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648" r:id="rId2"/>
    <p:sldId id="708" r:id="rId3"/>
    <p:sldId id="758" r:id="rId4"/>
    <p:sldId id="765" r:id="rId5"/>
    <p:sldId id="766" r:id="rId6"/>
    <p:sldId id="764" r:id="rId7"/>
    <p:sldId id="763" r:id="rId8"/>
    <p:sldId id="762" r:id="rId9"/>
    <p:sldId id="761" r:id="rId10"/>
    <p:sldId id="751" r:id="rId11"/>
    <p:sldId id="759" r:id="rId12"/>
    <p:sldId id="757" r:id="rId13"/>
    <p:sldId id="753" r:id="rId14"/>
    <p:sldId id="507" r:id="rId15"/>
    <p:sldId id="679" r:id="rId16"/>
    <p:sldId id="680" r:id="rId17"/>
    <p:sldId id="733" r:id="rId18"/>
    <p:sldId id="734" r:id="rId19"/>
    <p:sldId id="681" r:id="rId20"/>
    <p:sldId id="684" r:id="rId21"/>
    <p:sldId id="685" r:id="rId22"/>
    <p:sldId id="688" r:id="rId23"/>
    <p:sldId id="692" r:id="rId24"/>
    <p:sldId id="705" r:id="rId25"/>
    <p:sldId id="693" r:id="rId26"/>
    <p:sldId id="695" r:id="rId27"/>
    <p:sldId id="696" r:id="rId28"/>
    <p:sldId id="697" r:id="rId29"/>
    <p:sldId id="698" r:id="rId30"/>
    <p:sldId id="699" r:id="rId31"/>
    <p:sldId id="701" r:id="rId32"/>
    <p:sldId id="703" r:id="rId33"/>
    <p:sldId id="704" r:id="rId34"/>
    <p:sldId id="606" r:id="rId35"/>
    <p:sldId id="740" r:id="rId36"/>
    <p:sldId id="736" r:id="rId37"/>
    <p:sldId id="737" r:id="rId38"/>
    <p:sldId id="738" r:id="rId39"/>
    <p:sldId id="739" r:id="rId40"/>
    <p:sldId id="666" r:id="rId41"/>
    <p:sldId id="609" r:id="rId42"/>
    <p:sldId id="636" r:id="rId43"/>
    <p:sldId id="604" r:id="rId44"/>
    <p:sldId id="668" r:id="rId45"/>
    <p:sldId id="665" r:id="rId46"/>
    <p:sldId id="669" r:id="rId47"/>
    <p:sldId id="634" r:id="rId48"/>
    <p:sldId id="618" r:id="rId49"/>
    <p:sldId id="619" r:id="rId50"/>
    <p:sldId id="624" r:id="rId51"/>
    <p:sldId id="625" r:id="rId52"/>
    <p:sldId id="574" r:id="rId53"/>
    <p:sldId id="611" r:id="rId54"/>
    <p:sldId id="548" r:id="rId55"/>
    <p:sldId id="706" r:id="rId56"/>
    <p:sldId id="657" r:id="rId57"/>
    <p:sldId id="658" r:id="rId58"/>
    <p:sldId id="659" r:id="rId59"/>
    <p:sldId id="660" r:id="rId60"/>
    <p:sldId id="661" r:id="rId61"/>
    <p:sldId id="662" r:id="rId62"/>
    <p:sldId id="663" r:id="rId63"/>
    <p:sldId id="655" r:id="rId64"/>
    <p:sldId id="580" r:id="rId65"/>
    <p:sldId id="595" r:id="rId66"/>
    <p:sldId id="760" r:id="rId67"/>
    <p:sldId id="637" r:id="rId68"/>
    <p:sldId id="638" r:id="rId69"/>
    <p:sldId id="641" r:id="rId70"/>
    <p:sldId id="642" r:id="rId71"/>
    <p:sldId id="767" r:id="rId72"/>
    <p:sldId id="768" r:id="rId73"/>
    <p:sldId id="769" r:id="rId74"/>
    <p:sldId id="770" r:id="rId75"/>
  </p:sldIdLst>
  <p:sldSz cx="9144000" cy="6858000" type="screen4x3"/>
  <p:notesSz cx="6669088" cy="9926638"/>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3300"/>
    <a:srgbClr val="0000FF"/>
    <a:srgbClr val="99CCFF"/>
    <a:srgbClr val="FFFF99"/>
    <a:srgbClr val="FFCCFF"/>
    <a:srgbClr val="FFCCCC"/>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p:scale>
          <a:sx n="75" d="100"/>
          <a:sy n="75" d="100"/>
        </p:scale>
        <p:origin x="-990" y="-78"/>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866" y="-96"/>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CB70-F2DF-4F71-AC67-5D3226ED72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15D09B02-A98E-4D5E-9822-07DCE52E342D}">
      <dgm:prSet phldrT="[文字]">
        <dgm:style>
          <a:lnRef idx="0">
            <a:schemeClr val="accent2"/>
          </a:lnRef>
          <a:fillRef idx="3">
            <a:schemeClr val="accent2"/>
          </a:fillRef>
          <a:effectRef idx="3">
            <a:schemeClr val="accent2"/>
          </a:effectRef>
          <a:fontRef idx="minor">
            <a:schemeClr val="lt1"/>
          </a:fontRef>
        </dgm:style>
      </dgm:prSet>
      <dgm:spPr/>
      <dgm:t>
        <a:bodyPr/>
        <a:lstStyle/>
        <a:p>
          <a:r>
            <a:rPr lang="zh-TW" altLang="en-US" dirty="0" smtClean="0"/>
            <a:t>手機安全嗎</a:t>
          </a:r>
          <a:r>
            <a:rPr lang="en-US" altLang="zh-TW" dirty="0" smtClean="0"/>
            <a:t>?</a:t>
          </a:r>
          <a:endParaRPr lang="zh-TW" altLang="en-US" dirty="0"/>
        </a:p>
      </dgm:t>
    </dgm:pt>
    <dgm:pt modelId="{7BBBE844-CFE2-4582-A869-235D2F63D7B6}" type="parTrans" cxnId="{0700082D-85B9-40E7-8A28-69DDD097AB98}">
      <dgm:prSet/>
      <dgm:spPr/>
      <dgm:t>
        <a:bodyPr/>
        <a:lstStyle/>
        <a:p>
          <a:endParaRPr lang="zh-TW" altLang="en-US"/>
        </a:p>
      </dgm:t>
    </dgm:pt>
    <dgm:pt modelId="{6000A921-B8C8-490B-B088-52269CC6F1FE}" type="sibTrans" cxnId="{0700082D-85B9-40E7-8A28-69DDD097AB98}">
      <dgm:prSet/>
      <dgm:spPr/>
      <dgm:t>
        <a:bodyPr/>
        <a:lstStyle/>
        <a:p>
          <a:endParaRPr lang="zh-TW" altLang="en-US"/>
        </a:p>
      </dgm:t>
    </dgm:pt>
    <dgm:pt modelId="{C3F81EB4-2EA8-4922-903E-C492BCBFD7F8}">
      <dgm:prSet phldrT="[文字]"/>
      <dgm:spPr/>
      <dgm:t>
        <a:bodyPr/>
        <a:lstStyle/>
        <a:p>
          <a:r>
            <a:rPr lang="zh-TW" altLang="en-US" dirty="0" smtClean="0"/>
            <a:t>住屋安全嗎</a:t>
          </a:r>
          <a:r>
            <a:rPr lang="en-US" altLang="zh-TW" dirty="0" smtClean="0"/>
            <a:t>?</a:t>
          </a:r>
          <a:endParaRPr lang="zh-TW" altLang="en-US" dirty="0"/>
        </a:p>
      </dgm:t>
    </dgm:pt>
    <dgm:pt modelId="{B933B9EA-43BB-4CD6-92F5-C029E4D41453}" type="parTrans" cxnId="{8C7B7F01-4421-4FDA-B10F-77C6EFDD1336}">
      <dgm:prSet/>
      <dgm:spPr/>
      <dgm:t>
        <a:bodyPr/>
        <a:lstStyle/>
        <a:p>
          <a:endParaRPr lang="zh-TW" altLang="en-US"/>
        </a:p>
      </dgm:t>
    </dgm:pt>
    <dgm:pt modelId="{5566F6B5-1E47-4EEF-A426-145C9C8DEAB4}" type="sibTrans" cxnId="{8C7B7F01-4421-4FDA-B10F-77C6EFDD1336}">
      <dgm:prSet/>
      <dgm:spPr/>
      <dgm:t>
        <a:bodyPr/>
        <a:lstStyle/>
        <a:p>
          <a:endParaRPr lang="zh-TW" altLang="en-US"/>
        </a:p>
      </dgm:t>
    </dgm:pt>
    <dgm:pt modelId="{AD3450AD-C7FB-4CF4-B3F7-A98A3296B97D}">
      <dgm:prSet phldrT="[文字]">
        <dgm:style>
          <a:lnRef idx="0">
            <a:schemeClr val="dk1"/>
          </a:lnRef>
          <a:fillRef idx="3">
            <a:schemeClr val="dk1"/>
          </a:fillRef>
          <a:effectRef idx="3">
            <a:schemeClr val="dk1"/>
          </a:effectRef>
          <a:fontRef idx="minor">
            <a:schemeClr val="lt1"/>
          </a:fontRef>
        </dgm:style>
      </dgm:prSet>
      <dgm:spPr/>
      <dgm:t>
        <a:bodyPr/>
        <a:lstStyle/>
        <a:p>
          <a:r>
            <a:rPr lang="zh-TW" altLang="en-US" dirty="0" smtClean="0"/>
            <a:t>電腦安全嗎</a:t>
          </a:r>
          <a:endParaRPr lang="zh-TW" altLang="en-US" dirty="0"/>
        </a:p>
      </dgm:t>
    </dgm:pt>
    <dgm:pt modelId="{D887582B-7F3F-4E16-87D6-A79D00B6570F}" type="parTrans" cxnId="{3136D4BA-4178-4B50-8B6A-5216DE51EE81}">
      <dgm:prSet/>
      <dgm:spPr/>
      <dgm:t>
        <a:bodyPr/>
        <a:lstStyle/>
        <a:p>
          <a:endParaRPr lang="zh-TW" altLang="en-US"/>
        </a:p>
      </dgm:t>
    </dgm:pt>
    <dgm:pt modelId="{EB05A07F-1DF7-43A2-86AB-9FE03575F2FB}" type="sibTrans" cxnId="{3136D4BA-4178-4B50-8B6A-5216DE51EE81}">
      <dgm:prSet/>
      <dgm:spPr/>
      <dgm:t>
        <a:bodyPr/>
        <a:lstStyle/>
        <a:p>
          <a:endParaRPr lang="zh-TW" altLang="en-US"/>
        </a:p>
      </dgm:t>
    </dgm:pt>
    <dgm:pt modelId="{9A939157-2F53-4E4F-B4E1-804C964282B3}">
      <dgm:prSet phldrT="[文字]">
        <dgm:style>
          <a:lnRef idx="1">
            <a:schemeClr val="accent4"/>
          </a:lnRef>
          <a:fillRef idx="2">
            <a:schemeClr val="accent4"/>
          </a:fillRef>
          <a:effectRef idx="1">
            <a:schemeClr val="accent4"/>
          </a:effectRef>
          <a:fontRef idx="minor">
            <a:schemeClr val="dk1"/>
          </a:fontRef>
        </dgm:style>
      </dgm:prSet>
      <dgm:spPr/>
      <dgm:t>
        <a:bodyPr/>
        <a:lstStyle/>
        <a:p>
          <a:r>
            <a:rPr lang="zh-TW" altLang="en-US" dirty="0" smtClean="0"/>
            <a:t>線上交易</a:t>
          </a:r>
          <a:r>
            <a:rPr lang="en-US" altLang="zh-TW" dirty="0" smtClean="0"/>
            <a:t>?</a:t>
          </a:r>
          <a:endParaRPr lang="zh-TW" altLang="en-US" dirty="0"/>
        </a:p>
      </dgm:t>
    </dgm:pt>
    <dgm:pt modelId="{1B7E66F7-2FA7-4EF1-96B4-2F319011F79F}" type="parTrans" cxnId="{8E317CEF-59C6-4706-8C33-F1C1F297BFCE}">
      <dgm:prSet/>
      <dgm:spPr/>
      <dgm:t>
        <a:bodyPr/>
        <a:lstStyle/>
        <a:p>
          <a:endParaRPr lang="zh-TW" altLang="en-US"/>
        </a:p>
      </dgm:t>
    </dgm:pt>
    <dgm:pt modelId="{5139BE2C-8317-4E10-923C-20BB4A1BC16F}" type="sibTrans" cxnId="{8E317CEF-59C6-4706-8C33-F1C1F297BFCE}">
      <dgm:prSet/>
      <dgm:spPr/>
      <dgm:t>
        <a:bodyPr/>
        <a:lstStyle/>
        <a:p>
          <a:endParaRPr lang="zh-TW" altLang="en-US"/>
        </a:p>
      </dgm:t>
    </dgm:pt>
    <dgm:pt modelId="{B6A3EF77-D351-4CAB-B986-FE9FD04C747A}">
      <dgm:prSet phldrT="[文字]">
        <dgm:style>
          <a:lnRef idx="1">
            <a:schemeClr val="accent1"/>
          </a:lnRef>
          <a:fillRef idx="2">
            <a:schemeClr val="accent1"/>
          </a:fillRef>
          <a:effectRef idx="1">
            <a:schemeClr val="accent1"/>
          </a:effectRef>
          <a:fontRef idx="minor">
            <a:schemeClr val="dk1"/>
          </a:fontRef>
        </dgm:style>
      </dgm:prSet>
      <dgm:spPr/>
      <dgm:t>
        <a:bodyPr/>
        <a:lstStyle/>
        <a:p>
          <a:r>
            <a:rPr lang="zh-TW" altLang="en-US" dirty="0" smtClean="0"/>
            <a:t>你安全嗎</a:t>
          </a:r>
          <a:r>
            <a:rPr lang="en-US" altLang="zh-TW" dirty="0" smtClean="0"/>
            <a:t>?</a:t>
          </a:r>
          <a:endParaRPr lang="zh-TW" altLang="en-US" dirty="0"/>
        </a:p>
      </dgm:t>
    </dgm:pt>
    <dgm:pt modelId="{4C54B89B-620E-48A2-9EED-75450B7B93D4}" type="parTrans" cxnId="{6BCEF607-ECA0-4013-A983-23B569BF9541}">
      <dgm:prSet/>
      <dgm:spPr/>
      <dgm:t>
        <a:bodyPr/>
        <a:lstStyle/>
        <a:p>
          <a:endParaRPr lang="zh-TW" altLang="en-US"/>
        </a:p>
      </dgm:t>
    </dgm:pt>
    <dgm:pt modelId="{3B57FA45-FEBD-4EE9-BCEA-A53A51CA617C}" type="sibTrans" cxnId="{6BCEF607-ECA0-4013-A983-23B569BF9541}">
      <dgm:prSet/>
      <dgm:spPr/>
      <dgm:t>
        <a:bodyPr/>
        <a:lstStyle/>
        <a:p>
          <a:endParaRPr lang="zh-TW" altLang="en-US"/>
        </a:p>
      </dgm:t>
    </dgm:pt>
    <dgm:pt modelId="{9E972CDD-CDA6-4162-A075-A133A1CEA474}" type="pres">
      <dgm:prSet presAssocID="{81F6CB70-F2DF-4F71-AC67-5D3226ED728C}" presName="diagram" presStyleCnt="0">
        <dgm:presLayoutVars>
          <dgm:dir/>
          <dgm:resizeHandles val="exact"/>
        </dgm:presLayoutVars>
      </dgm:prSet>
      <dgm:spPr/>
      <dgm:t>
        <a:bodyPr/>
        <a:lstStyle/>
        <a:p>
          <a:endParaRPr lang="zh-TW" altLang="en-US"/>
        </a:p>
      </dgm:t>
    </dgm:pt>
    <dgm:pt modelId="{8754EB74-C274-461C-896B-7A1F0FC1A934}" type="pres">
      <dgm:prSet presAssocID="{15D09B02-A98E-4D5E-9822-07DCE52E342D}" presName="node" presStyleLbl="node1" presStyleIdx="0" presStyleCnt="5">
        <dgm:presLayoutVars>
          <dgm:bulletEnabled val="1"/>
        </dgm:presLayoutVars>
      </dgm:prSet>
      <dgm:spPr/>
      <dgm:t>
        <a:bodyPr/>
        <a:lstStyle/>
        <a:p>
          <a:endParaRPr lang="zh-TW" altLang="en-US"/>
        </a:p>
      </dgm:t>
    </dgm:pt>
    <dgm:pt modelId="{1F6371A5-BF8F-4C97-A066-442F4B2A9733}" type="pres">
      <dgm:prSet presAssocID="{6000A921-B8C8-490B-B088-52269CC6F1FE}" presName="sibTrans" presStyleCnt="0"/>
      <dgm:spPr/>
    </dgm:pt>
    <dgm:pt modelId="{340C6383-7083-4CE8-9E95-9FE5ADF15F33}" type="pres">
      <dgm:prSet presAssocID="{C3F81EB4-2EA8-4922-903E-C492BCBFD7F8}" presName="node" presStyleLbl="node1" presStyleIdx="1" presStyleCnt="5">
        <dgm:presLayoutVars>
          <dgm:bulletEnabled val="1"/>
        </dgm:presLayoutVars>
      </dgm:prSet>
      <dgm:spPr/>
      <dgm:t>
        <a:bodyPr/>
        <a:lstStyle/>
        <a:p>
          <a:endParaRPr lang="zh-TW" altLang="en-US"/>
        </a:p>
      </dgm:t>
    </dgm:pt>
    <dgm:pt modelId="{5B9E21E9-289B-45D9-9B11-889991B39B17}" type="pres">
      <dgm:prSet presAssocID="{5566F6B5-1E47-4EEF-A426-145C9C8DEAB4}" presName="sibTrans" presStyleCnt="0"/>
      <dgm:spPr/>
    </dgm:pt>
    <dgm:pt modelId="{C1F826A7-F921-4193-BFC7-F18B2DA99E72}" type="pres">
      <dgm:prSet presAssocID="{AD3450AD-C7FB-4CF4-B3F7-A98A3296B97D}" presName="node" presStyleLbl="node1" presStyleIdx="2" presStyleCnt="5">
        <dgm:presLayoutVars>
          <dgm:bulletEnabled val="1"/>
        </dgm:presLayoutVars>
      </dgm:prSet>
      <dgm:spPr/>
      <dgm:t>
        <a:bodyPr/>
        <a:lstStyle/>
        <a:p>
          <a:endParaRPr lang="zh-TW" altLang="en-US"/>
        </a:p>
      </dgm:t>
    </dgm:pt>
    <dgm:pt modelId="{87A4628D-D6C8-4F1C-BFAA-D5F804A3FB86}" type="pres">
      <dgm:prSet presAssocID="{EB05A07F-1DF7-43A2-86AB-9FE03575F2FB}" presName="sibTrans" presStyleCnt="0"/>
      <dgm:spPr/>
    </dgm:pt>
    <dgm:pt modelId="{13E3AC6B-B286-464E-95D8-9DB16A7A7DB4}" type="pres">
      <dgm:prSet presAssocID="{9A939157-2F53-4E4F-B4E1-804C964282B3}" presName="node" presStyleLbl="node1" presStyleIdx="3" presStyleCnt="5">
        <dgm:presLayoutVars>
          <dgm:bulletEnabled val="1"/>
        </dgm:presLayoutVars>
      </dgm:prSet>
      <dgm:spPr/>
      <dgm:t>
        <a:bodyPr/>
        <a:lstStyle/>
        <a:p>
          <a:endParaRPr lang="zh-TW" altLang="en-US"/>
        </a:p>
      </dgm:t>
    </dgm:pt>
    <dgm:pt modelId="{68070058-FFFD-47EE-B3AC-0B5D42C13DA6}" type="pres">
      <dgm:prSet presAssocID="{5139BE2C-8317-4E10-923C-20BB4A1BC16F}" presName="sibTrans" presStyleCnt="0"/>
      <dgm:spPr/>
    </dgm:pt>
    <dgm:pt modelId="{5BF8665B-FB6B-489E-8FB2-15F0BF7A351C}" type="pres">
      <dgm:prSet presAssocID="{B6A3EF77-D351-4CAB-B986-FE9FD04C747A}" presName="node" presStyleLbl="node1" presStyleIdx="4" presStyleCnt="5">
        <dgm:presLayoutVars>
          <dgm:bulletEnabled val="1"/>
        </dgm:presLayoutVars>
      </dgm:prSet>
      <dgm:spPr/>
      <dgm:t>
        <a:bodyPr/>
        <a:lstStyle/>
        <a:p>
          <a:endParaRPr lang="zh-TW" altLang="en-US"/>
        </a:p>
      </dgm:t>
    </dgm:pt>
  </dgm:ptLst>
  <dgm:cxnLst>
    <dgm:cxn modelId="{16826320-0609-41F1-A02A-20FDF4281647}" type="presOf" srcId="{C3F81EB4-2EA8-4922-903E-C492BCBFD7F8}" destId="{340C6383-7083-4CE8-9E95-9FE5ADF15F33}" srcOrd="0" destOrd="0" presId="urn:microsoft.com/office/officeart/2005/8/layout/default"/>
    <dgm:cxn modelId="{8C7B7F01-4421-4FDA-B10F-77C6EFDD1336}" srcId="{81F6CB70-F2DF-4F71-AC67-5D3226ED728C}" destId="{C3F81EB4-2EA8-4922-903E-C492BCBFD7F8}" srcOrd="1" destOrd="0" parTransId="{B933B9EA-43BB-4CD6-92F5-C029E4D41453}" sibTransId="{5566F6B5-1E47-4EEF-A426-145C9C8DEAB4}"/>
    <dgm:cxn modelId="{5E014971-AB86-42B6-A539-D0C547C3F7C7}" type="presOf" srcId="{B6A3EF77-D351-4CAB-B986-FE9FD04C747A}" destId="{5BF8665B-FB6B-489E-8FB2-15F0BF7A351C}" srcOrd="0" destOrd="0" presId="urn:microsoft.com/office/officeart/2005/8/layout/default"/>
    <dgm:cxn modelId="{0700082D-85B9-40E7-8A28-69DDD097AB98}" srcId="{81F6CB70-F2DF-4F71-AC67-5D3226ED728C}" destId="{15D09B02-A98E-4D5E-9822-07DCE52E342D}" srcOrd="0" destOrd="0" parTransId="{7BBBE844-CFE2-4582-A869-235D2F63D7B6}" sibTransId="{6000A921-B8C8-490B-B088-52269CC6F1FE}"/>
    <dgm:cxn modelId="{BD199C1D-DA33-4A89-B982-394F6CE10B49}" type="presOf" srcId="{9A939157-2F53-4E4F-B4E1-804C964282B3}" destId="{13E3AC6B-B286-464E-95D8-9DB16A7A7DB4}" srcOrd="0" destOrd="0" presId="urn:microsoft.com/office/officeart/2005/8/layout/default"/>
    <dgm:cxn modelId="{CBEFAD42-C32B-4393-9C8D-729DC28CFC9C}" type="presOf" srcId="{15D09B02-A98E-4D5E-9822-07DCE52E342D}" destId="{8754EB74-C274-461C-896B-7A1F0FC1A934}" srcOrd="0" destOrd="0" presId="urn:microsoft.com/office/officeart/2005/8/layout/default"/>
    <dgm:cxn modelId="{3136D4BA-4178-4B50-8B6A-5216DE51EE81}" srcId="{81F6CB70-F2DF-4F71-AC67-5D3226ED728C}" destId="{AD3450AD-C7FB-4CF4-B3F7-A98A3296B97D}" srcOrd="2" destOrd="0" parTransId="{D887582B-7F3F-4E16-87D6-A79D00B6570F}" sibTransId="{EB05A07F-1DF7-43A2-86AB-9FE03575F2FB}"/>
    <dgm:cxn modelId="{8E317CEF-59C6-4706-8C33-F1C1F297BFCE}" srcId="{81F6CB70-F2DF-4F71-AC67-5D3226ED728C}" destId="{9A939157-2F53-4E4F-B4E1-804C964282B3}" srcOrd="3" destOrd="0" parTransId="{1B7E66F7-2FA7-4EF1-96B4-2F319011F79F}" sibTransId="{5139BE2C-8317-4E10-923C-20BB4A1BC16F}"/>
    <dgm:cxn modelId="{6BCEF607-ECA0-4013-A983-23B569BF9541}" srcId="{81F6CB70-F2DF-4F71-AC67-5D3226ED728C}" destId="{B6A3EF77-D351-4CAB-B986-FE9FD04C747A}" srcOrd="4" destOrd="0" parTransId="{4C54B89B-620E-48A2-9EED-75450B7B93D4}" sibTransId="{3B57FA45-FEBD-4EE9-BCEA-A53A51CA617C}"/>
    <dgm:cxn modelId="{B123DA2D-F4C2-4C13-A70A-C92B09C4F5EE}" type="presOf" srcId="{AD3450AD-C7FB-4CF4-B3F7-A98A3296B97D}" destId="{C1F826A7-F921-4193-BFC7-F18B2DA99E72}" srcOrd="0" destOrd="0" presId="urn:microsoft.com/office/officeart/2005/8/layout/default"/>
    <dgm:cxn modelId="{6529B248-3958-4F19-9A11-E4028B8EB858}" type="presOf" srcId="{81F6CB70-F2DF-4F71-AC67-5D3226ED728C}" destId="{9E972CDD-CDA6-4162-A075-A133A1CEA474}" srcOrd="0" destOrd="0" presId="urn:microsoft.com/office/officeart/2005/8/layout/default"/>
    <dgm:cxn modelId="{DE454E49-3402-478E-8771-93E8A5FA69FD}" type="presParOf" srcId="{9E972CDD-CDA6-4162-A075-A133A1CEA474}" destId="{8754EB74-C274-461C-896B-7A1F0FC1A934}" srcOrd="0" destOrd="0" presId="urn:microsoft.com/office/officeart/2005/8/layout/default"/>
    <dgm:cxn modelId="{47DD23E9-2C3E-420F-944C-F0F57E22159B}" type="presParOf" srcId="{9E972CDD-CDA6-4162-A075-A133A1CEA474}" destId="{1F6371A5-BF8F-4C97-A066-442F4B2A9733}" srcOrd="1" destOrd="0" presId="urn:microsoft.com/office/officeart/2005/8/layout/default"/>
    <dgm:cxn modelId="{799F64E9-A7DF-456F-B958-6D12FBFDC010}" type="presParOf" srcId="{9E972CDD-CDA6-4162-A075-A133A1CEA474}" destId="{340C6383-7083-4CE8-9E95-9FE5ADF15F33}" srcOrd="2" destOrd="0" presId="urn:microsoft.com/office/officeart/2005/8/layout/default"/>
    <dgm:cxn modelId="{7EC839DD-9E06-4C75-8643-0FED50EF5BA2}" type="presParOf" srcId="{9E972CDD-CDA6-4162-A075-A133A1CEA474}" destId="{5B9E21E9-289B-45D9-9B11-889991B39B17}" srcOrd="3" destOrd="0" presId="urn:microsoft.com/office/officeart/2005/8/layout/default"/>
    <dgm:cxn modelId="{42C71EBA-97CE-4745-8BBC-0896D24A3BF5}" type="presParOf" srcId="{9E972CDD-CDA6-4162-A075-A133A1CEA474}" destId="{C1F826A7-F921-4193-BFC7-F18B2DA99E72}" srcOrd="4" destOrd="0" presId="urn:microsoft.com/office/officeart/2005/8/layout/default"/>
    <dgm:cxn modelId="{55FFDB18-80B4-42F4-8B78-0E16921CCD10}" type="presParOf" srcId="{9E972CDD-CDA6-4162-A075-A133A1CEA474}" destId="{87A4628D-D6C8-4F1C-BFAA-D5F804A3FB86}" srcOrd="5" destOrd="0" presId="urn:microsoft.com/office/officeart/2005/8/layout/default"/>
    <dgm:cxn modelId="{A34F62EC-490D-4B9F-B7DF-D84491D86D0E}" type="presParOf" srcId="{9E972CDD-CDA6-4162-A075-A133A1CEA474}" destId="{13E3AC6B-B286-464E-95D8-9DB16A7A7DB4}" srcOrd="6" destOrd="0" presId="urn:microsoft.com/office/officeart/2005/8/layout/default"/>
    <dgm:cxn modelId="{EE7DB076-9B04-4CF4-953C-1F0DBE5D73E5}" type="presParOf" srcId="{9E972CDD-CDA6-4162-A075-A133A1CEA474}" destId="{68070058-FFFD-47EE-B3AC-0B5D42C13DA6}" srcOrd="7" destOrd="0" presId="urn:microsoft.com/office/officeart/2005/8/layout/default"/>
    <dgm:cxn modelId="{C0517F3C-6241-4F33-8336-A60AAC01B39E}" type="presParOf" srcId="{9E972CDD-CDA6-4162-A075-A133A1CEA474}" destId="{5BF8665B-FB6B-489E-8FB2-15F0BF7A351C}"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B0DAC-41B6-453B-88EB-69CEE61A473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TW" altLang="en-US"/>
        </a:p>
      </dgm:t>
    </dgm:pt>
    <dgm:pt modelId="{63960754-FF7D-48CA-98F6-D21CC7C13A98}">
      <dgm:prSet/>
      <dgm:spPr/>
      <dgm:t>
        <a:bodyPr/>
        <a:lstStyle/>
        <a:p>
          <a:pPr rtl="0"/>
          <a:r>
            <a:rPr lang="en-US" b="1" dirty="0" smtClean="0"/>
            <a:t>Present – LEE</a:t>
          </a:r>
          <a:endParaRPr lang="zh-TW" b="1" dirty="0"/>
        </a:p>
      </dgm:t>
    </dgm:pt>
    <dgm:pt modelId="{86F4B7A8-457C-4C20-8D0B-0973E6BD742D}" type="parTrans" cxnId="{FD2A109B-5DAF-4E32-A4A1-E9AAE278AE76}">
      <dgm:prSet/>
      <dgm:spPr/>
      <dgm:t>
        <a:bodyPr/>
        <a:lstStyle/>
        <a:p>
          <a:endParaRPr lang="zh-TW" altLang="en-US"/>
        </a:p>
      </dgm:t>
    </dgm:pt>
    <dgm:pt modelId="{0113B41F-A4F9-41B4-B03B-732CA7E08BE9}" type="sibTrans" cxnId="{FD2A109B-5DAF-4E32-A4A1-E9AAE278AE76}">
      <dgm:prSet/>
      <dgm:spPr/>
      <dgm:t>
        <a:bodyPr/>
        <a:lstStyle/>
        <a:p>
          <a:endParaRPr lang="zh-TW" altLang="en-US"/>
        </a:p>
      </dgm:t>
    </dgm:pt>
    <dgm:pt modelId="{FD1CEC0B-75F9-4C04-B7B0-1C4C3149C9FA}">
      <dgm:prSet/>
      <dgm:spPr/>
      <dgm:t>
        <a:bodyPr/>
        <a:lstStyle/>
        <a:p>
          <a:pPr rtl="0"/>
          <a:r>
            <a:rPr lang="en-US" altLang="zh-TW" b="1" dirty="0" smtClean="0"/>
            <a:t>Present-   Water</a:t>
          </a:r>
          <a:endParaRPr lang="zh-TW" b="1" dirty="0"/>
        </a:p>
      </dgm:t>
    </dgm:pt>
    <dgm:pt modelId="{ED592292-D64F-4522-B7B3-5C2DE82AE39D}" type="parTrans" cxnId="{42EDF642-972D-4061-957B-3C8F8093A1E1}">
      <dgm:prSet/>
      <dgm:spPr/>
      <dgm:t>
        <a:bodyPr/>
        <a:lstStyle/>
        <a:p>
          <a:endParaRPr lang="zh-TW" altLang="en-US"/>
        </a:p>
      </dgm:t>
    </dgm:pt>
    <dgm:pt modelId="{2426BA3D-F7A6-4C97-BCF7-5FFA05B9DCBE}" type="sibTrans" cxnId="{42EDF642-972D-4061-957B-3C8F8093A1E1}">
      <dgm:prSet/>
      <dgm:spPr/>
      <dgm:t>
        <a:bodyPr/>
        <a:lstStyle/>
        <a:p>
          <a:endParaRPr lang="zh-TW" altLang="en-US"/>
        </a:p>
      </dgm:t>
    </dgm:pt>
    <dgm:pt modelId="{947689F8-2A2E-4D19-9AAD-DDD2E5D49560}">
      <dgm:prSet/>
      <dgm:spPr/>
      <dgm:t>
        <a:bodyPr/>
        <a:lstStyle/>
        <a:p>
          <a:pPr rtl="0"/>
          <a:r>
            <a:rPr lang="en-US" altLang="zh-TW" b="1" dirty="0" smtClean="0"/>
            <a:t>Present -   Horse</a:t>
          </a:r>
          <a:endParaRPr lang="zh-TW" b="1" dirty="0"/>
        </a:p>
      </dgm:t>
    </dgm:pt>
    <dgm:pt modelId="{3AAFD7B1-E168-4D0B-9E66-1C54D588E015}" type="parTrans" cxnId="{6EADEF66-1C32-484D-89F9-B4127069E4B3}">
      <dgm:prSet/>
      <dgm:spPr/>
      <dgm:t>
        <a:bodyPr/>
        <a:lstStyle/>
        <a:p>
          <a:endParaRPr lang="zh-TW" altLang="en-US"/>
        </a:p>
      </dgm:t>
    </dgm:pt>
    <dgm:pt modelId="{1B689A60-D34A-474B-869A-22E522E48815}" type="sibTrans" cxnId="{6EADEF66-1C32-484D-89F9-B4127069E4B3}">
      <dgm:prSet/>
      <dgm:spPr/>
      <dgm:t>
        <a:bodyPr/>
        <a:lstStyle/>
        <a:p>
          <a:endParaRPr lang="zh-TW" altLang="en-US"/>
        </a:p>
      </dgm:t>
    </dgm:pt>
    <dgm:pt modelId="{9A48B868-D965-4109-AF34-4B318406C4C2}">
      <dgm:prSet/>
      <dgm:spPr/>
      <dgm:t>
        <a:bodyPr/>
        <a:lstStyle/>
        <a:p>
          <a:pPr rtl="0"/>
          <a:r>
            <a:rPr lang="en-US" altLang="zh-TW" b="1" dirty="0" smtClean="0"/>
            <a:t>Good Student</a:t>
          </a:r>
          <a:endParaRPr lang="zh-TW" b="1" dirty="0"/>
        </a:p>
      </dgm:t>
    </dgm:pt>
    <dgm:pt modelId="{A8D56505-45A7-44DB-A341-676C81355A82}" type="parTrans" cxnId="{963F3516-5717-427A-92CD-1FCC03CEB713}">
      <dgm:prSet/>
      <dgm:spPr/>
      <dgm:t>
        <a:bodyPr/>
        <a:lstStyle/>
        <a:p>
          <a:endParaRPr lang="zh-TW" altLang="en-US"/>
        </a:p>
      </dgm:t>
    </dgm:pt>
    <dgm:pt modelId="{551BDCF1-6992-4C9B-88AC-0CCE913958A7}" type="sibTrans" cxnId="{963F3516-5717-427A-92CD-1FCC03CEB713}">
      <dgm:prSet/>
      <dgm:spPr/>
      <dgm:t>
        <a:bodyPr/>
        <a:lstStyle/>
        <a:p>
          <a:endParaRPr lang="zh-TW" altLang="en-US"/>
        </a:p>
      </dgm:t>
    </dgm:pt>
    <dgm:pt modelId="{E5E358E1-6DCF-4F15-A5BB-97B3BBEE33E5}" type="pres">
      <dgm:prSet presAssocID="{B93B0DAC-41B6-453B-88EB-69CEE61A4732}" presName="compositeShape" presStyleCnt="0">
        <dgm:presLayoutVars>
          <dgm:chMax val="7"/>
          <dgm:dir/>
          <dgm:resizeHandles val="exact"/>
        </dgm:presLayoutVars>
      </dgm:prSet>
      <dgm:spPr/>
    </dgm:pt>
    <dgm:pt modelId="{B2C79660-64AC-4C97-8B3E-FC7CCC87CA1A}" type="pres">
      <dgm:prSet presAssocID="{63960754-FF7D-48CA-98F6-D21CC7C13A98}" presName="circ1" presStyleLbl="vennNode1" presStyleIdx="0" presStyleCnt="4"/>
      <dgm:spPr/>
    </dgm:pt>
    <dgm:pt modelId="{BAF93017-A680-423A-9902-797694D8FD26}" type="pres">
      <dgm:prSet presAssocID="{63960754-FF7D-48CA-98F6-D21CC7C13A98}" presName="circ1Tx" presStyleLbl="revTx" presStyleIdx="0" presStyleCnt="0">
        <dgm:presLayoutVars>
          <dgm:chMax val="0"/>
          <dgm:chPref val="0"/>
          <dgm:bulletEnabled val="1"/>
        </dgm:presLayoutVars>
      </dgm:prSet>
      <dgm:spPr/>
    </dgm:pt>
    <dgm:pt modelId="{D2F8FAF6-41F4-490C-AA1F-F78164540249}" type="pres">
      <dgm:prSet presAssocID="{FD1CEC0B-75F9-4C04-B7B0-1C4C3149C9FA}" presName="circ2" presStyleLbl="vennNode1" presStyleIdx="1" presStyleCnt="4"/>
      <dgm:spPr/>
      <dgm:t>
        <a:bodyPr/>
        <a:lstStyle/>
        <a:p>
          <a:endParaRPr lang="zh-TW" altLang="en-US"/>
        </a:p>
      </dgm:t>
    </dgm:pt>
    <dgm:pt modelId="{A8C26AB7-3B50-481B-8464-2DD1A58E10F8}" type="pres">
      <dgm:prSet presAssocID="{FD1CEC0B-75F9-4C04-B7B0-1C4C3149C9FA}" presName="circ2Tx" presStyleLbl="revTx" presStyleIdx="0" presStyleCnt="0">
        <dgm:presLayoutVars>
          <dgm:chMax val="0"/>
          <dgm:chPref val="0"/>
          <dgm:bulletEnabled val="1"/>
        </dgm:presLayoutVars>
      </dgm:prSet>
      <dgm:spPr/>
      <dgm:t>
        <a:bodyPr/>
        <a:lstStyle/>
        <a:p>
          <a:endParaRPr lang="zh-TW" altLang="en-US"/>
        </a:p>
      </dgm:t>
    </dgm:pt>
    <dgm:pt modelId="{E1275260-3C0E-42F7-99BA-B95BB0BB33C9}" type="pres">
      <dgm:prSet presAssocID="{947689F8-2A2E-4D19-9AAD-DDD2E5D49560}" presName="circ3" presStyleLbl="vennNode1" presStyleIdx="2" presStyleCnt="4"/>
      <dgm:spPr/>
    </dgm:pt>
    <dgm:pt modelId="{1BD308B2-B681-42F1-BAD8-EFA9E35A307F}" type="pres">
      <dgm:prSet presAssocID="{947689F8-2A2E-4D19-9AAD-DDD2E5D49560}" presName="circ3Tx" presStyleLbl="revTx" presStyleIdx="0" presStyleCnt="0">
        <dgm:presLayoutVars>
          <dgm:chMax val="0"/>
          <dgm:chPref val="0"/>
          <dgm:bulletEnabled val="1"/>
        </dgm:presLayoutVars>
      </dgm:prSet>
      <dgm:spPr/>
    </dgm:pt>
    <dgm:pt modelId="{B4981228-6CE5-4B78-B120-5A73A97B8313}" type="pres">
      <dgm:prSet presAssocID="{9A48B868-D965-4109-AF34-4B318406C4C2}" presName="circ4" presStyleLbl="vennNode1" presStyleIdx="3" presStyleCnt="4"/>
      <dgm:spPr/>
      <dgm:t>
        <a:bodyPr/>
        <a:lstStyle/>
        <a:p>
          <a:endParaRPr lang="zh-TW" altLang="en-US"/>
        </a:p>
      </dgm:t>
    </dgm:pt>
    <dgm:pt modelId="{04592087-CE1B-42FD-BDD4-8F7A3C16F05C}" type="pres">
      <dgm:prSet presAssocID="{9A48B868-D965-4109-AF34-4B318406C4C2}" presName="circ4Tx" presStyleLbl="revTx" presStyleIdx="0" presStyleCnt="0">
        <dgm:presLayoutVars>
          <dgm:chMax val="0"/>
          <dgm:chPref val="0"/>
          <dgm:bulletEnabled val="1"/>
        </dgm:presLayoutVars>
      </dgm:prSet>
      <dgm:spPr/>
      <dgm:t>
        <a:bodyPr/>
        <a:lstStyle/>
        <a:p>
          <a:endParaRPr lang="zh-TW" altLang="en-US"/>
        </a:p>
      </dgm:t>
    </dgm:pt>
  </dgm:ptLst>
  <dgm:cxnLst>
    <dgm:cxn modelId="{40B30A82-282D-4AE6-8ED8-6CFC9000781E}" type="presOf" srcId="{9A48B868-D965-4109-AF34-4B318406C4C2}" destId="{B4981228-6CE5-4B78-B120-5A73A97B8313}" srcOrd="0" destOrd="0" presId="urn:microsoft.com/office/officeart/2005/8/layout/venn1"/>
    <dgm:cxn modelId="{42EDF642-972D-4061-957B-3C8F8093A1E1}" srcId="{B93B0DAC-41B6-453B-88EB-69CEE61A4732}" destId="{FD1CEC0B-75F9-4C04-B7B0-1C4C3149C9FA}" srcOrd="1" destOrd="0" parTransId="{ED592292-D64F-4522-B7B3-5C2DE82AE39D}" sibTransId="{2426BA3D-F7A6-4C97-BCF7-5FFA05B9DCBE}"/>
    <dgm:cxn modelId="{FD2A109B-5DAF-4E32-A4A1-E9AAE278AE76}" srcId="{B93B0DAC-41B6-453B-88EB-69CEE61A4732}" destId="{63960754-FF7D-48CA-98F6-D21CC7C13A98}" srcOrd="0" destOrd="0" parTransId="{86F4B7A8-457C-4C20-8D0B-0973E6BD742D}" sibTransId="{0113B41F-A4F9-41B4-B03B-732CA7E08BE9}"/>
    <dgm:cxn modelId="{6EADEF66-1C32-484D-89F9-B4127069E4B3}" srcId="{B93B0DAC-41B6-453B-88EB-69CEE61A4732}" destId="{947689F8-2A2E-4D19-9AAD-DDD2E5D49560}" srcOrd="2" destOrd="0" parTransId="{3AAFD7B1-E168-4D0B-9E66-1C54D588E015}" sibTransId="{1B689A60-D34A-474B-869A-22E522E48815}"/>
    <dgm:cxn modelId="{021147A5-497D-47B3-93C0-11BDE1BD37AE}" type="presOf" srcId="{B93B0DAC-41B6-453B-88EB-69CEE61A4732}" destId="{E5E358E1-6DCF-4F15-A5BB-97B3BBEE33E5}" srcOrd="0" destOrd="0" presId="urn:microsoft.com/office/officeart/2005/8/layout/venn1"/>
    <dgm:cxn modelId="{1747086B-9618-475B-AE7D-0DED483B9D6C}" type="presOf" srcId="{FD1CEC0B-75F9-4C04-B7B0-1C4C3149C9FA}" destId="{A8C26AB7-3B50-481B-8464-2DD1A58E10F8}" srcOrd="1" destOrd="0" presId="urn:microsoft.com/office/officeart/2005/8/layout/venn1"/>
    <dgm:cxn modelId="{7BD68F84-A4F2-4AC4-9B2F-A148D2B60FC0}" type="presOf" srcId="{63960754-FF7D-48CA-98F6-D21CC7C13A98}" destId="{B2C79660-64AC-4C97-8B3E-FC7CCC87CA1A}" srcOrd="0" destOrd="0" presId="urn:microsoft.com/office/officeart/2005/8/layout/venn1"/>
    <dgm:cxn modelId="{963F3516-5717-427A-92CD-1FCC03CEB713}" srcId="{B93B0DAC-41B6-453B-88EB-69CEE61A4732}" destId="{9A48B868-D965-4109-AF34-4B318406C4C2}" srcOrd="3" destOrd="0" parTransId="{A8D56505-45A7-44DB-A341-676C81355A82}" sibTransId="{551BDCF1-6992-4C9B-88AC-0CCE913958A7}"/>
    <dgm:cxn modelId="{16B7A56F-4F9E-4ADC-8A38-6EFC09CD5BD9}" type="presOf" srcId="{9A48B868-D965-4109-AF34-4B318406C4C2}" destId="{04592087-CE1B-42FD-BDD4-8F7A3C16F05C}" srcOrd="1" destOrd="0" presId="urn:microsoft.com/office/officeart/2005/8/layout/venn1"/>
    <dgm:cxn modelId="{0586211C-31D2-4F17-A57A-1408132955D4}" type="presOf" srcId="{947689F8-2A2E-4D19-9AAD-DDD2E5D49560}" destId="{1BD308B2-B681-42F1-BAD8-EFA9E35A307F}" srcOrd="1" destOrd="0" presId="urn:microsoft.com/office/officeart/2005/8/layout/venn1"/>
    <dgm:cxn modelId="{E8B5CCD1-8F6F-4356-9E6F-A4DFB5968FD3}" type="presOf" srcId="{FD1CEC0B-75F9-4C04-B7B0-1C4C3149C9FA}" destId="{D2F8FAF6-41F4-490C-AA1F-F78164540249}" srcOrd="0" destOrd="0" presId="urn:microsoft.com/office/officeart/2005/8/layout/venn1"/>
    <dgm:cxn modelId="{C88DAA9B-659B-4B95-AB1D-62014D2BE024}" type="presOf" srcId="{947689F8-2A2E-4D19-9AAD-DDD2E5D49560}" destId="{E1275260-3C0E-42F7-99BA-B95BB0BB33C9}" srcOrd="0" destOrd="0" presId="urn:microsoft.com/office/officeart/2005/8/layout/venn1"/>
    <dgm:cxn modelId="{A1FE6E60-267A-4B2E-8179-FA83C74FD2E3}" type="presOf" srcId="{63960754-FF7D-48CA-98F6-D21CC7C13A98}" destId="{BAF93017-A680-423A-9902-797694D8FD26}" srcOrd="1" destOrd="0" presId="urn:microsoft.com/office/officeart/2005/8/layout/venn1"/>
    <dgm:cxn modelId="{89DD118B-B531-450A-A14C-1BDA4B8008E7}" type="presParOf" srcId="{E5E358E1-6DCF-4F15-A5BB-97B3BBEE33E5}" destId="{B2C79660-64AC-4C97-8B3E-FC7CCC87CA1A}" srcOrd="0" destOrd="0" presId="urn:microsoft.com/office/officeart/2005/8/layout/venn1"/>
    <dgm:cxn modelId="{FCE4FFDF-D13A-4072-8686-A91F464B5F96}" type="presParOf" srcId="{E5E358E1-6DCF-4F15-A5BB-97B3BBEE33E5}" destId="{BAF93017-A680-423A-9902-797694D8FD26}" srcOrd="1" destOrd="0" presId="urn:microsoft.com/office/officeart/2005/8/layout/venn1"/>
    <dgm:cxn modelId="{315EF91E-21B0-4361-BEF5-75DC85B5DBDD}" type="presParOf" srcId="{E5E358E1-6DCF-4F15-A5BB-97B3BBEE33E5}" destId="{D2F8FAF6-41F4-490C-AA1F-F78164540249}" srcOrd="2" destOrd="0" presId="urn:microsoft.com/office/officeart/2005/8/layout/venn1"/>
    <dgm:cxn modelId="{45F63A74-221C-482C-BE8F-D1BED6BA9298}" type="presParOf" srcId="{E5E358E1-6DCF-4F15-A5BB-97B3BBEE33E5}" destId="{A8C26AB7-3B50-481B-8464-2DD1A58E10F8}" srcOrd="3" destOrd="0" presId="urn:microsoft.com/office/officeart/2005/8/layout/venn1"/>
    <dgm:cxn modelId="{87B5B299-0B66-4F25-A3E4-08FC5AA3F978}" type="presParOf" srcId="{E5E358E1-6DCF-4F15-A5BB-97B3BBEE33E5}" destId="{E1275260-3C0E-42F7-99BA-B95BB0BB33C9}" srcOrd="4" destOrd="0" presId="urn:microsoft.com/office/officeart/2005/8/layout/venn1"/>
    <dgm:cxn modelId="{49BEDB94-BD11-448C-8A48-2AF5E6DE2513}" type="presParOf" srcId="{E5E358E1-6DCF-4F15-A5BB-97B3BBEE33E5}" destId="{1BD308B2-B681-42F1-BAD8-EFA9E35A307F}" srcOrd="5" destOrd="0" presId="urn:microsoft.com/office/officeart/2005/8/layout/venn1"/>
    <dgm:cxn modelId="{C9993433-FBA5-4EA9-9975-E9B2F4FD089F}" type="presParOf" srcId="{E5E358E1-6DCF-4F15-A5BB-97B3BBEE33E5}" destId="{B4981228-6CE5-4B78-B120-5A73A97B8313}" srcOrd="6" destOrd="0" presId="urn:microsoft.com/office/officeart/2005/8/layout/venn1"/>
    <dgm:cxn modelId="{50D9E85A-1601-44A6-A12A-121CE22151AC}" type="presParOf" srcId="{E5E358E1-6DCF-4F15-A5BB-97B3BBEE33E5}" destId="{04592087-CE1B-42FD-BDD4-8F7A3C16F05C}"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A228D-A200-400C-84BB-D67654C05EC9}"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zh-TW" altLang="en-US"/>
        </a:p>
      </dgm:t>
    </dgm:pt>
    <dgm:pt modelId="{720A4663-427C-4913-BC18-F8D82EC9D1E4}">
      <dgm:prSet phldrT="[文字]"/>
      <dgm:spPr/>
      <dgm:t>
        <a:bodyPr/>
        <a:lstStyle/>
        <a:p>
          <a:r>
            <a:rPr lang="zh-TW" altLang="en-US" dirty="0" smtClean="0"/>
            <a:t>鄭弘儀</a:t>
          </a:r>
          <a:endParaRPr lang="zh-TW" altLang="en-US" dirty="0"/>
        </a:p>
      </dgm:t>
    </dgm:pt>
    <dgm:pt modelId="{14A72932-63AD-4B10-9803-19EA89A1A77D}" type="parTrans" cxnId="{B81191E3-142E-4528-9273-A1B5843BF687}">
      <dgm:prSet/>
      <dgm:spPr/>
      <dgm:t>
        <a:bodyPr/>
        <a:lstStyle/>
        <a:p>
          <a:endParaRPr lang="zh-TW" altLang="en-US"/>
        </a:p>
      </dgm:t>
    </dgm:pt>
    <dgm:pt modelId="{E32D95ED-815D-4EB5-BF22-F850BEE7C3C1}" type="sibTrans" cxnId="{B81191E3-142E-4528-9273-A1B5843BF687}">
      <dgm:prSet/>
      <dgm:spPr/>
      <dgm:t>
        <a:bodyPr/>
        <a:lstStyle/>
        <a:p>
          <a:endParaRPr lang="zh-TW" altLang="en-US"/>
        </a:p>
      </dgm:t>
    </dgm:pt>
    <dgm:pt modelId="{2DD97CB1-EEAA-4965-AA59-37531A042885}">
      <dgm:prSet phldrT="[文字]"/>
      <dgm:spPr/>
      <dgm:t>
        <a:bodyPr/>
        <a:lstStyle/>
        <a:p>
          <a:r>
            <a:rPr lang="zh-TW" altLang="en-US" dirty="0" smtClean="0"/>
            <a:t>金斧頭</a:t>
          </a:r>
          <a:endParaRPr lang="zh-TW" altLang="en-US" dirty="0"/>
        </a:p>
      </dgm:t>
    </dgm:pt>
    <dgm:pt modelId="{D55D4D7B-F8AB-4373-8BC3-602E495ED952}" type="parTrans" cxnId="{B1FBFA5A-0045-4847-A965-5D760C1F856E}">
      <dgm:prSet/>
      <dgm:spPr/>
      <dgm:t>
        <a:bodyPr/>
        <a:lstStyle/>
        <a:p>
          <a:endParaRPr lang="zh-TW" altLang="en-US"/>
        </a:p>
      </dgm:t>
    </dgm:pt>
    <dgm:pt modelId="{A7594365-6782-413E-BEB5-B18152FD649E}" type="sibTrans" cxnId="{B1FBFA5A-0045-4847-A965-5D760C1F856E}">
      <dgm:prSet/>
      <dgm:spPr/>
      <dgm:t>
        <a:bodyPr/>
        <a:lstStyle/>
        <a:p>
          <a:endParaRPr lang="zh-TW" altLang="en-US"/>
        </a:p>
      </dgm:t>
    </dgm:pt>
    <dgm:pt modelId="{2B5864A8-9C51-4796-890F-E084853DB032}">
      <dgm:prSet phldrT="[文字]"/>
      <dgm:spPr/>
      <dgm:t>
        <a:bodyPr/>
        <a:lstStyle/>
        <a:p>
          <a:r>
            <a:rPr lang="zh-TW" altLang="en-US" dirty="0" smtClean="0"/>
            <a:t>鐵斧頭</a:t>
          </a:r>
          <a:endParaRPr lang="zh-TW" altLang="en-US" dirty="0"/>
        </a:p>
      </dgm:t>
    </dgm:pt>
    <dgm:pt modelId="{E2961187-0918-4C2D-9AB4-A57CFC1C8E45}" type="parTrans" cxnId="{98FE55D2-0FE9-4985-B193-42732C88BC9F}">
      <dgm:prSet/>
      <dgm:spPr/>
      <dgm:t>
        <a:bodyPr/>
        <a:lstStyle/>
        <a:p>
          <a:endParaRPr lang="zh-TW" altLang="en-US"/>
        </a:p>
      </dgm:t>
    </dgm:pt>
    <dgm:pt modelId="{57C7B649-34EC-4ADA-9432-0D691E59BF69}" type="sibTrans" cxnId="{98FE55D2-0FE9-4985-B193-42732C88BC9F}">
      <dgm:prSet/>
      <dgm:spPr/>
      <dgm:t>
        <a:bodyPr/>
        <a:lstStyle/>
        <a:p>
          <a:endParaRPr lang="zh-TW" altLang="en-US"/>
        </a:p>
      </dgm:t>
    </dgm:pt>
    <dgm:pt modelId="{E4FF5196-DCB5-4E04-8F52-8499F4D283AE}">
      <dgm:prSet phldrT="[文字]"/>
      <dgm:spPr/>
      <dgm:t>
        <a:bodyPr/>
        <a:lstStyle/>
        <a:p>
          <a:r>
            <a:rPr lang="zh-TW" altLang="en-US" dirty="0" smtClean="0"/>
            <a:t>Ｓ</a:t>
          </a:r>
          <a:endParaRPr lang="zh-TW" altLang="en-US" dirty="0"/>
        </a:p>
      </dgm:t>
    </dgm:pt>
    <dgm:pt modelId="{C176ECA9-3E9E-4D50-BFBB-7F07F5C1D06D}" type="parTrans" cxnId="{9635A628-524B-45D4-B3C3-7781E315F199}">
      <dgm:prSet/>
      <dgm:spPr/>
      <dgm:t>
        <a:bodyPr/>
        <a:lstStyle/>
        <a:p>
          <a:endParaRPr lang="zh-TW" altLang="en-US"/>
        </a:p>
      </dgm:t>
    </dgm:pt>
    <dgm:pt modelId="{09F6949A-FBFC-42E1-BE64-52100DA4A74D}" type="sibTrans" cxnId="{9635A628-524B-45D4-B3C3-7781E315F199}">
      <dgm:prSet/>
      <dgm:spPr/>
      <dgm:t>
        <a:bodyPr/>
        <a:lstStyle/>
        <a:p>
          <a:endParaRPr lang="zh-TW" altLang="en-US"/>
        </a:p>
      </dgm:t>
    </dgm:pt>
    <dgm:pt modelId="{4EB48BC2-79D1-4D89-B80C-FFE6DDEC52CB}">
      <dgm:prSet phldrT="[文字]"/>
      <dgm:spPr/>
      <dgm:t>
        <a:bodyPr/>
        <a:lstStyle/>
        <a:p>
          <a:r>
            <a:rPr lang="zh-TW" altLang="en-US" dirty="0" smtClean="0"/>
            <a:t>銀斧頭</a:t>
          </a:r>
          <a:endParaRPr lang="zh-TW" altLang="en-US" dirty="0"/>
        </a:p>
      </dgm:t>
    </dgm:pt>
    <dgm:pt modelId="{349E9750-C90B-43DC-93F3-B6C7D93D1D3A}" type="parTrans" cxnId="{CACA66AA-E64D-43F9-A718-F3A9C4872036}">
      <dgm:prSet/>
      <dgm:spPr/>
      <dgm:t>
        <a:bodyPr/>
        <a:lstStyle/>
        <a:p>
          <a:endParaRPr lang="zh-TW" altLang="en-US"/>
        </a:p>
      </dgm:t>
    </dgm:pt>
    <dgm:pt modelId="{C24125BF-BA6E-4EEF-A274-50EFA304BA96}" type="sibTrans" cxnId="{CACA66AA-E64D-43F9-A718-F3A9C4872036}">
      <dgm:prSet/>
      <dgm:spPr/>
      <dgm:t>
        <a:bodyPr/>
        <a:lstStyle/>
        <a:p>
          <a:endParaRPr lang="zh-TW" altLang="en-US"/>
        </a:p>
      </dgm:t>
    </dgm:pt>
    <dgm:pt modelId="{CE801CC0-5977-42F4-862D-0205EE45C293}" type="pres">
      <dgm:prSet presAssocID="{0EBA228D-A200-400C-84BB-D67654C05EC9}" presName="Name0" presStyleCnt="0">
        <dgm:presLayoutVars>
          <dgm:chMax val="1"/>
          <dgm:dir/>
          <dgm:animLvl val="ctr"/>
          <dgm:resizeHandles val="exact"/>
        </dgm:presLayoutVars>
      </dgm:prSet>
      <dgm:spPr/>
    </dgm:pt>
    <dgm:pt modelId="{2EAF5C70-03C6-444B-A1A2-FBAE636427EB}" type="pres">
      <dgm:prSet presAssocID="{720A4663-427C-4913-BC18-F8D82EC9D1E4}" presName="centerShape" presStyleLbl="node0" presStyleIdx="0" presStyleCnt="1"/>
      <dgm:spPr/>
      <dgm:t>
        <a:bodyPr/>
        <a:lstStyle/>
        <a:p>
          <a:endParaRPr lang="zh-TW" altLang="en-US"/>
        </a:p>
      </dgm:t>
    </dgm:pt>
    <dgm:pt modelId="{42E9D8AA-83C4-47E1-999D-88FFE48842E2}" type="pres">
      <dgm:prSet presAssocID="{2DD97CB1-EEAA-4965-AA59-37531A042885}" presName="node" presStyleLbl="node1" presStyleIdx="0" presStyleCnt="4">
        <dgm:presLayoutVars>
          <dgm:bulletEnabled val="1"/>
        </dgm:presLayoutVars>
      </dgm:prSet>
      <dgm:spPr/>
      <dgm:t>
        <a:bodyPr/>
        <a:lstStyle/>
        <a:p>
          <a:endParaRPr lang="zh-TW" altLang="en-US"/>
        </a:p>
      </dgm:t>
    </dgm:pt>
    <dgm:pt modelId="{5419AAC4-5F0F-43A2-89D0-22AF3F0FCFD1}" type="pres">
      <dgm:prSet presAssocID="{2DD97CB1-EEAA-4965-AA59-37531A042885}" presName="dummy" presStyleCnt="0"/>
      <dgm:spPr/>
    </dgm:pt>
    <dgm:pt modelId="{06825878-232C-45D6-B9DA-A049C4EA7E24}" type="pres">
      <dgm:prSet presAssocID="{A7594365-6782-413E-BEB5-B18152FD649E}" presName="sibTrans" presStyleLbl="sibTrans2D1" presStyleIdx="0" presStyleCnt="4"/>
      <dgm:spPr/>
    </dgm:pt>
    <dgm:pt modelId="{B6F584A2-7279-43D2-94DF-C590BFC2A196}" type="pres">
      <dgm:prSet presAssocID="{4EB48BC2-79D1-4D89-B80C-FFE6DDEC52CB}" presName="node" presStyleLbl="node1" presStyleIdx="1" presStyleCnt="4">
        <dgm:presLayoutVars>
          <dgm:bulletEnabled val="1"/>
        </dgm:presLayoutVars>
      </dgm:prSet>
      <dgm:spPr/>
    </dgm:pt>
    <dgm:pt modelId="{39120EDC-EA5C-4FFA-86EB-F0326A4A0D5A}" type="pres">
      <dgm:prSet presAssocID="{4EB48BC2-79D1-4D89-B80C-FFE6DDEC52CB}" presName="dummy" presStyleCnt="0"/>
      <dgm:spPr/>
    </dgm:pt>
    <dgm:pt modelId="{A46D8701-933E-4991-9468-DE423F66F462}" type="pres">
      <dgm:prSet presAssocID="{C24125BF-BA6E-4EEF-A274-50EFA304BA96}" presName="sibTrans" presStyleLbl="sibTrans2D1" presStyleIdx="1" presStyleCnt="4"/>
      <dgm:spPr/>
    </dgm:pt>
    <dgm:pt modelId="{35D52B7A-AEB9-4C7C-A3BF-FBA97B646E1F}" type="pres">
      <dgm:prSet presAssocID="{2B5864A8-9C51-4796-890F-E084853DB032}" presName="node" presStyleLbl="node1" presStyleIdx="2" presStyleCnt="4">
        <dgm:presLayoutVars>
          <dgm:bulletEnabled val="1"/>
        </dgm:presLayoutVars>
      </dgm:prSet>
      <dgm:spPr/>
    </dgm:pt>
    <dgm:pt modelId="{9A3C84B8-26B7-4768-9497-317F90F03498}" type="pres">
      <dgm:prSet presAssocID="{2B5864A8-9C51-4796-890F-E084853DB032}" presName="dummy" presStyleCnt="0"/>
      <dgm:spPr/>
    </dgm:pt>
    <dgm:pt modelId="{2744AF94-0703-4D1C-BE42-F077362AD7BB}" type="pres">
      <dgm:prSet presAssocID="{57C7B649-34EC-4ADA-9432-0D691E59BF69}" presName="sibTrans" presStyleLbl="sibTrans2D1" presStyleIdx="2" presStyleCnt="4"/>
      <dgm:spPr/>
    </dgm:pt>
    <dgm:pt modelId="{DE44B429-5407-4F3B-9D8A-7B5AB528A9D9}" type="pres">
      <dgm:prSet presAssocID="{E4FF5196-DCB5-4E04-8F52-8499F4D283AE}" presName="node" presStyleLbl="node1" presStyleIdx="3" presStyleCnt="4">
        <dgm:presLayoutVars>
          <dgm:bulletEnabled val="1"/>
        </dgm:presLayoutVars>
      </dgm:prSet>
      <dgm:spPr/>
    </dgm:pt>
    <dgm:pt modelId="{5C78415D-DD01-49D0-9E21-48648B89A223}" type="pres">
      <dgm:prSet presAssocID="{E4FF5196-DCB5-4E04-8F52-8499F4D283AE}" presName="dummy" presStyleCnt="0"/>
      <dgm:spPr/>
    </dgm:pt>
    <dgm:pt modelId="{C2D0E803-AAA1-4DC6-94B2-94628A2306B6}" type="pres">
      <dgm:prSet presAssocID="{09F6949A-FBFC-42E1-BE64-52100DA4A74D}" presName="sibTrans" presStyleLbl="sibTrans2D1" presStyleIdx="3" presStyleCnt="4"/>
      <dgm:spPr/>
    </dgm:pt>
  </dgm:ptLst>
  <dgm:cxnLst>
    <dgm:cxn modelId="{E2340DF3-D4F1-4686-9FAC-50261F725907}" type="presOf" srcId="{E4FF5196-DCB5-4E04-8F52-8499F4D283AE}" destId="{DE44B429-5407-4F3B-9D8A-7B5AB528A9D9}" srcOrd="0" destOrd="0" presId="urn:microsoft.com/office/officeart/2005/8/layout/radial6"/>
    <dgm:cxn modelId="{B81191E3-142E-4528-9273-A1B5843BF687}" srcId="{0EBA228D-A200-400C-84BB-D67654C05EC9}" destId="{720A4663-427C-4913-BC18-F8D82EC9D1E4}" srcOrd="0" destOrd="0" parTransId="{14A72932-63AD-4B10-9803-19EA89A1A77D}" sibTransId="{E32D95ED-815D-4EB5-BF22-F850BEE7C3C1}"/>
    <dgm:cxn modelId="{E4BC8EFA-8EF8-4353-98F5-BA9157ACF42B}" type="presOf" srcId="{0EBA228D-A200-400C-84BB-D67654C05EC9}" destId="{CE801CC0-5977-42F4-862D-0205EE45C293}" srcOrd="0" destOrd="0" presId="urn:microsoft.com/office/officeart/2005/8/layout/radial6"/>
    <dgm:cxn modelId="{547A3D53-1BB5-43B5-9EAB-B4B9B2069A48}" type="presOf" srcId="{4EB48BC2-79D1-4D89-B80C-FFE6DDEC52CB}" destId="{B6F584A2-7279-43D2-94DF-C590BFC2A196}" srcOrd="0" destOrd="0" presId="urn:microsoft.com/office/officeart/2005/8/layout/radial6"/>
    <dgm:cxn modelId="{9635A628-524B-45D4-B3C3-7781E315F199}" srcId="{720A4663-427C-4913-BC18-F8D82EC9D1E4}" destId="{E4FF5196-DCB5-4E04-8F52-8499F4D283AE}" srcOrd="3" destOrd="0" parTransId="{C176ECA9-3E9E-4D50-BFBB-7F07F5C1D06D}" sibTransId="{09F6949A-FBFC-42E1-BE64-52100DA4A74D}"/>
    <dgm:cxn modelId="{45EE853E-6271-4BCA-96B9-CE8BF82FA0B7}" type="presOf" srcId="{A7594365-6782-413E-BEB5-B18152FD649E}" destId="{06825878-232C-45D6-B9DA-A049C4EA7E24}" srcOrd="0" destOrd="0" presId="urn:microsoft.com/office/officeart/2005/8/layout/radial6"/>
    <dgm:cxn modelId="{946991FE-443F-4BF8-809A-2DA9FFC98731}" type="presOf" srcId="{C24125BF-BA6E-4EEF-A274-50EFA304BA96}" destId="{A46D8701-933E-4991-9468-DE423F66F462}" srcOrd="0" destOrd="0" presId="urn:microsoft.com/office/officeart/2005/8/layout/radial6"/>
    <dgm:cxn modelId="{B1FBFA5A-0045-4847-A965-5D760C1F856E}" srcId="{720A4663-427C-4913-BC18-F8D82EC9D1E4}" destId="{2DD97CB1-EEAA-4965-AA59-37531A042885}" srcOrd="0" destOrd="0" parTransId="{D55D4D7B-F8AB-4373-8BC3-602E495ED952}" sibTransId="{A7594365-6782-413E-BEB5-B18152FD649E}"/>
    <dgm:cxn modelId="{EB1EBA09-BD21-40DB-8A13-018A8F7B1DEE}" type="presOf" srcId="{57C7B649-34EC-4ADA-9432-0D691E59BF69}" destId="{2744AF94-0703-4D1C-BE42-F077362AD7BB}" srcOrd="0" destOrd="0" presId="urn:microsoft.com/office/officeart/2005/8/layout/radial6"/>
    <dgm:cxn modelId="{BF2539F0-63DC-4807-93E1-82D6C8C2D0F1}" type="presOf" srcId="{09F6949A-FBFC-42E1-BE64-52100DA4A74D}" destId="{C2D0E803-AAA1-4DC6-94B2-94628A2306B6}" srcOrd="0" destOrd="0" presId="urn:microsoft.com/office/officeart/2005/8/layout/radial6"/>
    <dgm:cxn modelId="{CACA66AA-E64D-43F9-A718-F3A9C4872036}" srcId="{720A4663-427C-4913-BC18-F8D82EC9D1E4}" destId="{4EB48BC2-79D1-4D89-B80C-FFE6DDEC52CB}" srcOrd="1" destOrd="0" parTransId="{349E9750-C90B-43DC-93F3-B6C7D93D1D3A}" sibTransId="{C24125BF-BA6E-4EEF-A274-50EFA304BA96}"/>
    <dgm:cxn modelId="{0E212022-113A-438E-9267-1BCE80A1BA5D}" type="presOf" srcId="{2B5864A8-9C51-4796-890F-E084853DB032}" destId="{35D52B7A-AEB9-4C7C-A3BF-FBA97B646E1F}" srcOrd="0" destOrd="0" presId="urn:microsoft.com/office/officeart/2005/8/layout/radial6"/>
    <dgm:cxn modelId="{047F52D8-4FE9-4D22-9E33-A59FFC646A47}" type="presOf" srcId="{720A4663-427C-4913-BC18-F8D82EC9D1E4}" destId="{2EAF5C70-03C6-444B-A1A2-FBAE636427EB}" srcOrd="0" destOrd="0" presId="urn:microsoft.com/office/officeart/2005/8/layout/radial6"/>
    <dgm:cxn modelId="{98FE55D2-0FE9-4985-B193-42732C88BC9F}" srcId="{720A4663-427C-4913-BC18-F8D82EC9D1E4}" destId="{2B5864A8-9C51-4796-890F-E084853DB032}" srcOrd="2" destOrd="0" parTransId="{E2961187-0918-4C2D-9AB4-A57CFC1C8E45}" sibTransId="{57C7B649-34EC-4ADA-9432-0D691E59BF69}"/>
    <dgm:cxn modelId="{B36A52D9-B467-4F10-9BBB-621049F83C1B}" type="presOf" srcId="{2DD97CB1-EEAA-4965-AA59-37531A042885}" destId="{42E9D8AA-83C4-47E1-999D-88FFE48842E2}" srcOrd="0" destOrd="0" presId="urn:microsoft.com/office/officeart/2005/8/layout/radial6"/>
    <dgm:cxn modelId="{5D9ECC8C-A139-4082-98DF-317406D1082C}" type="presParOf" srcId="{CE801CC0-5977-42F4-862D-0205EE45C293}" destId="{2EAF5C70-03C6-444B-A1A2-FBAE636427EB}" srcOrd="0" destOrd="0" presId="urn:microsoft.com/office/officeart/2005/8/layout/radial6"/>
    <dgm:cxn modelId="{70E93DAF-881E-45F2-841A-7A9EF2FA70ED}" type="presParOf" srcId="{CE801CC0-5977-42F4-862D-0205EE45C293}" destId="{42E9D8AA-83C4-47E1-999D-88FFE48842E2}" srcOrd="1" destOrd="0" presId="urn:microsoft.com/office/officeart/2005/8/layout/radial6"/>
    <dgm:cxn modelId="{430D0CCE-8C6C-40B4-9340-9F2918440AEE}" type="presParOf" srcId="{CE801CC0-5977-42F4-862D-0205EE45C293}" destId="{5419AAC4-5F0F-43A2-89D0-22AF3F0FCFD1}" srcOrd="2" destOrd="0" presId="urn:microsoft.com/office/officeart/2005/8/layout/radial6"/>
    <dgm:cxn modelId="{46BC7331-3713-43FE-A73A-6DE5A698CB55}" type="presParOf" srcId="{CE801CC0-5977-42F4-862D-0205EE45C293}" destId="{06825878-232C-45D6-B9DA-A049C4EA7E24}" srcOrd="3" destOrd="0" presId="urn:microsoft.com/office/officeart/2005/8/layout/radial6"/>
    <dgm:cxn modelId="{77925680-8D55-4D65-A35E-4CCDB1BC073A}" type="presParOf" srcId="{CE801CC0-5977-42F4-862D-0205EE45C293}" destId="{B6F584A2-7279-43D2-94DF-C590BFC2A196}" srcOrd="4" destOrd="0" presId="urn:microsoft.com/office/officeart/2005/8/layout/radial6"/>
    <dgm:cxn modelId="{80869BEE-FDAC-4D05-94E8-E0E46399ED24}" type="presParOf" srcId="{CE801CC0-5977-42F4-862D-0205EE45C293}" destId="{39120EDC-EA5C-4FFA-86EB-F0326A4A0D5A}" srcOrd="5" destOrd="0" presId="urn:microsoft.com/office/officeart/2005/8/layout/radial6"/>
    <dgm:cxn modelId="{A43FE8D4-F354-4A79-BDCE-AFFC29142266}" type="presParOf" srcId="{CE801CC0-5977-42F4-862D-0205EE45C293}" destId="{A46D8701-933E-4991-9468-DE423F66F462}" srcOrd="6" destOrd="0" presId="urn:microsoft.com/office/officeart/2005/8/layout/radial6"/>
    <dgm:cxn modelId="{ACF4A0DA-719C-4FA7-BB1E-9CE5DF21D0F9}" type="presParOf" srcId="{CE801CC0-5977-42F4-862D-0205EE45C293}" destId="{35D52B7A-AEB9-4C7C-A3BF-FBA97B646E1F}" srcOrd="7" destOrd="0" presId="urn:microsoft.com/office/officeart/2005/8/layout/radial6"/>
    <dgm:cxn modelId="{CB44B6CE-D27A-4717-9A8A-9ECBD22B61A9}" type="presParOf" srcId="{CE801CC0-5977-42F4-862D-0205EE45C293}" destId="{9A3C84B8-26B7-4768-9497-317F90F03498}" srcOrd="8" destOrd="0" presId="urn:microsoft.com/office/officeart/2005/8/layout/radial6"/>
    <dgm:cxn modelId="{EBE770BE-D10D-4BF4-A9D6-2DB74AEDA4AE}" type="presParOf" srcId="{CE801CC0-5977-42F4-862D-0205EE45C293}" destId="{2744AF94-0703-4D1C-BE42-F077362AD7BB}" srcOrd="9" destOrd="0" presId="urn:microsoft.com/office/officeart/2005/8/layout/radial6"/>
    <dgm:cxn modelId="{155CB891-5C9F-4E12-AE12-A3CC2EC1B16C}" type="presParOf" srcId="{CE801CC0-5977-42F4-862D-0205EE45C293}" destId="{DE44B429-5407-4F3B-9D8A-7B5AB528A9D9}" srcOrd="10" destOrd="0" presId="urn:microsoft.com/office/officeart/2005/8/layout/radial6"/>
    <dgm:cxn modelId="{5CEED29C-8CA9-4352-9B4F-82AE625064E9}" type="presParOf" srcId="{CE801CC0-5977-42F4-862D-0205EE45C293}" destId="{5C78415D-DD01-49D0-9E21-48648B89A223}" srcOrd="11" destOrd="0" presId="urn:microsoft.com/office/officeart/2005/8/layout/radial6"/>
    <dgm:cxn modelId="{1B2657A5-1E69-4342-A73B-EFFCC5CDFE00}" type="presParOf" srcId="{CE801CC0-5977-42F4-862D-0205EE45C293}" destId="{C2D0E803-AAA1-4DC6-94B2-94628A2306B6}"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80DE0B-C8C7-4AFC-8667-AC3526F2FFA7}" type="doc">
      <dgm:prSet loTypeId="urn:microsoft.com/office/officeart/2005/8/layout/hProcess9" loCatId="process" qsTypeId="urn:microsoft.com/office/officeart/2005/8/quickstyle/simple1" qsCatId="simple" csTypeId="urn:microsoft.com/office/officeart/2005/8/colors/accent1_2" csCatId="accent1" phldr="1"/>
      <dgm:spPr/>
    </dgm:pt>
    <dgm:pt modelId="{6E36E13B-87AB-4BBA-A2A1-180453E5147E}">
      <dgm:prSet phldrT="[文字]"/>
      <dgm:spPr/>
      <dgm:t>
        <a:bodyPr/>
        <a:lstStyle/>
        <a:p>
          <a:r>
            <a:rPr lang="zh-TW" altLang="en-US" dirty="0" smtClean="0"/>
            <a:t>木蘭從軍</a:t>
          </a:r>
          <a:endParaRPr lang="zh-TW" altLang="en-US" dirty="0"/>
        </a:p>
      </dgm:t>
    </dgm:pt>
    <dgm:pt modelId="{69297C90-DCA1-42D3-8DFE-6FA149E9F5B4}" type="parTrans" cxnId="{DF7D01A9-A81D-40F1-95C9-D59DED0D438B}">
      <dgm:prSet/>
      <dgm:spPr/>
      <dgm:t>
        <a:bodyPr/>
        <a:lstStyle/>
        <a:p>
          <a:endParaRPr lang="zh-TW" altLang="en-US"/>
        </a:p>
      </dgm:t>
    </dgm:pt>
    <dgm:pt modelId="{99DC5518-BF70-4C3A-A9B6-E00622938B0E}" type="sibTrans" cxnId="{DF7D01A9-A81D-40F1-95C9-D59DED0D438B}">
      <dgm:prSet/>
      <dgm:spPr/>
      <dgm:t>
        <a:bodyPr/>
        <a:lstStyle/>
        <a:p>
          <a:endParaRPr lang="zh-TW" altLang="en-US"/>
        </a:p>
      </dgm:t>
    </dgm:pt>
    <dgm:pt modelId="{C3761942-097E-4629-9703-44E865CE314B}">
      <dgm:prSet phldrT="[文字]"/>
      <dgm:spPr/>
      <dgm:t>
        <a:bodyPr/>
        <a:lstStyle/>
        <a:p>
          <a:r>
            <a:rPr lang="zh-TW" altLang="en-US" dirty="0" smtClean="0"/>
            <a:t>親人來訪</a:t>
          </a:r>
          <a:endParaRPr lang="zh-TW" altLang="en-US" dirty="0"/>
        </a:p>
      </dgm:t>
    </dgm:pt>
    <dgm:pt modelId="{55C66186-7F90-4F3D-91F4-11488C31862D}" type="parTrans" cxnId="{B235EC6C-B141-433A-B05C-0C7CA3B7A7E0}">
      <dgm:prSet/>
      <dgm:spPr/>
      <dgm:t>
        <a:bodyPr/>
        <a:lstStyle/>
        <a:p>
          <a:endParaRPr lang="zh-TW" altLang="en-US"/>
        </a:p>
      </dgm:t>
    </dgm:pt>
    <dgm:pt modelId="{625D325E-A926-4F3C-8A5A-F8862160BACF}" type="sibTrans" cxnId="{B235EC6C-B141-433A-B05C-0C7CA3B7A7E0}">
      <dgm:prSet/>
      <dgm:spPr/>
      <dgm:t>
        <a:bodyPr/>
        <a:lstStyle/>
        <a:p>
          <a:endParaRPr lang="zh-TW" altLang="en-US"/>
        </a:p>
      </dgm:t>
    </dgm:pt>
    <dgm:pt modelId="{F4091CA6-1F31-42D6-AA48-BDF8E8212508}">
      <dgm:prSet phldrT="[文字]"/>
      <dgm:spPr/>
      <dgm:t>
        <a:bodyPr/>
        <a:lstStyle/>
        <a:p>
          <a:r>
            <a:rPr lang="zh-TW" altLang="en-US" dirty="0" smtClean="0"/>
            <a:t>軍醫神威</a:t>
          </a:r>
          <a:endParaRPr lang="zh-TW" altLang="en-US" dirty="0"/>
        </a:p>
      </dgm:t>
    </dgm:pt>
    <dgm:pt modelId="{1634CDD4-72F4-477B-B99C-B96ABEC892A6}" type="parTrans" cxnId="{2ABCC5EF-D964-4205-956D-828B1E97A5E7}">
      <dgm:prSet/>
      <dgm:spPr/>
      <dgm:t>
        <a:bodyPr/>
        <a:lstStyle/>
        <a:p>
          <a:endParaRPr lang="zh-TW" altLang="en-US"/>
        </a:p>
      </dgm:t>
    </dgm:pt>
    <dgm:pt modelId="{A0812E44-5582-40F3-8BBF-00267F157DB2}" type="sibTrans" cxnId="{2ABCC5EF-D964-4205-956D-828B1E97A5E7}">
      <dgm:prSet/>
      <dgm:spPr/>
      <dgm:t>
        <a:bodyPr/>
        <a:lstStyle/>
        <a:p>
          <a:endParaRPr lang="zh-TW" altLang="en-US"/>
        </a:p>
      </dgm:t>
    </dgm:pt>
    <dgm:pt modelId="{FE3B934F-EC7B-4A5A-AF04-73CBFDCBF52E}">
      <dgm:prSet phldrT="[文字]"/>
      <dgm:spPr/>
      <dgm:t>
        <a:bodyPr/>
        <a:lstStyle/>
        <a:p>
          <a:r>
            <a:rPr lang="zh-TW" altLang="en-US" dirty="0" smtClean="0"/>
            <a:t>終身遺憾</a:t>
          </a:r>
          <a:endParaRPr lang="zh-TW" altLang="en-US" dirty="0"/>
        </a:p>
      </dgm:t>
    </dgm:pt>
    <dgm:pt modelId="{E3E1AE21-EB49-44A6-8B6B-FF4EF99CCA2F}" type="parTrans" cxnId="{8453557A-7C88-4A7A-BF44-D07F668CDD1B}">
      <dgm:prSet/>
      <dgm:spPr/>
      <dgm:t>
        <a:bodyPr/>
        <a:lstStyle/>
        <a:p>
          <a:endParaRPr lang="zh-TW" altLang="en-US"/>
        </a:p>
      </dgm:t>
    </dgm:pt>
    <dgm:pt modelId="{C195779D-8C00-472D-AF52-A8CA7764ABFD}" type="sibTrans" cxnId="{8453557A-7C88-4A7A-BF44-D07F668CDD1B}">
      <dgm:prSet/>
      <dgm:spPr/>
      <dgm:t>
        <a:bodyPr/>
        <a:lstStyle/>
        <a:p>
          <a:endParaRPr lang="zh-TW" altLang="en-US"/>
        </a:p>
      </dgm:t>
    </dgm:pt>
    <dgm:pt modelId="{E32FBBD3-C938-43EF-81E9-B974DF26E3F7}" type="pres">
      <dgm:prSet presAssocID="{D880DE0B-C8C7-4AFC-8667-AC3526F2FFA7}" presName="CompostProcess" presStyleCnt="0">
        <dgm:presLayoutVars>
          <dgm:dir/>
          <dgm:resizeHandles val="exact"/>
        </dgm:presLayoutVars>
      </dgm:prSet>
      <dgm:spPr/>
    </dgm:pt>
    <dgm:pt modelId="{07C769BD-958B-4E41-8D40-60757EFC7B2E}" type="pres">
      <dgm:prSet presAssocID="{D880DE0B-C8C7-4AFC-8667-AC3526F2FFA7}" presName="arrow" presStyleLbl="bgShp" presStyleIdx="0" presStyleCnt="1"/>
      <dgm:spPr/>
    </dgm:pt>
    <dgm:pt modelId="{B5CF5611-B3C7-474B-AFC0-50A65C3CD909}" type="pres">
      <dgm:prSet presAssocID="{D880DE0B-C8C7-4AFC-8667-AC3526F2FFA7}" presName="linearProcess" presStyleCnt="0"/>
      <dgm:spPr/>
    </dgm:pt>
    <dgm:pt modelId="{8B26F2F2-66C7-46B7-9B54-015DE8F7FADE}" type="pres">
      <dgm:prSet presAssocID="{6E36E13B-87AB-4BBA-A2A1-180453E5147E}" presName="textNode" presStyleLbl="node1" presStyleIdx="0" presStyleCnt="4">
        <dgm:presLayoutVars>
          <dgm:bulletEnabled val="1"/>
        </dgm:presLayoutVars>
      </dgm:prSet>
      <dgm:spPr/>
      <dgm:t>
        <a:bodyPr/>
        <a:lstStyle/>
        <a:p>
          <a:endParaRPr lang="zh-TW" altLang="en-US"/>
        </a:p>
      </dgm:t>
    </dgm:pt>
    <dgm:pt modelId="{E425D55D-79EA-49C6-8670-D57AD71EA8F2}" type="pres">
      <dgm:prSet presAssocID="{99DC5518-BF70-4C3A-A9B6-E00622938B0E}" presName="sibTrans" presStyleCnt="0"/>
      <dgm:spPr/>
    </dgm:pt>
    <dgm:pt modelId="{61564495-59B6-4B7F-9776-DEE6DEAFAF4B}" type="pres">
      <dgm:prSet presAssocID="{C3761942-097E-4629-9703-44E865CE314B}" presName="textNode" presStyleLbl="node1" presStyleIdx="1" presStyleCnt="4">
        <dgm:presLayoutVars>
          <dgm:bulletEnabled val="1"/>
        </dgm:presLayoutVars>
      </dgm:prSet>
      <dgm:spPr/>
      <dgm:t>
        <a:bodyPr/>
        <a:lstStyle/>
        <a:p>
          <a:endParaRPr lang="zh-TW" altLang="en-US"/>
        </a:p>
      </dgm:t>
    </dgm:pt>
    <dgm:pt modelId="{6A9593E7-D87E-4E52-A99A-9CAE8DF0B33F}" type="pres">
      <dgm:prSet presAssocID="{625D325E-A926-4F3C-8A5A-F8862160BACF}" presName="sibTrans" presStyleCnt="0"/>
      <dgm:spPr/>
    </dgm:pt>
    <dgm:pt modelId="{DB986287-84C7-4AE4-9273-6D2A068130A3}" type="pres">
      <dgm:prSet presAssocID="{F4091CA6-1F31-42D6-AA48-BDF8E8212508}" presName="textNode" presStyleLbl="node1" presStyleIdx="2" presStyleCnt="4">
        <dgm:presLayoutVars>
          <dgm:bulletEnabled val="1"/>
        </dgm:presLayoutVars>
      </dgm:prSet>
      <dgm:spPr/>
    </dgm:pt>
    <dgm:pt modelId="{15BF4957-D498-4217-9194-455816CF52A7}" type="pres">
      <dgm:prSet presAssocID="{A0812E44-5582-40F3-8BBF-00267F157DB2}" presName="sibTrans" presStyleCnt="0"/>
      <dgm:spPr/>
    </dgm:pt>
    <dgm:pt modelId="{83FADC5A-429E-4524-955D-BCAF79EBA8A5}" type="pres">
      <dgm:prSet presAssocID="{FE3B934F-EC7B-4A5A-AF04-73CBFDCBF52E}" presName="textNode" presStyleLbl="node1" presStyleIdx="3" presStyleCnt="4">
        <dgm:presLayoutVars>
          <dgm:bulletEnabled val="1"/>
        </dgm:presLayoutVars>
      </dgm:prSet>
      <dgm:spPr/>
    </dgm:pt>
  </dgm:ptLst>
  <dgm:cxnLst>
    <dgm:cxn modelId="{DF7D01A9-A81D-40F1-95C9-D59DED0D438B}" srcId="{D880DE0B-C8C7-4AFC-8667-AC3526F2FFA7}" destId="{6E36E13B-87AB-4BBA-A2A1-180453E5147E}" srcOrd="0" destOrd="0" parTransId="{69297C90-DCA1-42D3-8DFE-6FA149E9F5B4}" sibTransId="{99DC5518-BF70-4C3A-A9B6-E00622938B0E}"/>
    <dgm:cxn modelId="{B235EC6C-B141-433A-B05C-0C7CA3B7A7E0}" srcId="{D880DE0B-C8C7-4AFC-8667-AC3526F2FFA7}" destId="{C3761942-097E-4629-9703-44E865CE314B}" srcOrd="1" destOrd="0" parTransId="{55C66186-7F90-4F3D-91F4-11488C31862D}" sibTransId="{625D325E-A926-4F3C-8A5A-F8862160BACF}"/>
    <dgm:cxn modelId="{01793419-E852-4EEE-AA28-CD7F34361FD9}" type="presOf" srcId="{F4091CA6-1F31-42D6-AA48-BDF8E8212508}" destId="{DB986287-84C7-4AE4-9273-6D2A068130A3}" srcOrd="0" destOrd="0" presId="urn:microsoft.com/office/officeart/2005/8/layout/hProcess9"/>
    <dgm:cxn modelId="{2A69932B-2E0A-47E7-81A4-85871DF53566}" type="presOf" srcId="{FE3B934F-EC7B-4A5A-AF04-73CBFDCBF52E}" destId="{83FADC5A-429E-4524-955D-BCAF79EBA8A5}" srcOrd="0" destOrd="0" presId="urn:microsoft.com/office/officeart/2005/8/layout/hProcess9"/>
    <dgm:cxn modelId="{A0E11CE5-7DF1-48A5-B46A-4C465B17F4A1}" type="presOf" srcId="{6E36E13B-87AB-4BBA-A2A1-180453E5147E}" destId="{8B26F2F2-66C7-46B7-9B54-015DE8F7FADE}" srcOrd="0" destOrd="0" presId="urn:microsoft.com/office/officeart/2005/8/layout/hProcess9"/>
    <dgm:cxn modelId="{A1A946AA-7915-4590-8BA5-184256AD9DA5}" type="presOf" srcId="{C3761942-097E-4629-9703-44E865CE314B}" destId="{61564495-59B6-4B7F-9776-DEE6DEAFAF4B}" srcOrd="0" destOrd="0" presId="urn:microsoft.com/office/officeart/2005/8/layout/hProcess9"/>
    <dgm:cxn modelId="{5C470496-199A-498C-A124-BFAA286C1AD8}" type="presOf" srcId="{D880DE0B-C8C7-4AFC-8667-AC3526F2FFA7}" destId="{E32FBBD3-C938-43EF-81E9-B974DF26E3F7}" srcOrd="0" destOrd="0" presId="urn:microsoft.com/office/officeart/2005/8/layout/hProcess9"/>
    <dgm:cxn modelId="{8453557A-7C88-4A7A-BF44-D07F668CDD1B}" srcId="{D880DE0B-C8C7-4AFC-8667-AC3526F2FFA7}" destId="{FE3B934F-EC7B-4A5A-AF04-73CBFDCBF52E}" srcOrd="3" destOrd="0" parTransId="{E3E1AE21-EB49-44A6-8B6B-FF4EF99CCA2F}" sibTransId="{C195779D-8C00-472D-AF52-A8CA7764ABFD}"/>
    <dgm:cxn modelId="{2ABCC5EF-D964-4205-956D-828B1E97A5E7}" srcId="{D880DE0B-C8C7-4AFC-8667-AC3526F2FFA7}" destId="{F4091CA6-1F31-42D6-AA48-BDF8E8212508}" srcOrd="2" destOrd="0" parTransId="{1634CDD4-72F4-477B-B99C-B96ABEC892A6}" sibTransId="{A0812E44-5582-40F3-8BBF-00267F157DB2}"/>
    <dgm:cxn modelId="{037138EA-9A45-4C3B-97F5-16AD0816806F}" type="presParOf" srcId="{E32FBBD3-C938-43EF-81E9-B974DF26E3F7}" destId="{07C769BD-958B-4E41-8D40-60757EFC7B2E}" srcOrd="0" destOrd="0" presId="urn:microsoft.com/office/officeart/2005/8/layout/hProcess9"/>
    <dgm:cxn modelId="{7684138A-0148-424E-924A-92BEC188057F}" type="presParOf" srcId="{E32FBBD3-C938-43EF-81E9-B974DF26E3F7}" destId="{B5CF5611-B3C7-474B-AFC0-50A65C3CD909}" srcOrd="1" destOrd="0" presId="urn:microsoft.com/office/officeart/2005/8/layout/hProcess9"/>
    <dgm:cxn modelId="{2065B411-AC84-40B7-8F18-BCE4109A2211}" type="presParOf" srcId="{B5CF5611-B3C7-474B-AFC0-50A65C3CD909}" destId="{8B26F2F2-66C7-46B7-9B54-015DE8F7FADE}" srcOrd="0" destOrd="0" presId="urn:microsoft.com/office/officeart/2005/8/layout/hProcess9"/>
    <dgm:cxn modelId="{C0D89BD9-14D7-4CF0-A2D8-9AF1E9C5A109}" type="presParOf" srcId="{B5CF5611-B3C7-474B-AFC0-50A65C3CD909}" destId="{E425D55D-79EA-49C6-8670-D57AD71EA8F2}" srcOrd="1" destOrd="0" presId="urn:microsoft.com/office/officeart/2005/8/layout/hProcess9"/>
    <dgm:cxn modelId="{D96B3752-9FD5-4378-AB3D-BD3A7A608668}" type="presParOf" srcId="{B5CF5611-B3C7-474B-AFC0-50A65C3CD909}" destId="{61564495-59B6-4B7F-9776-DEE6DEAFAF4B}" srcOrd="2" destOrd="0" presId="urn:microsoft.com/office/officeart/2005/8/layout/hProcess9"/>
    <dgm:cxn modelId="{9267207E-5CAD-4D69-A7A0-B34CCAB44273}" type="presParOf" srcId="{B5CF5611-B3C7-474B-AFC0-50A65C3CD909}" destId="{6A9593E7-D87E-4E52-A99A-9CAE8DF0B33F}" srcOrd="3" destOrd="0" presId="urn:microsoft.com/office/officeart/2005/8/layout/hProcess9"/>
    <dgm:cxn modelId="{DFF4CC31-897D-46E6-8004-15A8D3C07267}" type="presParOf" srcId="{B5CF5611-B3C7-474B-AFC0-50A65C3CD909}" destId="{DB986287-84C7-4AE4-9273-6D2A068130A3}" srcOrd="4" destOrd="0" presId="urn:microsoft.com/office/officeart/2005/8/layout/hProcess9"/>
    <dgm:cxn modelId="{E537D150-B94F-4394-9245-0193107FC4FE}" type="presParOf" srcId="{B5CF5611-B3C7-474B-AFC0-50A65C3CD909}" destId="{15BF4957-D498-4217-9194-455816CF52A7}" srcOrd="5" destOrd="0" presId="urn:microsoft.com/office/officeart/2005/8/layout/hProcess9"/>
    <dgm:cxn modelId="{FE8F55C5-06D5-49DE-87EF-9EAE4EC7AD33}" type="presParOf" srcId="{B5CF5611-B3C7-474B-AFC0-50A65C3CD909}" destId="{83FADC5A-429E-4524-955D-BCAF79EBA8A5}"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4EB74-C274-461C-896B-7A1F0FC1A934}">
      <dsp:nvSpPr>
        <dsp:cNvPr id="0" name=""/>
        <dsp:cNvSpPr/>
      </dsp:nvSpPr>
      <dsp:spPr>
        <a:xfrm>
          <a:off x="916483" y="1984"/>
          <a:ext cx="2030015" cy="121800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手機安全嗎</a:t>
          </a:r>
          <a:r>
            <a:rPr lang="en-US" altLang="zh-TW" sz="3200" kern="1200" dirty="0" smtClean="0"/>
            <a:t>?</a:t>
          </a:r>
          <a:endParaRPr lang="zh-TW" altLang="en-US" sz="3200" kern="1200" dirty="0"/>
        </a:p>
      </dsp:txBody>
      <dsp:txXfrm>
        <a:off x="916483" y="1984"/>
        <a:ext cx="2030015" cy="1218009"/>
      </dsp:txXfrm>
    </dsp:sp>
    <dsp:sp modelId="{340C6383-7083-4CE8-9E95-9FE5ADF15F33}">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住屋安全嗎</a:t>
          </a:r>
          <a:r>
            <a:rPr lang="en-US" altLang="zh-TW" sz="3200" kern="1200" dirty="0" smtClean="0"/>
            <a:t>?</a:t>
          </a:r>
          <a:endParaRPr lang="zh-TW" altLang="en-US" sz="3200" kern="1200" dirty="0"/>
        </a:p>
      </dsp:txBody>
      <dsp:txXfrm>
        <a:off x="3149500" y="1984"/>
        <a:ext cx="2030015" cy="1218009"/>
      </dsp:txXfrm>
    </dsp:sp>
    <dsp:sp modelId="{C1F826A7-F921-4193-BFC7-F18B2DA99E72}">
      <dsp:nvSpPr>
        <dsp:cNvPr id="0" name=""/>
        <dsp:cNvSpPr/>
      </dsp:nvSpPr>
      <dsp:spPr>
        <a:xfrm>
          <a:off x="916483" y="1422995"/>
          <a:ext cx="2030015" cy="1218009"/>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電腦安全嗎</a:t>
          </a:r>
          <a:endParaRPr lang="zh-TW" altLang="en-US" sz="3200" kern="1200" dirty="0"/>
        </a:p>
      </dsp:txBody>
      <dsp:txXfrm>
        <a:off x="916483" y="1422995"/>
        <a:ext cx="2030015" cy="1218009"/>
      </dsp:txXfrm>
    </dsp:sp>
    <dsp:sp modelId="{13E3AC6B-B286-464E-95D8-9DB16A7A7DB4}">
      <dsp:nvSpPr>
        <dsp:cNvPr id="0" name=""/>
        <dsp:cNvSpPr/>
      </dsp:nvSpPr>
      <dsp:spPr>
        <a:xfrm>
          <a:off x="3149500" y="1422995"/>
          <a:ext cx="2030015" cy="1218009"/>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線上交易</a:t>
          </a:r>
          <a:r>
            <a:rPr lang="en-US" altLang="zh-TW" sz="3200" kern="1200" dirty="0" smtClean="0"/>
            <a:t>?</a:t>
          </a:r>
          <a:endParaRPr lang="zh-TW" altLang="en-US" sz="3200" kern="1200" dirty="0"/>
        </a:p>
      </dsp:txBody>
      <dsp:txXfrm>
        <a:off x="3149500" y="1422995"/>
        <a:ext cx="2030015" cy="1218009"/>
      </dsp:txXfrm>
    </dsp:sp>
    <dsp:sp modelId="{5BF8665B-FB6B-489E-8FB2-15F0BF7A351C}">
      <dsp:nvSpPr>
        <dsp:cNvPr id="0" name=""/>
        <dsp:cNvSpPr/>
      </dsp:nvSpPr>
      <dsp:spPr>
        <a:xfrm>
          <a:off x="2032992" y="2844006"/>
          <a:ext cx="2030015" cy="121800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你安全嗎</a:t>
          </a:r>
          <a:r>
            <a:rPr lang="en-US" altLang="zh-TW" sz="3200" kern="1200" dirty="0" smtClean="0"/>
            <a:t>?</a:t>
          </a:r>
          <a:endParaRPr lang="zh-TW" altLang="en-US" sz="3200" kern="1200" dirty="0"/>
        </a:p>
      </dsp:txBody>
      <dsp:txXfrm>
        <a:off x="2032992" y="2844006"/>
        <a:ext cx="2030015" cy="12180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C79660-64AC-4C97-8B3E-FC7CCC87CA1A}">
      <dsp:nvSpPr>
        <dsp:cNvPr id="0" name=""/>
        <dsp:cNvSpPr/>
      </dsp:nvSpPr>
      <dsp:spPr>
        <a:xfrm>
          <a:off x="2371460" y="52601"/>
          <a:ext cx="2735294" cy="27352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Present – LEE</a:t>
          </a:r>
          <a:endParaRPr lang="zh-TW" sz="2000" b="1" kern="1200" dirty="0"/>
        </a:p>
      </dsp:txBody>
      <dsp:txXfrm>
        <a:off x="2687071" y="420814"/>
        <a:ext cx="2104072" cy="867929"/>
      </dsp:txXfrm>
    </dsp:sp>
    <dsp:sp modelId="{D2F8FAF6-41F4-490C-AA1F-F78164540249}">
      <dsp:nvSpPr>
        <dsp:cNvPr id="0" name=""/>
        <dsp:cNvSpPr/>
      </dsp:nvSpPr>
      <dsp:spPr>
        <a:xfrm>
          <a:off x="3581302" y="1262443"/>
          <a:ext cx="2735294" cy="27352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altLang="zh-TW" sz="2000" b="1" kern="1200" dirty="0" smtClean="0"/>
            <a:t>Present-   Water</a:t>
          </a:r>
          <a:endParaRPr lang="zh-TW" sz="2000" b="1" kern="1200" dirty="0"/>
        </a:p>
      </dsp:txBody>
      <dsp:txXfrm>
        <a:off x="5054153" y="1578054"/>
        <a:ext cx="1052036" cy="2104072"/>
      </dsp:txXfrm>
    </dsp:sp>
    <dsp:sp modelId="{E1275260-3C0E-42F7-99BA-B95BB0BB33C9}">
      <dsp:nvSpPr>
        <dsp:cNvPr id="0" name=""/>
        <dsp:cNvSpPr/>
      </dsp:nvSpPr>
      <dsp:spPr>
        <a:xfrm>
          <a:off x="2371460" y="2472285"/>
          <a:ext cx="2735294" cy="27352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altLang="zh-TW" sz="2000" b="1" kern="1200" dirty="0" smtClean="0"/>
            <a:t>Present -   Horse</a:t>
          </a:r>
          <a:endParaRPr lang="zh-TW" sz="2000" b="1" kern="1200" dirty="0"/>
        </a:p>
      </dsp:txBody>
      <dsp:txXfrm>
        <a:off x="2687071" y="3971436"/>
        <a:ext cx="2104072" cy="867929"/>
      </dsp:txXfrm>
    </dsp:sp>
    <dsp:sp modelId="{B4981228-6CE5-4B78-B120-5A73A97B8313}">
      <dsp:nvSpPr>
        <dsp:cNvPr id="0" name=""/>
        <dsp:cNvSpPr/>
      </dsp:nvSpPr>
      <dsp:spPr>
        <a:xfrm>
          <a:off x="1161619" y="1262443"/>
          <a:ext cx="2735294" cy="27352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altLang="zh-TW" sz="2000" b="1" kern="1200" dirty="0" smtClean="0"/>
            <a:t>Good Student</a:t>
          </a:r>
          <a:endParaRPr lang="zh-TW" sz="2000" b="1" kern="1200" dirty="0"/>
        </a:p>
      </dsp:txBody>
      <dsp:txXfrm>
        <a:off x="1372026" y="1578054"/>
        <a:ext cx="1052036" cy="21040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D0E803-AAA1-4DC6-94B2-94628A2306B6}">
      <dsp:nvSpPr>
        <dsp:cNvPr id="0" name=""/>
        <dsp:cNvSpPr/>
      </dsp:nvSpPr>
      <dsp:spPr>
        <a:xfrm>
          <a:off x="1221079" y="597179"/>
          <a:ext cx="3990216" cy="3990216"/>
        </a:xfrm>
        <a:prstGeom prst="blockArc">
          <a:avLst>
            <a:gd name="adj1" fmla="val 10800000"/>
            <a:gd name="adj2" fmla="val 162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44AF94-0703-4D1C-BE42-F077362AD7BB}">
      <dsp:nvSpPr>
        <dsp:cNvPr id="0" name=""/>
        <dsp:cNvSpPr/>
      </dsp:nvSpPr>
      <dsp:spPr>
        <a:xfrm>
          <a:off x="1221079" y="597179"/>
          <a:ext cx="3990216" cy="3990216"/>
        </a:xfrm>
        <a:prstGeom prst="blockArc">
          <a:avLst>
            <a:gd name="adj1" fmla="val 5400000"/>
            <a:gd name="adj2" fmla="val 108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D8701-933E-4991-9468-DE423F66F462}">
      <dsp:nvSpPr>
        <dsp:cNvPr id="0" name=""/>
        <dsp:cNvSpPr/>
      </dsp:nvSpPr>
      <dsp:spPr>
        <a:xfrm>
          <a:off x="1221079" y="597179"/>
          <a:ext cx="3990216" cy="3990216"/>
        </a:xfrm>
        <a:prstGeom prst="blockArc">
          <a:avLst>
            <a:gd name="adj1" fmla="val 0"/>
            <a:gd name="adj2" fmla="val 540000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825878-232C-45D6-B9DA-A049C4EA7E24}">
      <dsp:nvSpPr>
        <dsp:cNvPr id="0" name=""/>
        <dsp:cNvSpPr/>
      </dsp:nvSpPr>
      <dsp:spPr>
        <a:xfrm>
          <a:off x="1221079" y="597179"/>
          <a:ext cx="3990216" cy="3990216"/>
        </a:xfrm>
        <a:prstGeom prst="blockArc">
          <a:avLst>
            <a:gd name="adj1" fmla="val 16200000"/>
            <a:gd name="adj2" fmla="val 0"/>
            <a:gd name="adj3" fmla="val 46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AF5C70-03C6-444B-A1A2-FBAE636427EB}">
      <dsp:nvSpPr>
        <dsp:cNvPr id="0" name=""/>
        <dsp:cNvSpPr/>
      </dsp:nvSpPr>
      <dsp:spPr>
        <a:xfrm>
          <a:off x="2299071" y="1675171"/>
          <a:ext cx="1834232" cy="18342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zh-TW" altLang="en-US" sz="3900" kern="1200" dirty="0" smtClean="0"/>
            <a:t>鄭弘儀</a:t>
          </a:r>
          <a:endParaRPr lang="zh-TW" altLang="en-US" sz="3900" kern="1200" dirty="0"/>
        </a:p>
      </dsp:txBody>
      <dsp:txXfrm>
        <a:off x="2299071" y="1675171"/>
        <a:ext cx="1834232" cy="1834232"/>
      </dsp:txXfrm>
    </dsp:sp>
    <dsp:sp modelId="{42E9D8AA-83C4-47E1-999D-88FFE48842E2}">
      <dsp:nvSpPr>
        <dsp:cNvPr id="0" name=""/>
        <dsp:cNvSpPr/>
      </dsp:nvSpPr>
      <dsp:spPr>
        <a:xfrm>
          <a:off x="2574206" y="1421"/>
          <a:ext cx="1283962" cy="1283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t>金斧頭</a:t>
          </a:r>
          <a:endParaRPr lang="zh-TW" altLang="en-US" sz="2700" kern="1200" dirty="0"/>
        </a:p>
      </dsp:txBody>
      <dsp:txXfrm>
        <a:off x="2574206" y="1421"/>
        <a:ext cx="1283962" cy="1283962"/>
      </dsp:txXfrm>
    </dsp:sp>
    <dsp:sp modelId="{B6F584A2-7279-43D2-94DF-C590BFC2A196}">
      <dsp:nvSpPr>
        <dsp:cNvPr id="0" name=""/>
        <dsp:cNvSpPr/>
      </dsp:nvSpPr>
      <dsp:spPr>
        <a:xfrm>
          <a:off x="4523092" y="1950306"/>
          <a:ext cx="1283962" cy="1283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t>銀斧頭</a:t>
          </a:r>
          <a:endParaRPr lang="zh-TW" altLang="en-US" sz="2700" kern="1200" dirty="0"/>
        </a:p>
      </dsp:txBody>
      <dsp:txXfrm>
        <a:off x="4523092" y="1950306"/>
        <a:ext cx="1283962" cy="1283962"/>
      </dsp:txXfrm>
    </dsp:sp>
    <dsp:sp modelId="{35D52B7A-AEB9-4C7C-A3BF-FBA97B646E1F}">
      <dsp:nvSpPr>
        <dsp:cNvPr id="0" name=""/>
        <dsp:cNvSpPr/>
      </dsp:nvSpPr>
      <dsp:spPr>
        <a:xfrm>
          <a:off x="2574206" y="3899192"/>
          <a:ext cx="1283962" cy="1283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t>鐵斧頭</a:t>
          </a:r>
          <a:endParaRPr lang="zh-TW" altLang="en-US" sz="2700" kern="1200" dirty="0"/>
        </a:p>
      </dsp:txBody>
      <dsp:txXfrm>
        <a:off x="2574206" y="3899192"/>
        <a:ext cx="1283962" cy="1283962"/>
      </dsp:txXfrm>
    </dsp:sp>
    <dsp:sp modelId="{DE44B429-5407-4F3B-9D8A-7B5AB528A9D9}">
      <dsp:nvSpPr>
        <dsp:cNvPr id="0" name=""/>
        <dsp:cNvSpPr/>
      </dsp:nvSpPr>
      <dsp:spPr>
        <a:xfrm>
          <a:off x="625321" y="1950306"/>
          <a:ext cx="1283962" cy="1283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t>Ｓ</a:t>
          </a:r>
          <a:endParaRPr lang="zh-TW" altLang="en-US" sz="2700" kern="1200" dirty="0"/>
        </a:p>
      </dsp:txBody>
      <dsp:txXfrm>
        <a:off x="625321" y="1950306"/>
        <a:ext cx="1283962" cy="12839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C769BD-958B-4E41-8D40-60757EFC7B2E}">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6F2F2-66C7-46B7-9B54-015DE8F7FADE}">
      <dsp:nvSpPr>
        <dsp:cNvPr id="0" name=""/>
        <dsp:cNvSpPr/>
      </dsp:nvSpPr>
      <dsp:spPr>
        <a:xfrm>
          <a:off x="2976" y="1219199"/>
          <a:ext cx="143946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t>木蘭從軍</a:t>
          </a:r>
          <a:endParaRPr lang="zh-TW" altLang="en-US" sz="3900" kern="1200" dirty="0"/>
        </a:p>
      </dsp:txBody>
      <dsp:txXfrm>
        <a:off x="2976" y="1219199"/>
        <a:ext cx="1439465" cy="1625600"/>
      </dsp:txXfrm>
    </dsp:sp>
    <dsp:sp modelId="{61564495-59B6-4B7F-9776-DEE6DEAFAF4B}">
      <dsp:nvSpPr>
        <dsp:cNvPr id="0" name=""/>
        <dsp:cNvSpPr/>
      </dsp:nvSpPr>
      <dsp:spPr>
        <a:xfrm>
          <a:off x="1553170" y="1219199"/>
          <a:ext cx="143946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t>親人來訪</a:t>
          </a:r>
          <a:endParaRPr lang="zh-TW" altLang="en-US" sz="3900" kern="1200" dirty="0"/>
        </a:p>
      </dsp:txBody>
      <dsp:txXfrm>
        <a:off x="1553170" y="1219199"/>
        <a:ext cx="1439465" cy="1625600"/>
      </dsp:txXfrm>
    </dsp:sp>
    <dsp:sp modelId="{DB986287-84C7-4AE4-9273-6D2A068130A3}">
      <dsp:nvSpPr>
        <dsp:cNvPr id="0" name=""/>
        <dsp:cNvSpPr/>
      </dsp:nvSpPr>
      <dsp:spPr>
        <a:xfrm>
          <a:off x="3103364" y="1219199"/>
          <a:ext cx="143946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t>軍醫神威</a:t>
          </a:r>
          <a:endParaRPr lang="zh-TW" altLang="en-US" sz="3900" kern="1200" dirty="0"/>
        </a:p>
      </dsp:txBody>
      <dsp:txXfrm>
        <a:off x="3103364" y="1219199"/>
        <a:ext cx="1439465" cy="1625600"/>
      </dsp:txXfrm>
    </dsp:sp>
    <dsp:sp modelId="{83FADC5A-429E-4524-955D-BCAF79EBA8A5}">
      <dsp:nvSpPr>
        <dsp:cNvPr id="0" name=""/>
        <dsp:cNvSpPr/>
      </dsp:nvSpPr>
      <dsp:spPr>
        <a:xfrm>
          <a:off x="4653557" y="1219199"/>
          <a:ext cx="143946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t>終身遺憾</a:t>
          </a:r>
          <a:endParaRPr lang="zh-TW" altLang="en-US" sz="3900" kern="1200" dirty="0"/>
        </a:p>
      </dsp:txBody>
      <dsp:txXfrm>
        <a:off x="4653557" y="1219199"/>
        <a:ext cx="1439465"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550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405507"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405508"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405509"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FC93C0-1C0E-4CC7-B5D9-DE2408E802D2}"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ltLang="en-US"/>
          </a:p>
        </p:txBody>
      </p:sp>
      <p:sp>
        <p:nvSpPr>
          <p:cNvPr id="4099"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ltLang="en-US"/>
          </a:p>
        </p:txBody>
      </p:sp>
      <p:sp>
        <p:nvSpPr>
          <p:cNvPr id="410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TW" smtClean="0"/>
              <a:t>Klicken Sie, um die Formate des Vorlagentextes zu bearbeiten</a:t>
            </a:r>
          </a:p>
          <a:p>
            <a:pPr lvl="1"/>
            <a:r>
              <a:rPr lang="de-DE" altLang="zh-TW" smtClean="0"/>
              <a:t>Zweite Ebene</a:t>
            </a:r>
          </a:p>
          <a:p>
            <a:pPr lvl="2"/>
            <a:r>
              <a:rPr lang="de-DE" altLang="zh-TW" smtClean="0"/>
              <a:t>Dritte Ebene</a:t>
            </a:r>
          </a:p>
          <a:p>
            <a:pPr lvl="3"/>
            <a:r>
              <a:rPr lang="de-DE" altLang="zh-TW" smtClean="0"/>
              <a:t>Vierte Ebene</a:t>
            </a:r>
          </a:p>
          <a:p>
            <a:pPr lvl="4"/>
            <a:r>
              <a:rPr lang="de-DE" altLang="zh-TW" smtClean="0"/>
              <a:t>Fünfte Ebene</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ltLang="en-US"/>
          </a:p>
        </p:txBody>
      </p:sp>
      <p:sp>
        <p:nvSpPr>
          <p:cNvPr id="4103"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B16FB75-9BB1-4F67-8504-B1E5340360B8}" type="slidenum">
              <a:rPr lang="de-DE" altLang="en-US"/>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A1F00-4F79-48D1-A8B3-E65B07931B0D}" type="slidenum">
              <a:rPr lang="de-DE" altLang="en-US"/>
              <a:pPr/>
              <a:t>1</a:t>
            </a:fld>
            <a:endParaRPr lang="de-DE" altLang="en-US"/>
          </a:p>
        </p:txBody>
      </p:sp>
      <p:sp>
        <p:nvSpPr>
          <p:cNvPr id="521218" name="Rectangle 2"/>
          <p:cNvSpPr>
            <a:spLocks noGrp="1" noRot="1" noChangeAspect="1" noChangeArrowheads="1"/>
          </p:cNvSpPr>
          <p:nvPr>
            <p:ph type="sldImg"/>
          </p:nvPr>
        </p:nvSpPr>
        <p:spPr bwMode="auto">
          <a:xfrm>
            <a:off x="639763" y="542925"/>
            <a:ext cx="5408612" cy="4056063"/>
          </a:xfrm>
          <a:prstGeom prst="rect">
            <a:avLst/>
          </a:prstGeom>
          <a:noFill/>
          <a:ln w="12700" cap="flat">
            <a:solidFill>
              <a:schemeClr val="tx1"/>
            </a:solidFill>
            <a:miter lim="800000"/>
            <a:headEnd/>
            <a:tailEnd/>
          </a:ln>
        </p:spPr>
      </p:sp>
      <p:sp>
        <p:nvSpPr>
          <p:cNvPr id="521219" name="Rectangle 3"/>
          <p:cNvSpPr>
            <a:spLocks noGrp="1" noChangeArrowheads="1"/>
          </p:cNvSpPr>
          <p:nvPr>
            <p:ph type="body" idx="1"/>
          </p:nvPr>
        </p:nvSpPr>
        <p:spPr bwMode="auto">
          <a:xfrm>
            <a:off x="592138" y="4732338"/>
            <a:ext cx="5483225" cy="4710112"/>
          </a:xfrm>
          <a:prstGeom prst="rect">
            <a:avLst/>
          </a:prstGeom>
          <a:noFill/>
          <a:ln>
            <a:miter lim="800000"/>
            <a:headEnd/>
            <a:tailEnd/>
          </a:ln>
        </p:spPr>
        <p:txBody>
          <a:bodyPr lIns="92075" tIns="46038" rIns="92075" bIns="46038"/>
          <a:lstStyle/>
          <a:p>
            <a:pPr marL="190500" indent="-190500" defTabSz="762000"/>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9341E-CAF4-4CAE-B9F5-94561778C81B}" type="slidenum">
              <a:rPr lang="de-DE" altLang="en-US"/>
              <a:pPr/>
              <a:t>17</a:t>
            </a:fld>
            <a:endParaRPr lang="de-DE" altLang="en-US"/>
          </a:p>
        </p:txBody>
      </p:sp>
      <p:sp>
        <p:nvSpPr>
          <p:cNvPr id="688130" name="Rectangle 2"/>
          <p:cNvSpPr>
            <a:spLocks noGrp="1" noRot="1" noChangeAspect="1" noChangeArrowheads="1" noTextEdit="1"/>
          </p:cNvSpPr>
          <p:nvPr>
            <p:ph type="sldImg"/>
          </p:nvPr>
        </p:nvSpPr>
        <p:spPr>
          <a:xfrm>
            <a:off x="857250" y="747713"/>
            <a:ext cx="4959350" cy="3719512"/>
          </a:xfrm>
          <a:ln/>
        </p:spPr>
      </p:sp>
      <p:sp>
        <p:nvSpPr>
          <p:cNvPr id="688131" name="Rectangle 3"/>
          <p:cNvSpPr>
            <a:spLocks noGrp="1" noChangeArrowheads="1"/>
          </p:cNvSpPr>
          <p:nvPr>
            <p:ph type="body" idx="1"/>
          </p:nvPr>
        </p:nvSpPr>
        <p:spPr>
          <a:xfrm>
            <a:off x="666750" y="4714875"/>
            <a:ext cx="5335588" cy="4464050"/>
          </a:xfrm>
        </p:spPr>
        <p:txBody>
          <a:bodyPr/>
          <a:lstStyle/>
          <a:p>
            <a:r>
              <a:rPr lang="zh-TW" altLang="en-US"/>
              <a:t>為了避免駭客入侵使用者的主機</a:t>
            </a:r>
          </a:p>
          <a:p>
            <a:r>
              <a:rPr lang="zh-TW" altLang="en-US"/>
              <a:t>現在的企業都會使用防火牆禁止伺服器主動連線到使用者的電腦(路徑一)</a:t>
            </a:r>
          </a:p>
          <a:p>
            <a:r>
              <a:rPr lang="zh-TW" altLang="en-US"/>
              <a:t>或者使用獨立的線路給使用者使用(路徑二)</a:t>
            </a:r>
          </a:p>
          <a:p>
            <a:r>
              <a:rPr lang="zh-TW" altLang="en-US"/>
              <a:t>因此駭客無法直接的攻擊使用者的電腦</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1FDCC-CAF8-466B-837C-623006BB70B6}" type="slidenum">
              <a:rPr lang="de-DE" altLang="en-US"/>
              <a:pPr/>
              <a:t>18</a:t>
            </a:fld>
            <a:endParaRPr lang="de-DE" altLang="en-US"/>
          </a:p>
        </p:txBody>
      </p:sp>
      <p:sp>
        <p:nvSpPr>
          <p:cNvPr id="690178" name="Rectangle 2"/>
          <p:cNvSpPr>
            <a:spLocks noGrp="1" noRot="1" noChangeAspect="1" noChangeArrowheads="1" noTextEdit="1"/>
          </p:cNvSpPr>
          <p:nvPr>
            <p:ph type="sldImg"/>
          </p:nvPr>
        </p:nvSpPr>
        <p:spPr>
          <a:xfrm>
            <a:off x="857250" y="747713"/>
            <a:ext cx="4959350" cy="3719512"/>
          </a:xfrm>
          <a:ln/>
        </p:spPr>
      </p:sp>
      <p:sp>
        <p:nvSpPr>
          <p:cNvPr id="690179" name="Rectangle 3"/>
          <p:cNvSpPr>
            <a:spLocks noGrp="1" noChangeArrowheads="1"/>
          </p:cNvSpPr>
          <p:nvPr>
            <p:ph type="body" idx="1"/>
          </p:nvPr>
        </p:nvSpPr>
        <p:spPr>
          <a:xfrm>
            <a:off x="666750" y="4714875"/>
            <a:ext cx="5335588" cy="4464050"/>
          </a:xfrm>
        </p:spPr>
        <p:txBody>
          <a:bodyPr/>
          <a:lstStyle/>
          <a:p>
            <a:r>
              <a:rPr lang="zh-TW" altLang="en-US"/>
              <a:t>為了避免駭客入侵使用者的主機</a:t>
            </a:r>
          </a:p>
          <a:p>
            <a:r>
              <a:rPr lang="zh-TW" altLang="en-US"/>
              <a:t>現在的企業都會使用防火牆禁止伺服器主動連線到使用者的電腦(路徑一)</a:t>
            </a:r>
          </a:p>
          <a:p>
            <a:r>
              <a:rPr lang="zh-TW" altLang="en-US"/>
              <a:t>或者使用獨立的線路給使用者使用(路徑二)</a:t>
            </a:r>
          </a:p>
          <a:p>
            <a:r>
              <a:rPr lang="zh-TW" altLang="en-US"/>
              <a:t>因此駭客無法直接的攻擊使用者的電腦</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9D989-7FC1-4485-AB36-53B01973EF26}" type="slidenum">
              <a:rPr lang="de-DE" altLang="en-US"/>
              <a:pPr/>
              <a:t>19</a:t>
            </a:fld>
            <a:endParaRPr lang="de-DE" alt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06884-804D-4C68-9FFC-4936F7FE4CDC}" type="slidenum">
              <a:rPr lang="de-DE" altLang="en-US"/>
              <a:pPr/>
              <a:t>20</a:t>
            </a:fld>
            <a:endParaRPr lang="de-DE" alt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11749-ADE9-44B9-B835-A8BCE02DC349}" type="slidenum">
              <a:rPr lang="de-DE" altLang="en-US"/>
              <a:pPr/>
              <a:t>21</a:t>
            </a:fld>
            <a:endParaRPr lang="de-DE" alt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709B3-8B55-4E39-AA3C-FDC2504DBE32}" type="slidenum">
              <a:rPr lang="de-DE" altLang="en-US"/>
              <a:pPr/>
              <a:t>22</a:t>
            </a:fld>
            <a:endParaRPr lang="de-DE" alt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A37B4-B430-4850-A8A1-C25702D3D054}" type="slidenum">
              <a:rPr lang="de-DE" altLang="en-US"/>
              <a:pPr/>
              <a:t>23</a:t>
            </a:fld>
            <a:endParaRPr lang="de-DE" alt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5423B-2E66-4F12-A4CF-5A41464B19D0}" type="slidenum">
              <a:rPr lang="de-DE" altLang="en-US"/>
              <a:pPr/>
              <a:t>24</a:t>
            </a:fld>
            <a:endParaRPr lang="de-DE" alt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8D2C7-DB96-44AF-A7DC-AD8B36D04BB8}" type="slidenum">
              <a:rPr lang="de-DE" altLang="en-US"/>
              <a:pPr/>
              <a:t>25</a:t>
            </a:fld>
            <a:endParaRPr lang="de-DE" alt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CBA7E-E0BF-4BB8-87A9-1E37186481F0}" type="slidenum">
              <a:rPr lang="de-DE" altLang="en-US"/>
              <a:pPr/>
              <a:t>26</a:t>
            </a:fld>
            <a:endParaRPr lang="de-DE" alt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C4944-E871-4116-9159-0C226326A524}" type="slidenum">
              <a:rPr lang="de-DE" altLang="en-US"/>
              <a:pPr/>
              <a:t>2</a:t>
            </a:fld>
            <a:endParaRPr lang="de-DE" alt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1C94F-8822-4A5E-8C7C-D7B1DDC4AC18}" type="slidenum">
              <a:rPr lang="de-DE" altLang="en-US"/>
              <a:pPr/>
              <a:t>27</a:t>
            </a:fld>
            <a:endParaRPr lang="de-DE" alt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3306C-CF59-4577-941C-1FFF008521E5}" type="slidenum">
              <a:rPr lang="de-DE" altLang="en-US"/>
              <a:pPr/>
              <a:t>28</a:t>
            </a:fld>
            <a:endParaRPr lang="de-DE" alt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B5D33-8DA2-4156-AA33-B4CBD3CAE85E}" type="slidenum">
              <a:rPr lang="de-DE" altLang="en-US"/>
              <a:pPr/>
              <a:t>29</a:t>
            </a:fld>
            <a:endParaRPr lang="de-DE" alt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3183A-1A07-4E90-A6CE-464EE295447D}" type="slidenum">
              <a:rPr lang="de-DE" altLang="en-US"/>
              <a:pPr/>
              <a:t>30</a:t>
            </a:fld>
            <a:endParaRPr lang="de-DE" alt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A8EB7-2653-4CF6-BBBE-8A9FB5000BDD}" type="slidenum">
              <a:rPr lang="de-DE" altLang="en-US"/>
              <a:pPr/>
              <a:t>31</a:t>
            </a:fld>
            <a:endParaRPr lang="de-DE" alt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E1195-652F-4763-BB9E-EC3BB46502D5}" type="slidenum">
              <a:rPr lang="de-DE" altLang="en-US"/>
              <a:pPr/>
              <a:t>32</a:t>
            </a:fld>
            <a:endParaRPr lang="de-DE" alt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638D0-71A0-4108-8971-EA04ED5A7CB6}" type="slidenum">
              <a:rPr lang="de-DE" altLang="en-US"/>
              <a:pPr/>
              <a:t>33</a:t>
            </a:fld>
            <a:endParaRPr lang="de-DE" alt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9E550-CEE8-4694-ADB3-B0C7E69D4CDC}" type="slidenum">
              <a:rPr lang="de-DE" altLang="en-US"/>
              <a:pPr/>
              <a:t>34</a:t>
            </a:fld>
            <a:endParaRPr lang="de-DE" alt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560BC-31A5-4CB8-B77B-B689F6262551}" type="slidenum">
              <a:rPr lang="de-DE" altLang="en-US"/>
              <a:pPr/>
              <a:t>35</a:t>
            </a:fld>
            <a:endParaRPr lang="de-DE" altLang="en-US"/>
          </a:p>
        </p:txBody>
      </p:sp>
      <p:sp>
        <p:nvSpPr>
          <p:cNvPr id="698370" name="Rectangle 2"/>
          <p:cNvSpPr>
            <a:spLocks noGrp="1" noRot="1" noChangeAspect="1" noChangeArrowheads="1" noTextEdit="1"/>
          </p:cNvSpPr>
          <p:nvPr>
            <p:ph type="sldImg"/>
          </p:nvPr>
        </p:nvSpPr>
        <p:spPr>
          <a:xfrm>
            <a:off x="850900" y="744538"/>
            <a:ext cx="4964113" cy="3722687"/>
          </a:xfrm>
          <a:ln/>
        </p:spPr>
      </p:sp>
      <p:sp>
        <p:nvSpPr>
          <p:cNvPr id="698371" name="Rectangle 3"/>
          <p:cNvSpPr>
            <a:spLocks noGrp="1" noChangeArrowheads="1"/>
          </p:cNvSpPr>
          <p:nvPr>
            <p:ph type="body" idx="1"/>
          </p:nvPr>
        </p:nvSpPr>
        <p:spPr>
          <a:xfrm>
            <a:off x="889000" y="4716463"/>
            <a:ext cx="4891088" cy="4465637"/>
          </a:xfrm>
        </p:spPr>
        <p:txBody>
          <a:bodyPr lIns="88132" tIns="44066" rIns="88132" bIns="44066"/>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99029-CB68-4B83-9381-4BBE351D2806}" type="slidenum">
              <a:rPr lang="de-DE" altLang="en-US"/>
              <a:pPr/>
              <a:t>40</a:t>
            </a:fld>
            <a:endParaRPr lang="de-DE" alt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705DF-5145-4EA9-9D7E-5AC253420513}" type="slidenum">
              <a:rPr lang="de-DE" altLang="en-US"/>
              <a:pPr/>
              <a:t>9</a:t>
            </a:fld>
            <a:endParaRPr lang="de-DE" alt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6916E-3051-40E6-A332-9E48AD1B8858}" type="slidenum">
              <a:rPr lang="de-DE" altLang="en-US"/>
              <a:pPr/>
              <a:t>41</a:t>
            </a:fld>
            <a:endParaRPr lang="de-DE" alt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24626-A62C-49D3-9E41-9E632D5BC8E8}" type="slidenum">
              <a:rPr lang="de-DE" altLang="en-US"/>
              <a:pPr/>
              <a:t>42</a:t>
            </a:fld>
            <a:endParaRPr lang="de-DE" alt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DD0BB-40D5-4855-820D-944AAB989630}" type="slidenum">
              <a:rPr lang="de-DE" altLang="en-US"/>
              <a:pPr/>
              <a:t>43</a:t>
            </a:fld>
            <a:endParaRPr lang="de-DE" alt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599F6-2422-4D15-8075-A5FBBA81990E}" type="slidenum">
              <a:rPr lang="de-DE" altLang="en-US"/>
              <a:pPr/>
              <a:t>44</a:t>
            </a:fld>
            <a:endParaRPr lang="de-DE" alt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0FC71-2AA1-46AE-9558-522779A6A65C}" type="slidenum">
              <a:rPr lang="de-DE" altLang="en-US"/>
              <a:pPr/>
              <a:t>45</a:t>
            </a:fld>
            <a:endParaRPr lang="de-DE" altLang="en-US"/>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CE2D1-A3BB-4405-8D9C-05ACC5DE2178}" type="slidenum">
              <a:rPr lang="de-DE" altLang="en-US"/>
              <a:pPr/>
              <a:t>46</a:t>
            </a:fld>
            <a:endParaRPr lang="de-DE" alt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FCC8D-8CF2-4A7E-BFCA-0753EAC74EEA}" type="slidenum">
              <a:rPr lang="de-DE" altLang="en-US"/>
              <a:pPr/>
              <a:t>10</a:t>
            </a:fld>
            <a:endParaRPr lang="de-DE" alt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F284F-D676-43EB-B5CD-97229BA72DE7}" type="slidenum">
              <a:rPr lang="de-DE" altLang="en-US"/>
              <a:pPr/>
              <a:t>11</a:t>
            </a:fld>
            <a:endParaRPr lang="de-DE" alt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FAAC-9242-442D-BFD8-186ED7720735}" type="slidenum">
              <a:rPr lang="de-DE" altLang="en-US"/>
              <a:pPr/>
              <a:t>12</a:t>
            </a:fld>
            <a:endParaRPr lang="de-DE" alt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5D22B-3B9A-455F-B560-B8ED2DDA3E18}" type="slidenum">
              <a:rPr lang="de-DE" altLang="en-US"/>
              <a:pPr/>
              <a:t>13</a:t>
            </a:fld>
            <a:endParaRPr lang="de-DE" alt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4693D-F41A-43C2-86D4-6DFCCB9E46B1}" type="slidenum">
              <a:rPr lang="de-DE" altLang="en-US"/>
              <a:pPr/>
              <a:t>15</a:t>
            </a:fld>
            <a:endParaRPr lang="de-DE" alt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4B499-F24A-4D70-A3B5-D77DB463D03F}" type="slidenum">
              <a:rPr lang="de-DE" altLang="en-US"/>
              <a:pPr/>
              <a:t>16</a:t>
            </a:fld>
            <a:endParaRPr lang="de-DE" alt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fld id="{5A13328C-F9FD-44DC-AEE3-7D00F90C684F}"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lvl1pPr>
              <a:defRPr/>
            </a:lvl1pPr>
          </a:lstStyle>
          <a:p>
            <a:fld id="{39EF5E7B-6234-47A5-94B9-CC7C3E241978}" type="slidenum">
              <a:rPr lang="zh-TW" altLang="en-US"/>
              <a:pPr/>
              <a:t>‹#›</a:t>
            </a:fld>
            <a:endParaRPr lang="en-US" altLang="zh-TW">
              <a:solidFill>
                <a:schemeClr val="tx1"/>
              </a:solidFill>
            </a:endParaRPr>
          </a:p>
        </p:txBody>
      </p:sp>
      <p:sp>
        <p:nvSpPr>
          <p:cNvPr id="6" name="頁尾版面配置區 5"/>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3F37175E-61FC-4BD3-B99E-E73892839A21}"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lvl1pPr>
              <a:defRPr/>
            </a:lvl1pPr>
          </a:lstStyle>
          <a:p>
            <a:fld id="{892B94C0-A921-46BC-9E02-5E54B41E3FFE}" type="slidenum">
              <a:rPr lang="zh-TW" altLang="en-US"/>
              <a:pPr/>
              <a:t>‹#›</a:t>
            </a:fld>
            <a:endParaRPr lang="en-US" altLang="zh-TW">
              <a:solidFill>
                <a:schemeClr val="tx1"/>
              </a:solidFill>
            </a:endParaRPr>
          </a:p>
        </p:txBody>
      </p:sp>
      <p:sp>
        <p:nvSpPr>
          <p:cNvPr id="6" name="頁尾版面配置區 5"/>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4650" y="473075"/>
            <a:ext cx="1962150" cy="50133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5025" y="473075"/>
            <a:ext cx="5737225" cy="50133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F532FAD-FC37-4871-85E4-C437EEBA69D8}"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lvl1pPr>
              <a:defRPr/>
            </a:lvl1pPr>
          </a:lstStyle>
          <a:p>
            <a:fld id="{2C88576C-8FA3-48A4-B3EA-706ADAC92F6A}" type="slidenum">
              <a:rPr lang="zh-TW" altLang="en-US"/>
              <a:pPr/>
              <a:t>‹#›</a:t>
            </a:fld>
            <a:endParaRPr lang="en-US" altLang="zh-TW">
              <a:solidFill>
                <a:schemeClr val="tx1"/>
              </a:solidFill>
            </a:endParaRPr>
          </a:p>
        </p:txBody>
      </p:sp>
      <p:sp>
        <p:nvSpPr>
          <p:cNvPr id="6" name="頁尾版面配置區 5"/>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0" y="473075"/>
            <a:ext cx="7848600" cy="5175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35025" y="1184275"/>
            <a:ext cx="3849688" cy="4302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37113" y="1184275"/>
            <a:ext cx="3849687" cy="4302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8101013" y="6524625"/>
            <a:ext cx="1008062" cy="223838"/>
          </a:xfrm>
        </p:spPr>
        <p:txBody>
          <a:bodyPr/>
          <a:lstStyle>
            <a:lvl1pPr>
              <a:defRPr/>
            </a:lvl1pPr>
          </a:lstStyle>
          <a:p>
            <a:fld id="{07D15CE5-8E7D-4271-B524-633C821BC08C}" type="datetime1">
              <a:rPr lang="zh-TW" altLang="en-US"/>
              <a:pPr/>
              <a:t>2010/12/1</a:t>
            </a:fld>
            <a:endParaRPr lang="en-US" altLang="zh-TW"/>
          </a:p>
        </p:txBody>
      </p:sp>
      <p:sp>
        <p:nvSpPr>
          <p:cNvPr id="6" name="投影片編號版面配置區 5"/>
          <p:cNvSpPr>
            <a:spLocks noGrp="1"/>
          </p:cNvSpPr>
          <p:nvPr>
            <p:ph type="sldNum" sz="quarter" idx="11"/>
          </p:nvPr>
        </p:nvSpPr>
        <p:spPr>
          <a:xfrm>
            <a:off x="8316913" y="6237288"/>
            <a:ext cx="576262" cy="215900"/>
          </a:xfrm>
        </p:spPr>
        <p:txBody>
          <a:bodyPr/>
          <a:lstStyle>
            <a:lvl1pPr>
              <a:defRPr/>
            </a:lvl1pPr>
          </a:lstStyle>
          <a:p>
            <a:fld id="{8F8D80EB-BC69-4035-8372-BE5821AFFD14}" type="slidenum">
              <a:rPr lang="zh-TW" altLang="en-US"/>
              <a:pPr/>
              <a:t>‹#›</a:t>
            </a:fld>
            <a:endParaRPr lang="en-US" altLang="zh-TW">
              <a:solidFill>
                <a:schemeClr val="tx1"/>
              </a:solidFill>
            </a:endParaRPr>
          </a:p>
        </p:txBody>
      </p:sp>
      <p:sp>
        <p:nvSpPr>
          <p:cNvPr id="7" name="頁尾版面配置區 6"/>
          <p:cNvSpPr>
            <a:spLocks noGrp="1"/>
          </p:cNvSpPr>
          <p:nvPr>
            <p:ph type="ftr" sz="quarter" idx="12"/>
          </p:nvPr>
        </p:nvSpPr>
        <p:spPr>
          <a:xfrm>
            <a:off x="184150" y="6400800"/>
            <a:ext cx="7412038" cy="457200"/>
          </a:xfrm>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38200" y="473075"/>
            <a:ext cx="7848600" cy="5175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35025" y="1184275"/>
            <a:ext cx="7851775" cy="4302125"/>
          </a:xfrm>
        </p:spPr>
        <p:txBody>
          <a:bodyPr/>
          <a:lstStyle/>
          <a:p>
            <a:endParaRPr lang="zh-TW" altLang="en-US"/>
          </a:p>
        </p:txBody>
      </p:sp>
      <p:sp>
        <p:nvSpPr>
          <p:cNvPr id="4" name="日期版面配置區 3"/>
          <p:cNvSpPr>
            <a:spLocks noGrp="1"/>
          </p:cNvSpPr>
          <p:nvPr>
            <p:ph type="dt" sz="half" idx="10"/>
          </p:nvPr>
        </p:nvSpPr>
        <p:spPr>
          <a:xfrm>
            <a:off x="8101013" y="6524625"/>
            <a:ext cx="1008062" cy="223838"/>
          </a:xfrm>
        </p:spPr>
        <p:txBody>
          <a:bodyPr/>
          <a:lstStyle>
            <a:lvl1pPr>
              <a:defRPr/>
            </a:lvl1pPr>
          </a:lstStyle>
          <a:p>
            <a:fld id="{AD2927BC-12E8-4EFF-82DB-BE1ABAD6E37E}" type="datetime1">
              <a:rPr lang="zh-TW" altLang="en-US"/>
              <a:pPr/>
              <a:t>2010/12/1</a:t>
            </a:fld>
            <a:endParaRPr lang="en-US" altLang="zh-TW"/>
          </a:p>
        </p:txBody>
      </p:sp>
      <p:sp>
        <p:nvSpPr>
          <p:cNvPr id="5" name="投影片編號版面配置區 4"/>
          <p:cNvSpPr>
            <a:spLocks noGrp="1"/>
          </p:cNvSpPr>
          <p:nvPr>
            <p:ph type="sldNum" sz="quarter" idx="11"/>
          </p:nvPr>
        </p:nvSpPr>
        <p:spPr>
          <a:xfrm>
            <a:off x="8316913" y="6237288"/>
            <a:ext cx="576262" cy="215900"/>
          </a:xfrm>
        </p:spPr>
        <p:txBody>
          <a:bodyPr/>
          <a:lstStyle>
            <a:lvl1pPr>
              <a:defRPr/>
            </a:lvl1pPr>
          </a:lstStyle>
          <a:p>
            <a:fld id="{AAECE3DB-F54F-46AA-93C9-5896E81C6054}" type="slidenum">
              <a:rPr lang="zh-TW" altLang="en-US"/>
              <a:pPr/>
              <a:t>‹#›</a:t>
            </a:fld>
            <a:endParaRPr lang="en-US" altLang="zh-TW">
              <a:solidFill>
                <a:schemeClr val="tx1"/>
              </a:solidFill>
            </a:endParaRPr>
          </a:p>
        </p:txBody>
      </p:sp>
      <p:sp>
        <p:nvSpPr>
          <p:cNvPr id="6" name="頁尾版面配置區 5"/>
          <p:cNvSpPr>
            <a:spLocks noGrp="1"/>
          </p:cNvSpPr>
          <p:nvPr>
            <p:ph type="ftr" sz="quarter" idx="12"/>
          </p:nvPr>
        </p:nvSpPr>
        <p:spPr>
          <a:xfrm>
            <a:off x="184150" y="6400800"/>
            <a:ext cx="7412038" cy="457200"/>
          </a:xfrm>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F3FACD24-0F5A-49D4-A1BC-5EB94DE7EC9B}"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lvl1pPr>
              <a:defRPr/>
            </a:lvl1pPr>
          </a:lstStyle>
          <a:p>
            <a:fld id="{2A032D87-EB48-4386-A6E0-79147574EC8A}" type="slidenum">
              <a:rPr lang="zh-TW" altLang="en-US"/>
              <a:pPr/>
              <a:t>‹#›</a:t>
            </a:fld>
            <a:endParaRPr lang="en-US" altLang="zh-TW">
              <a:solidFill>
                <a:schemeClr val="tx1"/>
              </a:solidFill>
            </a:endParaRPr>
          </a:p>
        </p:txBody>
      </p:sp>
      <p:sp>
        <p:nvSpPr>
          <p:cNvPr id="6" name="頁尾版面配置區 5"/>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3FBB5AFD-F452-4B86-90A8-1FDC0E35B100}"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lvl1pPr>
              <a:defRPr/>
            </a:lvl1pPr>
          </a:lstStyle>
          <a:p>
            <a:fld id="{AB1F0647-40B0-4C26-813A-750F4F7D683E}" type="slidenum">
              <a:rPr lang="zh-TW" altLang="en-US"/>
              <a:pPr/>
              <a:t>‹#›</a:t>
            </a:fld>
            <a:endParaRPr lang="en-US" altLang="zh-TW">
              <a:solidFill>
                <a:schemeClr val="tx1"/>
              </a:solidFill>
            </a:endParaRPr>
          </a:p>
        </p:txBody>
      </p:sp>
      <p:sp>
        <p:nvSpPr>
          <p:cNvPr id="6" name="頁尾版面配置區 5"/>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5025" y="1184275"/>
            <a:ext cx="3849688"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37113" y="1184275"/>
            <a:ext cx="3849687"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2EB8852C-6E0E-4CD7-93E8-948CB0B7DAD9}" type="datetime1">
              <a:rPr lang="zh-TW" altLang="en-US"/>
              <a:pPr/>
              <a:t>2010/12/1</a:t>
            </a:fld>
            <a:endParaRPr lang="en-US" altLang="zh-TW"/>
          </a:p>
        </p:txBody>
      </p:sp>
      <p:sp>
        <p:nvSpPr>
          <p:cNvPr id="6" name="投影片編號版面配置區 5"/>
          <p:cNvSpPr>
            <a:spLocks noGrp="1"/>
          </p:cNvSpPr>
          <p:nvPr>
            <p:ph type="sldNum" sz="quarter" idx="11"/>
          </p:nvPr>
        </p:nvSpPr>
        <p:spPr/>
        <p:txBody>
          <a:bodyPr/>
          <a:lstStyle>
            <a:lvl1pPr>
              <a:defRPr/>
            </a:lvl1pPr>
          </a:lstStyle>
          <a:p>
            <a:fld id="{D5E9E8AA-D22A-4C29-82B3-A2A77A3E1D58}" type="slidenum">
              <a:rPr lang="zh-TW" altLang="en-US"/>
              <a:pPr/>
              <a:t>‹#›</a:t>
            </a:fld>
            <a:endParaRPr lang="en-US" altLang="zh-TW">
              <a:solidFill>
                <a:schemeClr val="tx1"/>
              </a:solidFill>
            </a:endParaRPr>
          </a:p>
        </p:txBody>
      </p:sp>
      <p:sp>
        <p:nvSpPr>
          <p:cNvPr id="7" name="頁尾版面配置區 6"/>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10B98DC8-7F63-4E0D-A409-54DC5BFD79D7}" type="datetime1">
              <a:rPr lang="zh-TW" altLang="en-US"/>
              <a:pPr/>
              <a:t>2010/12/1</a:t>
            </a:fld>
            <a:endParaRPr lang="en-US" altLang="zh-TW"/>
          </a:p>
        </p:txBody>
      </p:sp>
      <p:sp>
        <p:nvSpPr>
          <p:cNvPr id="8" name="投影片編號版面配置區 7"/>
          <p:cNvSpPr>
            <a:spLocks noGrp="1"/>
          </p:cNvSpPr>
          <p:nvPr>
            <p:ph type="sldNum" sz="quarter" idx="11"/>
          </p:nvPr>
        </p:nvSpPr>
        <p:spPr/>
        <p:txBody>
          <a:bodyPr/>
          <a:lstStyle>
            <a:lvl1pPr>
              <a:defRPr/>
            </a:lvl1pPr>
          </a:lstStyle>
          <a:p>
            <a:fld id="{19E76630-CB6E-4A13-A09D-5C2809B8E80A}" type="slidenum">
              <a:rPr lang="zh-TW" altLang="en-US"/>
              <a:pPr/>
              <a:t>‹#›</a:t>
            </a:fld>
            <a:endParaRPr lang="en-US" altLang="zh-TW">
              <a:solidFill>
                <a:schemeClr val="tx1"/>
              </a:solidFill>
            </a:endParaRPr>
          </a:p>
        </p:txBody>
      </p:sp>
      <p:sp>
        <p:nvSpPr>
          <p:cNvPr id="9" name="頁尾版面配置區 8"/>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C501A779-264D-4DF6-B114-9ABAA6F97595}" type="datetime1">
              <a:rPr lang="zh-TW" altLang="en-US"/>
              <a:pPr/>
              <a:t>2010/12/1</a:t>
            </a:fld>
            <a:endParaRPr lang="en-US" altLang="zh-TW"/>
          </a:p>
        </p:txBody>
      </p:sp>
      <p:sp>
        <p:nvSpPr>
          <p:cNvPr id="4" name="投影片編號版面配置區 3"/>
          <p:cNvSpPr>
            <a:spLocks noGrp="1"/>
          </p:cNvSpPr>
          <p:nvPr>
            <p:ph type="sldNum" sz="quarter" idx="11"/>
          </p:nvPr>
        </p:nvSpPr>
        <p:spPr/>
        <p:txBody>
          <a:bodyPr/>
          <a:lstStyle>
            <a:lvl1pPr>
              <a:defRPr/>
            </a:lvl1pPr>
          </a:lstStyle>
          <a:p>
            <a:fld id="{410483EB-D64E-436F-97A7-5DE8F3DD3F73}" type="slidenum">
              <a:rPr lang="zh-TW" altLang="en-US"/>
              <a:pPr/>
              <a:t>‹#›</a:t>
            </a:fld>
            <a:endParaRPr lang="en-US" altLang="zh-TW">
              <a:solidFill>
                <a:schemeClr val="tx1"/>
              </a:solidFill>
            </a:endParaRPr>
          </a:p>
        </p:txBody>
      </p:sp>
      <p:sp>
        <p:nvSpPr>
          <p:cNvPr id="5" name="頁尾版面配置區 4"/>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179089C0-7102-473A-827E-A6F067D78F55}" type="datetime1">
              <a:rPr lang="zh-TW" altLang="en-US"/>
              <a:pPr/>
              <a:t>2010/12/1</a:t>
            </a:fld>
            <a:endParaRPr lang="en-US" altLang="zh-TW"/>
          </a:p>
        </p:txBody>
      </p:sp>
      <p:sp>
        <p:nvSpPr>
          <p:cNvPr id="3" name="投影片編號版面配置區 2"/>
          <p:cNvSpPr>
            <a:spLocks noGrp="1"/>
          </p:cNvSpPr>
          <p:nvPr>
            <p:ph type="sldNum" sz="quarter" idx="11"/>
          </p:nvPr>
        </p:nvSpPr>
        <p:spPr/>
        <p:txBody>
          <a:bodyPr/>
          <a:lstStyle>
            <a:lvl1pPr>
              <a:defRPr/>
            </a:lvl1pPr>
          </a:lstStyle>
          <a:p>
            <a:fld id="{4B96361A-E4F4-4BC8-B988-3539E58B043F}" type="slidenum">
              <a:rPr lang="zh-TW" altLang="en-US"/>
              <a:pPr/>
              <a:t>‹#›</a:t>
            </a:fld>
            <a:endParaRPr lang="en-US" altLang="zh-TW">
              <a:solidFill>
                <a:schemeClr val="tx1"/>
              </a:solidFill>
            </a:endParaRPr>
          </a:p>
        </p:txBody>
      </p:sp>
      <p:sp>
        <p:nvSpPr>
          <p:cNvPr id="4" name="頁尾版面配置區 3"/>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15BE70FB-C249-49B9-839B-07FE8D01D74B}" type="datetime1">
              <a:rPr lang="zh-TW" altLang="en-US"/>
              <a:pPr/>
              <a:t>2010/12/1</a:t>
            </a:fld>
            <a:endParaRPr lang="en-US" altLang="zh-TW"/>
          </a:p>
        </p:txBody>
      </p:sp>
      <p:sp>
        <p:nvSpPr>
          <p:cNvPr id="6" name="投影片編號版面配置區 5"/>
          <p:cNvSpPr>
            <a:spLocks noGrp="1"/>
          </p:cNvSpPr>
          <p:nvPr>
            <p:ph type="sldNum" sz="quarter" idx="11"/>
          </p:nvPr>
        </p:nvSpPr>
        <p:spPr/>
        <p:txBody>
          <a:bodyPr/>
          <a:lstStyle>
            <a:lvl1pPr>
              <a:defRPr/>
            </a:lvl1pPr>
          </a:lstStyle>
          <a:p>
            <a:fld id="{2AEA2CF3-336A-4872-984D-AC1C9A391E22}" type="slidenum">
              <a:rPr lang="zh-TW" altLang="en-US"/>
              <a:pPr/>
              <a:t>‹#›</a:t>
            </a:fld>
            <a:endParaRPr lang="en-US" altLang="zh-TW">
              <a:solidFill>
                <a:schemeClr val="tx1"/>
              </a:solidFill>
            </a:endParaRPr>
          </a:p>
        </p:txBody>
      </p:sp>
      <p:sp>
        <p:nvSpPr>
          <p:cNvPr id="7" name="頁尾版面配置區 6"/>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9BB4F9D5-A6EE-43BD-AED5-BC7E7787FA88}" type="datetime1">
              <a:rPr lang="zh-TW" altLang="en-US"/>
              <a:pPr/>
              <a:t>2010/12/1</a:t>
            </a:fld>
            <a:endParaRPr lang="en-US" altLang="zh-TW"/>
          </a:p>
        </p:txBody>
      </p:sp>
      <p:sp>
        <p:nvSpPr>
          <p:cNvPr id="6" name="投影片編號版面配置區 5"/>
          <p:cNvSpPr>
            <a:spLocks noGrp="1"/>
          </p:cNvSpPr>
          <p:nvPr>
            <p:ph type="sldNum" sz="quarter" idx="11"/>
          </p:nvPr>
        </p:nvSpPr>
        <p:spPr/>
        <p:txBody>
          <a:bodyPr/>
          <a:lstStyle>
            <a:lvl1pPr>
              <a:defRPr/>
            </a:lvl1pPr>
          </a:lstStyle>
          <a:p>
            <a:fld id="{F262D598-9548-4D82-8D87-25E5FCC0C3D2}" type="slidenum">
              <a:rPr lang="zh-TW" altLang="en-US"/>
              <a:pPr/>
              <a:t>‹#›</a:t>
            </a:fld>
            <a:endParaRPr lang="en-US" altLang="zh-TW">
              <a:solidFill>
                <a:schemeClr val="tx1"/>
              </a:solidFill>
            </a:endParaRPr>
          </a:p>
        </p:txBody>
      </p:sp>
      <p:sp>
        <p:nvSpPr>
          <p:cNvPr id="7" name="頁尾版面配置區 6"/>
          <p:cNvSpPr>
            <a:spLocks noGrp="1"/>
          </p:cNvSpPr>
          <p:nvPr>
            <p:ph type="ftr" sz="quarter" idx="12"/>
          </p:nvPr>
        </p:nvSpPr>
        <p:spPr/>
        <p:txBody>
          <a:bodyPr/>
          <a:lstStyle>
            <a:lvl1pPr>
              <a:defRPr/>
            </a:lvl1pPr>
          </a:lstStyle>
          <a:p>
            <a:r>
              <a:rPr lang="zh-TW" altLang="en-US"/>
              <a:t>恩可埃技術服務有限公司 資安政策 提供優質服務、維護資訊安全 公司通過</a:t>
            </a:r>
            <a:r>
              <a:rPr lang="en-US" altLang="zh-TW"/>
              <a:t>ISO27001</a:t>
            </a:r>
            <a:r>
              <a:rPr lang="zh-TW" altLang="en-US"/>
              <a:t>驗證</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e.tuv.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473075"/>
            <a:ext cx="7848600" cy="517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zh-TW" altLang="zh-TW" smtClean="0"/>
              <a:t> </a:t>
            </a:r>
            <a:r>
              <a:rPr lang="en-US" altLang="zh-TW" smtClean="0"/>
              <a:t>Master-Title 19 pt    (Arial bold)</a:t>
            </a:r>
          </a:p>
        </p:txBody>
      </p:sp>
      <p:sp>
        <p:nvSpPr>
          <p:cNvPr id="1027" name="Rectangle 3"/>
          <p:cNvSpPr>
            <a:spLocks noGrp="1" noChangeArrowheads="1"/>
          </p:cNvSpPr>
          <p:nvPr>
            <p:ph type="body" idx="1"/>
          </p:nvPr>
        </p:nvSpPr>
        <p:spPr bwMode="auto">
          <a:xfrm>
            <a:off x="835025" y="1184275"/>
            <a:ext cx="7851775" cy="4302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zh-TW" smtClean="0"/>
              <a:t>Content : Arila min. 16pt (all contents should be within the frame 16.2cm x 25.4 cm)</a:t>
            </a:r>
          </a:p>
          <a:p>
            <a:pPr lvl="1"/>
            <a:r>
              <a:rPr lang="en-US" altLang="zh-TW" smtClean="0"/>
              <a:t>indent</a:t>
            </a:r>
          </a:p>
          <a:p>
            <a:pPr lvl="2"/>
            <a:r>
              <a:rPr lang="en-US" altLang="zh-TW" smtClean="0"/>
              <a:t>indent</a:t>
            </a:r>
          </a:p>
          <a:p>
            <a:pPr lvl="3"/>
            <a:r>
              <a:rPr lang="en-US" altLang="zh-TW" smtClean="0"/>
              <a:t>indent</a:t>
            </a:r>
          </a:p>
          <a:p>
            <a:pPr lvl="4"/>
            <a:r>
              <a:rPr lang="en-US" altLang="zh-TW" smtClean="0"/>
              <a:t>indent</a:t>
            </a:r>
          </a:p>
        </p:txBody>
      </p:sp>
      <p:sp>
        <p:nvSpPr>
          <p:cNvPr id="1028" name="Rectangle 4"/>
          <p:cNvSpPr>
            <a:spLocks noGrp="1" noChangeArrowheads="1"/>
          </p:cNvSpPr>
          <p:nvPr>
            <p:ph type="dt" sz="half" idx="2"/>
          </p:nvPr>
        </p:nvSpPr>
        <p:spPr bwMode="auto">
          <a:xfrm>
            <a:off x="8101013" y="6524625"/>
            <a:ext cx="1008062" cy="223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chemeClr val="bg2"/>
                </a:solidFill>
                <a:latin typeface="+mn-lt"/>
              </a:defRPr>
            </a:lvl1pPr>
          </a:lstStyle>
          <a:p>
            <a:fld id="{6B79F1DA-97A3-4A51-A9BB-27D9E58CF9A8}" type="datetime1">
              <a:rPr lang="zh-TW" altLang="en-US"/>
              <a:pPr/>
              <a:t>2010/12/1</a:t>
            </a:fld>
            <a:endParaRPr lang="en-US" altLang="zh-TW"/>
          </a:p>
        </p:txBody>
      </p:sp>
      <p:sp>
        <p:nvSpPr>
          <p:cNvPr id="1030" name="Rectangle 6"/>
          <p:cNvSpPr>
            <a:spLocks noGrp="1" noChangeArrowheads="1"/>
          </p:cNvSpPr>
          <p:nvPr>
            <p:ph type="sldNum" sz="quarter" idx="4"/>
          </p:nvPr>
        </p:nvSpPr>
        <p:spPr bwMode="auto">
          <a:xfrm>
            <a:off x="8316913" y="6237288"/>
            <a:ext cx="576262"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2"/>
                </a:solidFill>
                <a:latin typeface="+mn-lt"/>
              </a:defRPr>
            </a:lvl1pPr>
          </a:lstStyle>
          <a:p>
            <a:fld id="{8171AF00-43A6-4435-A9CD-1F401E9CB354}" type="slidenum">
              <a:rPr lang="zh-TW" altLang="en-US"/>
              <a:pPr/>
              <a:t>‹#›</a:t>
            </a:fld>
            <a:endParaRPr lang="en-US" altLang="zh-TW"/>
          </a:p>
        </p:txBody>
      </p:sp>
      <p:sp>
        <p:nvSpPr>
          <p:cNvPr id="1032" name="Text Box 8">
            <a:hlinkClick r:id="rId15"/>
          </p:cNvPr>
          <p:cNvSpPr txBox="1">
            <a:spLocks noChangeArrowheads="1"/>
          </p:cNvSpPr>
          <p:nvPr/>
        </p:nvSpPr>
        <p:spPr bwMode="auto">
          <a:xfrm rot="-515">
            <a:off x="755650" y="6092825"/>
            <a:ext cx="1543050" cy="592138"/>
          </a:xfrm>
          <a:prstGeom prst="rect">
            <a:avLst/>
          </a:prstGeom>
          <a:noFill/>
          <a:ln w="9525">
            <a:noFill/>
            <a:miter lim="800000"/>
            <a:headEnd/>
            <a:tailEnd/>
          </a:ln>
          <a:effectLst/>
        </p:spPr>
        <p:txBody>
          <a:bodyPr lIns="0" tIns="108000" rIns="0" bIns="0" anchor="b"/>
          <a:lstStyle/>
          <a:p>
            <a:pPr algn="l">
              <a:spcBef>
                <a:spcPct val="50000"/>
              </a:spcBef>
            </a:pPr>
            <a:endParaRPr lang="de-DE" altLang="zh-TW" sz="1200" b="1">
              <a:solidFill>
                <a:schemeClr val="accent2"/>
              </a:solidFill>
              <a:latin typeface="Arial" pitchFamily="34" charset="0"/>
            </a:endParaRPr>
          </a:p>
        </p:txBody>
      </p:sp>
      <p:sp>
        <p:nvSpPr>
          <p:cNvPr id="1078" name="Rectangle 54"/>
          <p:cNvSpPr>
            <a:spLocks noChangeArrowheads="1"/>
          </p:cNvSpPr>
          <p:nvPr/>
        </p:nvSpPr>
        <p:spPr bwMode="auto">
          <a:xfrm>
            <a:off x="488950" y="441325"/>
            <a:ext cx="304800" cy="304800"/>
          </a:xfrm>
          <a:prstGeom prst="rect">
            <a:avLst/>
          </a:prstGeom>
          <a:noFill/>
          <a:ln w="9525">
            <a:noFill/>
            <a:miter lim="800000"/>
            <a:headEnd/>
            <a:tailEnd/>
          </a:ln>
          <a:effectLst/>
        </p:spPr>
        <p:txBody>
          <a:bodyPr lIns="0" tIns="0" rIns="0" bIns="0"/>
          <a:lstStyle/>
          <a:p>
            <a:pPr algn="l"/>
            <a:r>
              <a:rPr lang="zh-TW" altLang="en-US" sz="1900" b="1">
                <a:solidFill>
                  <a:schemeClr val="tx2"/>
                </a:solidFill>
                <a:latin typeface="Arial" pitchFamily="34" charset="0"/>
              </a:rPr>
              <a:t> </a:t>
            </a:r>
          </a:p>
        </p:txBody>
      </p:sp>
      <p:sp>
        <p:nvSpPr>
          <p:cNvPr id="1085" name="Rectangle 61"/>
          <p:cNvSpPr>
            <a:spLocks noGrp="1" noChangeArrowheads="1"/>
          </p:cNvSpPr>
          <p:nvPr>
            <p:ph type="ftr" sz="quarter" idx="3"/>
          </p:nvPr>
        </p:nvSpPr>
        <p:spPr bwMode="auto">
          <a:xfrm>
            <a:off x="184150" y="6400800"/>
            <a:ext cx="74120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762000" eaLnBrk="1" hangingPunct="1">
              <a:defRPr kumimoji="1" sz="1400">
                <a:solidFill>
                  <a:schemeClr val="accent2"/>
                </a:solidFill>
                <a:latin typeface="+mn-lt"/>
                <a:ea typeface="標楷體" pitchFamily="65" charset="-120"/>
              </a:defRPr>
            </a:lvl1pPr>
          </a:lstStyle>
          <a:p>
            <a:r>
              <a:rPr lang="zh-TW" altLang="en-US"/>
              <a:t>恩可埃技術服務有限公司 資安政策 提供優質服務、維護資訊安全 公司通過</a:t>
            </a:r>
            <a:r>
              <a:rPr lang="en-US" altLang="zh-TW"/>
              <a:t>ISO27001</a:t>
            </a:r>
            <a:r>
              <a:rPr lang="zh-TW" altLang="en-US"/>
              <a:t>驗證</a:t>
            </a:r>
          </a:p>
        </p:txBody>
      </p:sp>
      <p:pic>
        <p:nvPicPr>
          <p:cNvPr id="1086" name="Picture 62"/>
          <p:cNvPicPr>
            <a:picLocks noChangeAspect="1" noChangeArrowheads="1"/>
          </p:cNvPicPr>
          <p:nvPr/>
        </p:nvPicPr>
        <p:blipFill>
          <a:blip r:embed="rId16" cstate="print"/>
          <a:srcRect/>
          <a:stretch>
            <a:fillRect/>
          </a:stretch>
        </p:blipFill>
        <p:spPr bwMode="auto">
          <a:xfrm>
            <a:off x="7451725" y="6524625"/>
            <a:ext cx="431800" cy="269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rtl="0" eaLnBrk="0" fontAlgn="base" hangingPunct="0">
        <a:spcBef>
          <a:spcPct val="0"/>
        </a:spcBef>
        <a:spcAft>
          <a:spcPct val="0"/>
        </a:spcAft>
        <a:defRPr sz="1900" b="1">
          <a:solidFill>
            <a:schemeClr val="tx2"/>
          </a:solidFill>
          <a:latin typeface="+mj-lt"/>
          <a:ea typeface="+mj-ea"/>
          <a:cs typeface="+mj-cs"/>
        </a:defRPr>
      </a:lvl1pPr>
      <a:lvl2pPr algn="l" rtl="0" eaLnBrk="0" fontAlgn="base" hangingPunct="0">
        <a:spcBef>
          <a:spcPct val="0"/>
        </a:spcBef>
        <a:spcAft>
          <a:spcPct val="0"/>
        </a:spcAft>
        <a:defRPr sz="1900" b="1">
          <a:solidFill>
            <a:schemeClr val="tx2"/>
          </a:solidFill>
          <a:latin typeface="Arial" pitchFamily="34" charset="0"/>
          <a:ea typeface="新細明體" pitchFamily="18" charset="-120"/>
        </a:defRPr>
      </a:lvl2pPr>
      <a:lvl3pPr algn="l" rtl="0" eaLnBrk="0" fontAlgn="base" hangingPunct="0">
        <a:spcBef>
          <a:spcPct val="0"/>
        </a:spcBef>
        <a:spcAft>
          <a:spcPct val="0"/>
        </a:spcAft>
        <a:defRPr sz="1900" b="1">
          <a:solidFill>
            <a:schemeClr val="tx2"/>
          </a:solidFill>
          <a:latin typeface="Arial" pitchFamily="34" charset="0"/>
          <a:ea typeface="新細明體" pitchFamily="18" charset="-120"/>
        </a:defRPr>
      </a:lvl3pPr>
      <a:lvl4pPr algn="l" rtl="0" eaLnBrk="0" fontAlgn="base" hangingPunct="0">
        <a:spcBef>
          <a:spcPct val="0"/>
        </a:spcBef>
        <a:spcAft>
          <a:spcPct val="0"/>
        </a:spcAft>
        <a:defRPr sz="1900" b="1">
          <a:solidFill>
            <a:schemeClr val="tx2"/>
          </a:solidFill>
          <a:latin typeface="Arial" pitchFamily="34" charset="0"/>
          <a:ea typeface="新細明體" pitchFamily="18" charset="-120"/>
        </a:defRPr>
      </a:lvl4pPr>
      <a:lvl5pPr algn="l" rtl="0" eaLnBrk="0" fontAlgn="base" hangingPunct="0">
        <a:spcBef>
          <a:spcPct val="0"/>
        </a:spcBef>
        <a:spcAft>
          <a:spcPct val="0"/>
        </a:spcAft>
        <a:defRPr sz="1900" b="1">
          <a:solidFill>
            <a:schemeClr val="tx2"/>
          </a:solidFill>
          <a:latin typeface="Arial" pitchFamily="34" charset="0"/>
          <a:ea typeface="新細明體" pitchFamily="18" charset="-120"/>
        </a:defRPr>
      </a:lvl5pPr>
      <a:lvl6pPr marL="457200" algn="l" rtl="0" eaLnBrk="0" fontAlgn="base" hangingPunct="0">
        <a:spcBef>
          <a:spcPct val="0"/>
        </a:spcBef>
        <a:spcAft>
          <a:spcPct val="0"/>
        </a:spcAft>
        <a:defRPr sz="1900" b="1">
          <a:solidFill>
            <a:schemeClr val="tx2"/>
          </a:solidFill>
          <a:latin typeface="Arial" pitchFamily="34" charset="0"/>
          <a:ea typeface="新細明體" pitchFamily="18" charset="-120"/>
        </a:defRPr>
      </a:lvl6pPr>
      <a:lvl7pPr marL="914400" algn="l" rtl="0" eaLnBrk="0" fontAlgn="base" hangingPunct="0">
        <a:spcBef>
          <a:spcPct val="0"/>
        </a:spcBef>
        <a:spcAft>
          <a:spcPct val="0"/>
        </a:spcAft>
        <a:defRPr sz="1900" b="1">
          <a:solidFill>
            <a:schemeClr val="tx2"/>
          </a:solidFill>
          <a:latin typeface="Arial" pitchFamily="34" charset="0"/>
          <a:ea typeface="新細明體" pitchFamily="18" charset="-120"/>
        </a:defRPr>
      </a:lvl7pPr>
      <a:lvl8pPr marL="1371600" algn="l" rtl="0" eaLnBrk="0" fontAlgn="base" hangingPunct="0">
        <a:spcBef>
          <a:spcPct val="0"/>
        </a:spcBef>
        <a:spcAft>
          <a:spcPct val="0"/>
        </a:spcAft>
        <a:defRPr sz="1900" b="1">
          <a:solidFill>
            <a:schemeClr val="tx2"/>
          </a:solidFill>
          <a:latin typeface="Arial" pitchFamily="34" charset="0"/>
          <a:ea typeface="新細明體" pitchFamily="18" charset="-120"/>
        </a:defRPr>
      </a:lvl8pPr>
      <a:lvl9pPr marL="1828800" algn="l" rtl="0" eaLnBrk="0" fontAlgn="base" hangingPunct="0">
        <a:spcBef>
          <a:spcPct val="0"/>
        </a:spcBef>
        <a:spcAft>
          <a:spcPct val="0"/>
        </a:spcAft>
        <a:defRPr sz="1900" b="1">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2pPr>
      <a:lvl3pPr marL="11430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5pPr>
      <a:lvl6pPr marL="25146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6pPr>
      <a:lvl7pPr marL="29718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7pPr>
      <a:lvl8pPr marL="34290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8pPr>
      <a:lvl9pPr marL="3886200" indent="-228600" algn="l" rtl="0" eaLnBrk="0" fontAlgn="base" hangingPunct="0">
        <a:spcBef>
          <a:spcPct val="20000"/>
        </a:spcBef>
        <a:spcAft>
          <a:spcPct val="0"/>
        </a:spcAft>
        <a:buClr>
          <a:schemeClr val="bg2"/>
        </a:buClr>
        <a:buFont typeface="Wingdings" pitchFamily="2" charset="2"/>
        <a:buChar char="n"/>
        <a:defRPr sz="16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washingtonpost.com/wp-dyn/content/article/2010/04/27/AR2010042704503.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arkreading.com/insiderthreat/security/attacks/showArticle.jhtml?pgno=1&amp;articleID=22440028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19"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ogerspeaking.blogspot.com/2007/06/blog-post_7310.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bp1.blogger.com/_JNaO8YWc9rQ/RmFp0SIp-UI/AAAAAAAAAXk/n1RpX5L6OQs/s1600-h/ladder100_url_20070602.jpg" TargetMode="External"/><Relationship Id="rId4" Type="http://schemas.openxmlformats.org/officeDocument/2006/relationships/hyperlink" Target="http://bp3.blogger.com/_JNaO8YWc9rQ/RmFptyIp-TI/AAAAAAAAAXc/5ktNV6Jxt-4/s1600-h/ladder100_home_20070602.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3.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5.bin"/><Relationship Id="rId5" Type="http://schemas.openxmlformats.org/officeDocument/2006/relationships/image" Target="../media/image28.png"/><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file:///H:\" TargetMode="External"/><Relationship Id="rId1" Type="http://schemas.openxmlformats.org/officeDocument/2006/relationships/slideLayout" Target="../slideLayouts/slideLayout2.xml"/><Relationship Id="rId4" Type="http://schemas.openxmlformats.org/officeDocument/2006/relationships/image" Target="http://www.avira.com/images/common/logo_web.gif" TargetMode="External"/></Relationships>
</file>

<file path=ppt/slides/_rels/slide3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file:///\\Pro03\..\BestISO\My%20Documents\ISMS\Training\&#20132;&#36890;&#37096;&#21488;&#20013;&#28207;&#21209;&#23616;&#31192;&#26360;&#23460;&#25505;&#36092;&#31185;THB-96D-012-1\DUE%20DOC%200810\&#27861;&#35215;&#30331;&#35352;&#34920;.doc"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nformationweek.com/news/security/management/showArticle.jhtml?articleID=226900089"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hyperlink" Target="http://www.icst.org.tw/icst_page.aspx?par=720070007400690064003D0056005F007200730073006900740065006D006E00650077005F00560032002600660069006C007400650072003D007200730073006E006F003D0031003000320031003500260070006100720031003D006E006F007000610067006500260070006100720032003D00320026006D0073003D003900350037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formationweek.com/news/government/security/showArticle.jhtml?artic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20195" name="Rectangle 3"/>
          <p:cNvSpPr>
            <a:spLocks noChangeArrowheads="1"/>
          </p:cNvSpPr>
          <p:nvPr/>
        </p:nvSpPr>
        <p:spPr bwMode="auto">
          <a:xfrm>
            <a:off x="755650" y="4221163"/>
            <a:ext cx="7391400" cy="1656109"/>
          </a:xfrm>
          <a:prstGeom prst="rect">
            <a:avLst/>
          </a:prstGeom>
          <a:noFill/>
          <a:ln w="9525">
            <a:noFill/>
            <a:miter lim="800000"/>
            <a:headEnd/>
            <a:tailEnd/>
          </a:ln>
          <a:effectLst/>
        </p:spPr>
        <p:txBody>
          <a:bodyPr lIns="92075" tIns="46038" rIns="92075" bIns="46038"/>
          <a:lstStyle/>
          <a:p>
            <a:pPr marL="190500" indent="-190500" defTabSz="762000"/>
            <a:r>
              <a:rPr kumimoji="1" lang="zh-TW" altLang="en-US" sz="2800" b="1" dirty="0">
                <a:solidFill>
                  <a:srgbClr val="FF3300"/>
                </a:solidFill>
                <a:latin typeface="Arial Narrow" pitchFamily="34" charset="0"/>
                <a:ea typeface="標楷體" pitchFamily="65" charset="-120"/>
              </a:rPr>
              <a:t>恩可埃技術服務</a:t>
            </a:r>
            <a:r>
              <a:rPr kumimoji="1" lang="zh-TW" altLang="en-US" sz="2800" b="1" dirty="0" smtClean="0">
                <a:solidFill>
                  <a:srgbClr val="FF3300"/>
                </a:solidFill>
                <a:latin typeface="Arial Narrow" pitchFamily="34" charset="0"/>
                <a:ea typeface="標楷體" pitchFamily="65" charset="-120"/>
              </a:rPr>
              <a:t>有限公司</a:t>
            </a:r>
            <a:endParaRPr kumimoji="1" lang="en-US" altLang="zh-TW" sz="2800" b="1" dirty="0" smtClean="0">
              <a:solidFill>
                <a:srgbClr val="FF3300"/>
              </a:solidFill>
              <a:latin typeface="Arial Narrow" pitchFamily="34" charset="0"/>
              <a:ea typeface="標楷體" pitchFamily="65" charset="-120"/>
            </a:endParaRPr>
          </a:p>
          <a:p>
            <a:pPr marL="190500" indent="-190500" defTabSz="762000"/>
            <a:r>
              <a:rPr kumimoji="1" lang="zh-TW" altLang="en-US" sz="2800" b="1" dirty="0">
                <a:solidFill>
                  <a:srgbClr val="FF3300"/>
                </a:solidFill>
                <a:latin typeface="Arial Narrow" pitchFamily="34" charset="0"/>
                <a:ea typeface="標楷體" pitchFamily="65" charset="-120"/>
              </a:rPr>
              <a:t>國家資通</a:t>
            </a:r>
            <a:r>
              <a:rPr kumimoji="1" lang="zh-TW" altLang="en-US" sz="2800" b="1" dirty="0" smtClean="0">
                <a:solidFill>
                  <a:srgbClr val="FF3300"/>
                </a:solidFill>
                <a:latin typeface="Arial Narrow" pitchFamily="34" charset="0"/>
                <a:ea typeface="標楷體" pitchFamily="65" charset="-120"/>
              </a:rPr>
              <a:t>安全白皮書建言專家顧問</a:t>
            </a:r>
            <a:endParaRPr kumimoji="1" lang="zh-TW" altLang="en-US" sz="2800" b="1" dirty="0">
              <a:solidFill>
                <a:srgbClr val="FF3300"/>
              </a:solidFill>
              <a:latin typeface="Arial Narrow" pitchFamily="34" charset="0"/>
              <a:ea typeface="標楷體" pitchFamily="65" charset="-120"/>
            </a:endParaRPr>
          </a:p>
          <a:p>
            <a:pPr marL="190500" indent="-190500" defTabSz="762000"/>
            <a:r>
              <a:rPr kumimoji="1" lang="zh-TW" altLang="en-US" sz="2800" b="1" dirty="0">
                <a:solidFill>
                  <a:srgbClr val="FF3300"/>
                </a:solidFill>
                <a:latin typeface="Arial Narrow" pitchFamily="34" charset="0"/>
                <a:ea typeface="標楷體" pitchFamily="65" charset="-120"/>
              </a:rPr>
              <a:t>黃建</a:t>
            </a:r>
            <a:r>
              <a:rPr kumimoji="1" lang="zh-TW" altLang="en-US" sz="2800" b="1" dirty="0" smtClean="0">
                <a:solidFill>
                  <a:srgbClr val="FF3300"/>
                </a:solidFill>
                <a:latin typeface="Arial Narrow" pitchFamily="34" charset="0"/>
                <a:ea typeface="標楷體" pitchFamily="65" charset="-120"/>
              </a:rPr>
              <a:t>岡</a:t>
            </a:r>
            <a:endParaRPr kumimoji="1" lang="zh-TW" altLang="en-US" sz="2200" dirty="0">
              <a:solidFill>
                <a:srgbClr val="0000FF"/>
              </a:solidFill>
              <a:latin typeface="標楷體" pitchFamily="65" charset="-120"/>
              <a:ea typeface="標楷體" pitchFamily="65" charset="-120"/>
            </a:endParaRPr>
          </a:p>
        </p:txBody>
      </p:sp>
      <p:sp>
        <p:nvSpPr>
          <p:cNvPr id="520197" name="Text Box 5"/>
          <p:cNvSpPr txBox="1">
            <a:spLocks noChangeArrowheads="1"/>
          </p:cNvSpPr>
          <p:nvPr/>
        </p:nvSpPr>
        <p:spPr bwMode="auto">
          <a:xfrm>
            <a:off x="1187624" y="2924944"/>
            <a:ext cx="6408738" cy="528637"/>
          </a:xfrm>
          <a:prstGeom prst="rect">
            <a:avLst/>
          </a:prstGeom>
          <a:solidFill>
            <a:srgbClr val="FFFF00"/>
          </a:solidFill>
          <a:ln w="9525">
            <a:solidFill>
              <a:srgbClr val="0000FF"/>
            </a:solidFill>
            <a:miter lim="800000"/>
            <a:headEnd/>
            <a:tailEnd/>
          </a:ln>
          <a:effectLst/>
        </p:spPr>
        <p:txBody>
          <a:bodyPr>
            <a:spAutoFit/>
          </a:bodyPr>
          <a:lstStyle/>
          <a:p>
            <a:pPr lvl="1"/>
            <a:r>
              <a:rPr kumimoji="1" lang="zh-TW" altLang="en-US" sz="2800" b="1" dirty="0">
                <a:solidFill>
                  <a:srgbClr val="0000FF"/>
                </a:solidFill>
              </a:rPr>
              <a:t>大學生資安面面觀</a:t>
            </a:r>
            <a:r>
              <a:rPr kumimoji="1" lang="en-US" altLang="zh-TW" sz="2800" b="1" dirty="0">
                <a:solidFill>
                  <a:srgbClr val="0000FF"/>
                </a:solidFill>
              </a:rPr>
              <a:t>-</a:t>
            </a:r>
            <a:r>
              <a:rPr kumimoji="1" lang="zh-TW" altLang="en-US" sz="2800" b="1" dirty="0">
                <a:solidFill>
                  <a:srgbClr val="0000FF"/>
                </a:solidFill>
              </a:rPr>
              <a:t>資安</a:t>
            </a:r>
            <a:r>
              <a:rPr kumimoji="1" lang="zh-TW" altLang="en-US" sz="2800" b="1" dirty="0" smtClean="0">
                <a:solidFill>
                  <a:srgbClr val="0000FF"/>
                </a:solidFill>
              </a:rPr>
              <a:t>案例解析 </a:t>
            </a:r>
            <a:endParaRPr kumimoji="1" lang="zh-TW" altLang="zh-TW" sz="2800" b="1" dirty="0">
              <a:solidFill>
                <a:srgbClr val="0000FF"/>
              </a:solidFill>
            </a:endParaRPr>
          </a:p>
        </p:txBody>
      </p:sp>
      <p:sp>
        <p:nvSpPr>
          <p:cNvPr id="520203" name="Text Box 11"/>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zh-TW" altLang="en-US"/>
          </a:p>
        </p:txBody>
      </p:sp>
      <p:sp>
        <p:nvSpPr>
          <p:cNvPr id="520205" name="Rectangle 13"/>
          <p:cNvSpPr>
            <a:spLocks noChangeArrowheads="1"/>
          </p:cNvSpPr>
          <p:nvPr/>
        </p:nvSpPr>
        <p:spPr bwMode="auto">
          <a:xfrm>
            <a:off x="971600" y="1196752"/>
            <a:ext cx="6913563" cy="1077218"/>
          </a:xfrm>
          <a:prstGeom prst="rect">
            <a:avLst/>
          </a:prstGeom>
          <a:solidFill>
            <a:srgbClr val="FFFF00"/>
          </a:solidFill>
          <a:ln w="9525">
            <a:solidFill>
              <a:srgbClr val="0000FF"/>
            </a:solidFill>
            <a:miter lim="800000"/>
            <a:headEnd/>
            <a:tailEnd/>
          </a:ln>
          <a:effectLst/>
        </p:spPr>
        <p:txBody>
          <a:bodyPr wrap="square">
            <a:spAutoFit/>
          </a:bodyPr>
          <a:lstStyle/>
          <a:p>
            <a:r>
              <a:rPr lang="zh-TW" altLang="zh-TW" sz="3200" dirty="0" smtClean="0"/>
              <a:t>嶺東科技大學</a:t>
            </a:r>
            <a:endParaRPr lang="zh-TW" altLang="en-US" sz="3200" dirty="0" smtClean="0"/>
          </a:p>
          <a:p>
            <a:r>
              <a:rPr kumimoji="1" lang="zh-TW" altLang="en-US" sz="3200" b="1" dirty="0" smtClean="0">
                <a:solidFill>
                  <a:srgbClr val="FF0000"/>
                </a:solidFill>
              </a:rPr>
              <a:t>資訊安全</a:t>
            </a:r>
            <a:r>
              <a:rPr kumimoji="1" lang="zh-TW" altLang="en-US" sz="3200" b="1" dirty="0">
                <a:solidFill>
                  <a:srgbClr val="FF0000"/>
                </a:solidFill>
              </a:rPr>
              <a:t>與灰色理論研討會</a:t>
            </a:r>
            <a:r>
              <a:rPr kumimoji="1" lang="zh-TW" alt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1"/>
          <p:cNvSpPr>
            <a:spLocks noGrp="1"/>
          </p:cNvSpPr>
          <p:nvPr>
            <p:ph type="dt" sz="half" idx="10"/>
          </p:nvPr>
        </p:nvSpPr>
        <p:spPr/>
        <p:txBody>
          <a:bodyPr/>
          <a:lstStyle/>
          <a:p>
            <a:fld id="{7431FCBA-0DA5-49C8-9481-09CB4DE237D4}" type="datetime1">
              <a:rPr lang="zh-TW" altLang="en-US"/>
              <a:pPr/>
              <a:t>2010/12/1</a:t>
            </a:fld>
            <a:endParaRPr lang="en-US" altLang="zh-TW"/>
          </a:p>
        </p:txBody>
      </p:sp>
      <p:sp>
        <p:nvSpPr>
          <p:cNvPr id="5" name="投影片編號版面配置區 2"/>
          <p:cNvSpPr>
            <a:spLocks noGrp="1"/>
          </p:cNvSpPr>
          <p:nvPr>
            <p:ph type="sldNum" sz="quarter" idx="11"/>
          </p:nvPr>
        </p:nvSpPr>
        <p:spPr/>
        <p:txBody>
          <a:bodyPr/>
          <a:lstStyle/>
          <a:p>
            <a:fld id="{3182A526-9970-4021-A7A7-BA4130EE2B58}" type="slidenum">
              <a:rPr lang="zh-TW" altLang="en-US"/>
              <a:pPr/>
              <a:t>10</a:t>
            </a:fld>
            <a:endParaRPr lang="en-US" altLang="zh-TW">
              <a:solidFill>
                <a:schemeClr val="tx1"/>
              </a:solidFill>
            </a:endParaRPr>
          </a:p>
        </p:txBody>
      </p:sp>
      <p:sp>
        <p:nvSpPr>
          <p:cNvPr id="6"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11686" name="Rectangle 6"/>
          <p:cNvSpPr>
            <a:spLocks noChangeArrowheads="1"/>
          </p:cNvSpPr>
          <p:nvPr/>
        </p:nvSpPr>
        <p:spPr bwMode="auto">
          <a:xfrm>
            <a:off x="1258888" y="0"/>
            <a:ext cx="6770687" cy="457200"/>
          </a:xfrm>
          <a:prstGeom prst="rect">
            <a:avLst/>
          </a:prstGeom>
          <a:solidFill>
            <a:srgbClr val="FFCCFF"/>
          </a:solidFill>
          <a:ln w="9525">
            <a:noFill/>
            <a:miter lim="800000"/>
            <a:headEnd/>
            <a:tailEnd/>
          </a:ln>
          <a:effectLst/>
        </p:spPr>
        <p:txBody>
          <a:bodyPr>
            <a:spAutoFit/>
          </a:bodyPr>
          <a:lstStyle/>
          <a:p>
            <a:pPr marL="457200" indent="-457200">
              <a:spcBef>
                <a:spcPct val="50000"/>
              </a:spcBef>
            </a:pPr>
            <a:r>
              <a:rPr lang="en-US" altLang="zh-TW"/>
              <a:t>2010-04-20</a:t>
            </a:r>
            <a:r>
              <a:rPr lang="zh-TW" altLang="en-US"/>
              <a:t>緊縮通訊自由</a:t>
            </a:r>
            <a:endParaRPr lang="en-US" altLang="zh-TW"/>
          </a:p>
        </p:txBody>
      </p:sp>
      <p:sp>
        <p:nvSpPr>
          <p:cNvPr id="711689" name="Text Box 9"/>
          <p:cNvSpPr txBox="1">
            <a:spLocks noChangeArrowheads="1"/>
          </p:cNvSpPr>
          <p:nvPr/>
        </p:nvSpPr>
        <p:spPr bwMode="auto">
          <a:xfrm>
            <a:off x="179388" y="620713"/>
            <a:ext cx="8785225" cy="6299200"/>
          </a:xfrm>
          <a:prstGeom prst="rect">
            <a:avLst/>
          </a:prstGeom>
          <a:solidFill>
            <a:srgbClr val="FFFF00"/>
          </a:solidFill>
          <a:ln w="9525">
            <a:noFill/>
            <a:miter lim="800000"/>
            <a:headEnd/>
            <a:tailEnd/>
          </a:ln>
          <a:effectLst/>
        </p:spPr>
        <p:txBody>
          <a:bodyPr>
            <a:spAutoFit/>
          </a:bodyPr>
          <a:lstStyle/>
          <a:p>
            <a:pPr algn="l">
              <a:buFontTx/>
              <a:buChar char="•"/>
            </a:pPr>
            <a:r>
              <a:rPr lang="en-US" altLang="zh-TW"/>
              <a:t>[</a:t>
            </a:r>
            <a:r>
              <a:rPr lang="zh-TW" altLang="en-US"/>
              <a:t>國際</a:t>
            </a:r>
            <a:r>
              <a:rPr lang="en-US" altLang="zh-TW"/>
              <a:t>] </a:t>
            </a:r>
            <a:r>
              <a:rPr lang="zh-TW" altLang="en-US"/>
              <a:t>中國政府修法監控電信與網際網路，緊縮通訊自由</a:t>
            </a:r>
          </a:p>
          <a:p>
            <a:pPr algn="l">
              <a:buFontTx/>
              <a:buChar char="•"/>
            </a:pPr>
            <a:r>
              <a:rPr lang="zh-TW" altLang="en-US"/>
              <a:t>中國政府計劃修改現行法律，要求電信公司與網際網路服務業者偵測到有使用者在其服務網路範圍內討論國家機密時，必須立即通報。</a:t>
            </a:r>
          </a:p>
          <a:p>
            <a:pPr algn="l">
              <a:buFontTx/>
              <a:buChar char="•"/>
            </a:pPr>
            <a:r>
              <a:rPr lang="zh-TW" altLang="en-US"/>
              <a:t>中國國家機密保護法中將加入「如果發現傳輸中的資訊含有國家機密，須立即截斷終止該項傳輸」與「如果發現國家機密已遭到洩漏，相關業者必須提供該事件的紀錄並立即通知政府執法單位」等修正文字。</a:t>
            </a:r>
          </a:p>
          <a:p>
            <a:pPr algn="l">
              <a:buFontTx/>
              <a:buChar char="•"/>
            </a:pPr>
            <a:r>
              <a:rPr lang="zh-TW" altLang="en-US"/>
              <a:t>不過中國政府對於「國家機密」的定義非常廣泛，包含地圖、</a:t>
            </a:r>
            <a:r>
              <a:rPr lang="en-US" altLang="zh-TW"/>
              <a:t>GPS</a:t>
            </a:r>
            <a:r>
              <a:rPr lang="zh-TW" altLang="en-US"/>
              <a:t>定位座標甚至經濟相關數據都涵蓋在內。</a:t>
            </a:r>
          </a:p>
          <a:p>
            <a:pPr algn="l">
              <a:buFontTx/>
              <a:buChar char="•"/>
            </a:pPr>
            <a:r>
              <a:rPr lang="zh-TW" altLang="en-US"/>
              <a:t>我國政府在通訊自由保障方面有「通信保障及監察法」與「電信法」，明定政府實施通信監察的要件、程序以及相關的配合措施，使國家機關之通信監察得以法制化。</a:t>
            </a:r>
          </a:p>
          <a:p>
            <a:pPr algn="l">
              <a:buFontTx/>
              <a:buChar char="•"/>
            </a:pPr>
            <a:r>
              <a:rPr lang="zh-TW" altLang="en-US"/>
              <a:t>其立法目的係為保障人民秘密通訊自由不受非法侵害，同時並保障通信安全及維護使用者權益。資料來源：</a:t>
            </a:r>
            <a:r>
              <a:rPr lang="en-US" altLang="zh-TW" sz="1800"/>
              <a:t>The Washington Post</a:t>
            </a:r>
            <a:r>
              <a:rPr lang="en-US" altLang="zh-TW"/>
              <a:t/>
            </a:r>
            <a:br>
              <a:rPr lang="en-US" altLang="zh-TW"/>
            </a:br>
            <a:r>
              <a:rPr lang="en-US" altLang="zh-TW">
                <a:hlinkClick r:id="rId3"/>
              </a:rPr>
              <a:t>http://www.washingtonpost.com/wp-dyn/content/article/2010/04/27/AR2010042704503.html</a:t>
            </a:r>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1"/>
          <p:cNvSpPr>
            <a:spLocks noGrp="1"/>
          </p:cNvSpPr>
          <p:nvPr>
            <p:ph type="dt" sz="half" idx="10"/>
          </p:nvPr>
        </p:nvSpPr>
        <p:spPr/>
        <p:txBody>
          <a:bodyPr/>
          <a:lstStyle/>
          <a:p>
            <a:fld id="{CAD9AAA9-1890-4D53-8C1D-AA33B7634EEB}" type="datetime1">
              <a:rPr lang="zh-TW" altLang="en-US"/>
              <a:pPr/>
              <a:t>2010/12/1</a:t>
            </a:fld>
            <a:endParaRPr lang="en-US" altLang="zh-TW"/>
          </a:p>
        </p:txBody>
      </p:sp>
      <p:sp>
        <p:nvSpPr>
          <p:cNvPr id="5" name="投影片編號版面配置區 2"/>
          <p:cNvSpPr>
            <a:spLocks noGrp="1"/>
          </p:cNvSpPr>
          <p:nvPr>
            <p:ph type="sldNum" sz="quarter" idx="11"/>
          </p:nvPr>
        </p:nvSpPr>
        <p:spPr/>
        <p:txBody>
          <a:bodyPr/>
          <a:lstStyle/>
          <a:p>
            <a:fld id="{897171AA-DB99-44F9-BE15-A2D05530CDB5}" type="slidenum">
              <a:rPr lang="zh-TW" altLang="en-US"/>
              <a:pPr/>
              <a:t>11</a:t>
            </a:fld>
            <a:endParaRPr lang="en-US" altLang="zh-TW">
              <a:solidFill>
                <a:schemeClr val="tx1"/>
              </a:solidFill>
            </a:endParaRPr>
          </a:p>
        </p:txBody>
      </p:sp>
      <p:sp>
        <p:nvSpPr>
          <p:cNvPr id="6"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4994" name="Rectangle 2"/>
          <p:cNvSpPr>
            <a:spLocks noChangeArrowheads="1"/>
          </p:cNvSpPr>
          <p:nvPr/>
        </p:nvSpPr>
        <p:spPr bwMode="auto">
          <a:xfrm>
            <a:off x="1258888" y="0"/>
            <a:ext cx="6770687" cy="457200"/>
          </a:xfrm>
          <a:prstGeom prst="rect">
            <a:avLst/>
          </a:prstGeom>
          <a:solidFill>
            <a:srgbClr val="FFCCFF"/>
          </a:solidFill>
          <a:ln w="9525">
            <a:noFill/>
            <a:miter lim="800000"/>
            <a:headEnd/>
            <a:tailEnd/>
          </a:ln>
          <a:effectLst/>
        </p:spPr>
        <p:txBody>
          <a:bodyPr>
            <a:spAutoFit/>
          </a:bodyPr>
          <a:lstStyle/>
          <a:p>
            <a:pPr marL="457200" indent="-457200">
              <a:spcBef>
                <a:spcPct val="50000"/>
              </a:spcBef>
            </a:pPr>
            <a:r>
              <a:rPr lang="en-US" altLang="zh-TW"/>
              <a:t>2010-04-20</a:t>
            </a:r>
            <a:r>
              <a:rPr lang="zh-TW" altLang="en-US"/>
              <a:t>公用事業系統</a:t>
            </a:r>
            <a:endParaRPr lang="en-US" altLang="zh-TW"/>
          </a:p>
        </p:txBody>
      </p:sp>
      <p:sp>
        <p:nvSpPr>
          <p:cNvPr id="724995" name="Text Box 3"/>
          <p:cNvSpPr txBox="1">
            <a:spLocks noChangeArrowheads="1"/>
          </p:cNvSpPr>
          <p:nvPr/>
        </p:nvSpPr>
        <p:spPr bwMode="auto">
          <a:xfrm>
            <a:off x="179388" y="620713"/>
            <a:ext cx="8785225" cy="6027737"/>
          </a:xfrm>
          <a:prstGeom prst="rect">
            <a:avLst/>
          </a:prstGeom>
          <a:solidFill>
            <a:srgbClr val="FFFF00"/>
          </a:solidFill>
          <a:ln w="9525">
            <a:noFill/>
            <a:miter lim="800000"/>
            <a:headEnd/>
            <a:tailEnd/>
          </a:ln>
          <a:effectLst/>
        </p:spPr>
        <p:txBody>
          <a:bodyPr>
            <a:spAutoFit/>
          </a:bodyPr>
          <a:lstStyle/>
          <a:p>
            <a:pPr algn="l">
              <a:buFontTx/>
              <a:buChar char="•"/>
            </a:pPr>
            <a:r>
              <a:rPr lang="en-US" altLang="zh-TW"/>
              <a:t>[</a:t>
            </a:r>
            <a:r>
              <a:rPr lang="zh-TW" altLang="en-US"/>
              <a:t>國際</a:t>
            </a:r>
            <a:r>
              <a:rPr lang="en-US" altLang="zh-TW"/>
              <a:t>] </a:t>
            </a:r>
            <a:r>
              <a:rPr lang="zh-TW" altLang="en-US"/>
              <a:t>針對公用事業系統的惡意攻擊持續增加根據國際組織</a:t>
            </a:r>
            <a:r>
              <a:rPr lang="en-US" altLang="zh-TW"/>
              <a:t>Repository of Industrial Security Incidents (RISI)</a:t>
            </a:r>
            <a:r>
              <a:rPr lang="zh-TW" altLang="en-US"/>
              <a:t>所做的調查報告顯示，使用於監控操作國家</a:t>
            </a:r>
            <a:r>
              <a:rPr lang="zh-TW" altLang="en-US">
                <a:solidFill>
                  <a:srgbClr val="FF0000"/>
                </a:solidFill>
              </a:rPr>
              <a:t>自來水、廢水處理、供電及天然氣等公用事業系統近五年來遭受網路惡意攻擊的次數持續增加中</a:t>
            </a:r>
            <a:r>
              <a:rPr lang="zh-TW" altLang="en-US"/>
              <a:t>。</a:t>
            </a:r>
          </a:p>
          <a:p>
            <a:pPr algn="l">
              <a:buFontTx/>
              <a:buChar char="•"/>
            </a:pPr>
            <a:r>
              <a:rPr lang="zh-TW" altLang="en-US"/>
              <a:t>自來水及廢水處理系統相關的資安事件在五年間成長了</a:t>
            </a:r>
            <a:r>
              <a:rPr lang="en-US" altLang="zh-TW"/>
              <a:t>300%</a:t>
            </a:r>
            <a:r>
              <a:rPr lang="zh-TW" altLang="en-US"/>
              <a:t>，</a:t>
            </a:r>
          </a:p>
          <a:p>
            <a:pPr algn="l">
              <a:buFontTx/>
              <a:buChar char="•"/>
            </a:pPr>
            <a:r>
              <a:rPr lang="zh-TW" altLang="en-US"/>
              <a:t>供電及天然氣系統相關的資安事件在同期間也成長了</a:t>
            </a:r>
            <a:r>
              <a:rPr lang="en-US" altLang="zh-TW"/>
              <a:t>30%</a:t>
            </a:r>
            <a:r>
              <a:rPr lang="zh-TW" altLang="en-US"/>
              <a:t>。</a:t>
            </a:r>
          </a:p>
          <a:p>
            <a:pPr algn="l">
              <a:buFontTx/>
              <a:buChar char="•"/>
            </a:pPr>
            <a:r>
              <a:rPr lang="zh-TW" altLang="en-US"/>
              <a:t>其中</a:t>
            </a:r>
            <a:r>
              <a:rPr lang="en-US" altLang="zh-TW"/>
              <a:t>25%</a:t>
            </a:r>
            <a:r>
              <a:rPr lang="zh-TW" altLang="en-US"/>
              <a:t>的資安事件是外部駭客或內部人員蓄意入侵，其他</a:t>
            </a:r>
            <a:r>
              <a:rPr lang="en-US" altLang="zh-TW"/>
              <a:t>75%</a:t>
            </a:r>
            <a:r>
              <a:rPr lang="zh-TW" altLang="en-US"/>
              <a:t>則平均地分散在硬體設備故障及惡意程式攻擊。</a:t>
            </a:r>
          </a:p>
          <a:p>
            <a:pPr algn="l">
              <a:buFontTx/>
              <a:buChar char="•"/>
            </a:pPr>
            <a:r>
              <a:rPr lang="zh-TW" altLang="en-US"/>
              <a:t>一些沒有與網際網路連結的公用事業系統，也有被惡意程式感染的資安事件發生。原因在於內部人員使用藏有惡意程式的</a:t>
            </a:r>
            <a:r>
              <a:rPr lang="en-US" altLang="zh-TW"/>
              <a:t>USB</a:t>
            </a:r>
            <a:r>
              <a:rPr lang="zh-TW" altLang="en-US"/>
              <a:t>儲存裝置或是筆記型電腦存取相關系統介面，導致惡意程式經由這些設備進入系統。這些沒有與網際網路連結的公用事業系統，普遍並未定時更新作業系統及應用程式的修補程式。公用事業系統的安全防護，迫切需要被相關單位重視。 </a:t>
            </a:r>
            <a:r>
              <a:rPr lang="en-US" altLang="zh-TW" sz="1800">
                <a:solidFill>
                  <a:srgbClr val="0000FF"/>
                </a:solidFill>
              </a:rPr>
              <a:t>(</a:t>
            </a:r>
            <a:r>
              <a:rPr lang="zh-TW" altLang="en-US" sz="1800">
                <a:solidFill>
                  <a:srgbClr val="0000FF"/>
                </a:solidFill>
              </a:rPr>
              <a:t>資料來源</a:t>
            </a:r>
            <a:r>
              <a:rPr lang="zh-TW" altLang="en-US"/>
              <a:t/>
            </a:r>
            <a:br>
              <a:rPr lang="zh-TW" altLang="en-US"/>
            </a:br>
            <a:r>
              <a:rPr lang="en-US" altLang="zh-TW" sz="1800">
                <a:solidFill>
                  <a:srgbClr val="0000FF"/>
                </a:solidFill>
                <a:hlinkClick r:id="rId3"/>
              </a:rPr>
              <a:t>http://www.darkreading.com/insiderthreat/security/attacks/showArticle.jhtml?pgno=1&amp;articleID=224400280</a:t>
            </a:r>
            <a:r>
              <a:rPr lang="en-US" altLang="zh-TW" sz="1800">
                <a:solidFill>
                  <a:srgbClr val="0000FF"/>
                </a:solidFill>
              </a:rPr>
              <a:t>)</a:t>
            </a:r>
            <a:br>
              <a:rPr lang="en-US" altLang="zh-TW" sz="1800">
                <a:solidFill>
                  <a:srgbClr val="0000FF"/>
                </a:solidFill>
              </a:rPr>
            </a:br>
            <a:endParaRPr lang="en-US" altLang="zh-TW" sz="180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1"/>
          <p:cNvSpPr>
            <a:spLocks noGrp="1"/>
          </p:cNvSpPr>
          <p:nvPr>
            <p:ph type="dt" sz="half" idx="10"/>
          </p:nvPr>
        </p:nvSpPr>
        <p:spPr/>
        <p:txBody>
          <a:bodyPr/>
          <a:lstStyle/>
          <a:p>
            <a:fld id="{02C9C260-7E37-4BF8-8C07-6695C46B786D}" type="datetime1">
              <a:rPr lang="zh-TW" altLang="en-US"/>
              <a:pPr/>
              <a:t>2010/12/1</a:t>
            </a:fld>
            <a:endParaRPr lang="en-US" altLang="zh-TW"/>
          </a:p>
        </p:txBody>
      </p:sp>
      <p:sp>
        <p:nvSpPr>
          <p:cNvPr id="5" name="投影片編號版面配置區 2"/>
          <p:cNvSpPr>
            <a:spLocks noGrp="1"/>
          </p:cNvSpPr>
          <p:nvPr>
            <p:ph type="sldNum" sz="quarter" idx="11"/>
          </p:nvPr>
        </p:nvSpPr>
        <p:spPr/>
        <p:txBody>
          <a:bodyPr/>
          <a:lstStyle/>
          <a:p>
            <a:fld id="{1E16E1C7-0A3D-4D7E-8842-24B1AB27368F}" type="slidenum">
              <a:rPr lang="zh-TW" altLang="en-US"/>
              <a:pPr/>
              <a:t>12</a:t>
            </a:fld>
            <a:endParaRPr lang="en-US" altLang="zh-TW">
              <a:solidFill>
                <a:schemeClr val="tx1"/>
              </a:solidFill>
            </a:endParaRPr>
          </a:p>
        </p:txBody>
      </p:sp>
      <p:sp>
        <p:nvSpPr>
          <p:cNvPr id="6"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1922" name="Rectangle 2"/>
          <p:cNvSpPr>
            <a:spLocks noChangeArrowheads="1"/>
          </p:cNvSpPr>
          <p:nvPr/>
        </p:nvSpPr>
        <p:spPr bwMode="auto">
          <a:xfrm>
            <a:off x="2411413" y="12700"/>
            <a:ext cx="4392612" cy="457200"/>
          </a:xfrm>
          <a:prstGeom prst="rect">
            <a:avLst/>
          </a:prstGeom>
          <a:solidFill>
            <a:srgbClr val="FFCCFF"/>
          </a:solidFill>
          <a:ln w="9525">
            <a:noFill/>
            <a:miter lim="800000"/>
            <a:headEnd/>
            <a:tailEnd/>
          </a:ln>
          <a:effectLst/>
        </p:spPr>
        <p:txBody>
          <a:bodyPr>
            <a:spAutoFit/>
          </a:bodyPr>
          <a:lstStyle/>
          <a:p>
            <a:pPr marL="457200" indent="-457200">
              <a:spcBef>
                <a:spcPct val="50000"/>
              </a:spcBef>
            </a:pPr>
            <a:r>
              <a:rPr lang="zh-TW" altLang="en-US">
                <a:solidFill>
                  <a:srgbClr val="0000FF"/>
                </a:solidFill>
                <a:latin typeface="標楷體" pitchFamily="65" charset="-120"/>
                <a:ea typeface="標楷體" pitchFamily="65" charset="-120"/>
              </a:rPr>
              <a:t>標錯價</a:t>
            </a:r>
            <a:r>
              <a:rPr lang="en-US" altLang="zh-TW">
                <a:solidFill>
                  <a:srgbClr val="0000FF"/>
                </a:solidFill>
                <a:latin typeface="標楷體" pitchFamily="65" charset="-120"/>
                <a:ea typeface="標楷體" pitchFamily="65" charset="-120"/>
              </a:rPr>
              <a:t>20100701</a:t>
            </a:r>
          </a:p>
        </p:txBody>
      </p:sp>
      <p:sp>
        <p:nvSpPr>
          <p:cNvPr id="721923" name="Text Box 3"/>
          <p:cNvSpPr txBox="1">
            <a:spLocks noChangeArrowheads="1"/>
          </p:cNvSpPr>
          <p:nvPr/>
        </p:nvSpPr>
        <p:spPr bwMode="auto">
          <a:xfrm>
            <a:off x="611188" y="836613"/>
            <a:ext cx="8353425" cy="4473575"/>
          </a:xfrm>
          <a:prstGeom prst="rect">
            <a:avLst/>
          </a:prstGeom>
          <a:noFill/>
          <a:ln w="9525">
            <a:noFill/>
            <a:miter lim="800000"/>
            <a:headEnd/>
            <a:tailEnd/>
          </a:ln>
          <a:effectLst/>
        </p:spPr>
        <p:txBody>
          <a:bodyPr>
            <a:spAutoFit/>
          </a:bodyPr>
          <a:lstStyle/>
          <a:p>
            <a:pPr algn="l">
              <a:buFontTx/>
              <a:buChar char="•"/>
            </a:pPr>
            <a:r>
              <a:rPr lang="zh-TW" altLang="en-US">
                <a:latin typeface="標楷體" pitchFamily="65" charset="-120"/>
                <a:ea typeface="標楷體" pitchFamily="65" charset="-120"/>
              </a:rPr>
              <a:t>又出現網路商品標錯價事件，此次出包的是知名家具連鎖店「特力和樂」</a:t>
            </a:r>
            <a:r>
              <a:rPr lang="en-US" altLang="zh-TW">
                <a:latin typeface="標楷體" pitchFamily="65" charset="-120"/>
                <a:ea typeface="標楷體" pitchFamily="65" charset="-120"/>
              </a:rPr>
              <a:t>HOLA</a:t>
            </a:r>
            <a:r>
              <a:rPr lang="zh-TW" altLang="en-US">
                <a:latin typeface="標楷體" pitchFamily="65" charset="-120"/>
                <a:ea typeface="標楷體" pitchFamily="65" charset="-120"/>
              </a:rPr>
              <a:t>，網路上千元禮券竟然賣</a:t>
            </a:r>
            <a:r>
              <a:rPr lang="en-US" altLang="zh-TW">
                <a:latin typeface="標楷體" pitchFamily="65" charset="-120"/>
                <a:ea typeface="標楷體" pitchFamily="65" charset="-120"/>
              </a:rPr>
              <a:t>0</a:t>
            </a:r>
            <a:r>
              <a:rPr lang="zh-TW" altLang="en-US">
                <a:latin typeface="標楷體" pitchFamily="65" charset="-120"/>
                <a:ea typeface="標楷體" pitchFamily="65" charset="-120"/>
              </a:rPr>
              <a:t>元，不正常的交易高達</a:t>
            </a:r>
            <a:r>
              <a:rPr lang="en-US" altLang="zh-TW">
                <a:latin typeface="標楷體" pitchFamily="65" charset="-120"/>
                <a:ea typeface="標楷體" pitchFamily="65" charset="-120"/>
              </a:rPr>
              <a:t>64</a:t>
            </a:r>
            <a:r>
              <a:rPr lang="zh-TW" altLang="en-US">
                <a:latin typeface="標楷體" pitchFamily="65" charset="-120"/>
                <a:ea typeface="標楷體" pitchFamily="65" charset="-120"/>
              </a:rPr>
              <a:t>億張，除了向消費者致歉，</a:t>
            </a:r>
            <a:r>
              <a:rPr lang="en-US" altLang="zh-TW">
                <a:latin typeface="標楷體" pitchFamily="65" charset="-120"/>
                <a:ea typeface="標楷體" pitchFamily="65" charset="-120"/>
              </a:rPr>
              <a:t>HOLA</a:t>
            </a:r>
            <a:r>
              <a:rPr lang="zh-TW" altLang="en-US">
                <a:latin typeface="標楷體" pitchFamily="65" charset="-120"/>
                <a:ea typeface="標楷體" pitchFamily="65" charset="-120"/>
              </a:rPr>
              <a:t>表示會在</a:t>
            </a:r>
            <a:r>
              <a:rPr lang="en-US" altLang="zh-TW">
                <a:latin typeface="標楷體" pitchFamily="65" charset="-120"/>
                <a:ea typeface="標楷體" pitchFamily="65" charset="-120"/>
              </a:rPr>
              <a:t>3</a:t>
            </a:r>
            <a:r>
              <a:rPr lang="zh-TW" altLang="en-US">
                <a:latin typeface="標楷體" pitchFamily="65" charset="-120"/>
                <a:ea typeface="標楷體" pitchFamily="65" charset="-120"/>
              </a:rPr>
              <a:t>天內和下標民眾聯絡後續處理事宜。</a:t>
            </a:r>
          </a:p>
          <a:p>
            <a:pPr algn="l">
              <a:buFontTx/>
              <a:buChar char="•"/>
            </a:pPr>
            <a:r>
              <a:rPr lang="zh-TW" altLang="en-US">
                <a:latin typeface="標楷體" pitchFamily="65" charset="-120"/>
                <a:ea typeface="標楷體" pitchFamily="65" charset="-120"/>
              </a:rPr>
              <a:t>而門市人員接獲通知後也相當錯愕，且因適逢週休二日，總公司沒人處理，因此該錯誤訊息至少在網路上連登了</a:t>
            </a:r>
            <a:r>
              <a:rPr lang="en-US" altLang="zh-TW">
                <a:latin typeface="標楷體" pitchFamily="65" charset="-120"/>
                <a:ea typeface="標楷體" pitchFamily="65" charset="-120"/>
              </a:rPr>
              <a:t>2</a:t>
            </a:r>
            <a:r>
              <a:rPr lang="zh-TW" altLang="en-US">
                <a:latin typeface="標楷體" pitchFamily="65" charset="-120"/>
                <a:ea typeface="標楷體" pitchFamily="65" charset="-120"/>
              </a:rPr>
              <a:t>天，直到今天上午</a:t>
            </a:r>
            <a:r>
              <a:rPr lang="en-US" altLang="zh-TW">
                <a:latin typeface="標楷體" pitchFamily="65" charset="-120"/>
                <a:ea typeface="標楷體" pitchFamily="65" charset="-120"/>
              </a:rPr>
              <a:t>10</a:t>
            </a:r>
            <a:r>
              <a:rPr lang="zh-TW" altLang="en-US">
                <a:latin typeface="標楷體" pitchFamily="65" charset="-120"/>
                <a:ea typeface="標楷體" pitchFamily="65" charset="-120"/>
              </a:rPr>
              <a:t>點才將錯誤網頁拉掉，數千筆訂單如果依約出貨，業者至少損失數兆。</a:t>
            </a:r>
          </a:p>
          <a:p>
            <a:pPr algn="l">
              <a:buFontTx/>
              <a:buChar char="•"/>
            </a:pPr>
            <a:r>
              <a:rPr lang="zh-TW" altLang="en-US">
                <a:solidFill>
                  <a:srgbClr val="FF0000"/>
                </a:solidFill>
                <a:latin typeface="標楷體" pitchFamily="65" charset="-120"/>
                <a:ea typeface="標楷體" pitchFamily="65" charset="-120"/>
              </a:rPr>
              <a:t>台北市政府法規委員會主委葉慶元昨（</a:t>
            </a:r>
            <a:r>
              <a:rPr lang="en-US" altLang="zh-TW">
                <a:solidFill>
                  <a:srgbClr val="FF0000"/>
                </a:solidFill>
                <a:latin typeface="標楷體" pitchFamily="65" charset="-120"/>
                <a:ea typeface="標楷體" pitchFamily="65" charset="-120"/>
              </a:rPr>
              <a:t>1</a:t>
            </a:r>
            <a:r>
              <a:rPr lang="zh-TW" altLang="en-US">
                <a:solidFill>
                  <a:srgbClr val="FF0000"/>
                </a:solidFill>
                <a:latin typeface="標楷體" pitchFamily="65" charset="-120"/>
                <a:ea typeface="標楷體" pitchFamily="65" charset="-120"/>
              </a:rPr>
              <a:t>）日宣布，戴爾公司兩度在網路上標錯商品價格事件，台北市政府加重處罰</a:t>
            </a:r>
            <a:r>
              <a:rPr lang="en-US" altLang="zh-TW">
                <a:solidFill>
                  <a:srgbClr val="FF0000"/>
                </a:solidFill>
                <a:latin typeface="標楷體" pitchFamily="65" charset="-120"/>
                <a:ea typeface="標楷體" pitchFamily="65" charset="-120"/>
              </a:rPr>
              <a:t>100</a:t>
            </a:r>
            <a:r>
              <a:rPr lang="zh-TW" altLang="en-US">
                <a:solidFill>
                  <a:srgbClr val="FF0000"/>
                </a:solidFill>
                <a:latin typeface="標楷體" pitchFamily="65" charset="-120"/>
                <a:ea typeface="標楷體" pitchFamily="65" charset="-120"/>
              </a:rPr>
              <a:t>萬元，獲得經濟部訴願決定的支持，未來網路業者如發生錯標事件，應以錯標價格出售為原則，以免遭受裁罰。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p:txBody>
          <a:bodyPr/>
          <a:lstStyle/>
          <a:p>
            <a:fld id="{637DA4C9-F980-47F7-9D7A-3284300EBF5E}" type="datetime1">
              <a:rPr lang="zh-TW" altLang="en-US"/>
              <a:pPr/>
              <a:t>2010/12/1</a:t>
            </a:fld>
            <a:endParaRPr lang="en-US" altLang="zh-TW"/>
          </a:p>
        </p:txBody>
      </p:sp>
      <p:sp>
        <p:nvSpPr>
          <p:cNvPr id="6" name="投影片編號版面配置區 2"/>
          <p:cNvSpPr>
            <a:spLocks noGrp="1"/>
          </p:cNvSpPr>
          <p:nvPr>
            <p:ph type="sldNum" sz="quarter" idx="11"/>
          </p:nvPr>
        </p:nvSpPr>
        <p:spPr/>
        <p:txBody>
          <a:bodyPr/>
          <a:lstStyle/>
          <a:p>
            <a:fld id="{7BF8AB5F-792E-4965-8A72-BB5D01CB9A01}" type="slidenum">
              <a:rPr lang="zh-TW" altLang="en-US"/>
              <a:pPr/>
              <a:t>13</a:t>
            </a:fld>
            <a:endParaRPr lang="en-US" altLang="zh-TW">
              <a:solidFill>
                <a:schemeClr val="tx1"/>
              </a:solidFill>
            </a:endParaRPr>
          </a:p>
        </p:txBody>
      </p:sp>
      <p:sp>
        <p:nvSpPr>
          <p:cNvPr id="7"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15778" name="Rectangle 2"/>
          <p:cNvSpPr>
            <a:spLocks noChangeArrowheads="1"/>
          </p:cNvSpPr>
          <p:nvPr/>
        </p:nvSpPr>
        <p:spPr bwMode="auto">
          <a:xfrm>
            <a:off x="2411413" y="12700"/>
            <a:ext cx="4968875" cy="762000"/>
          </a:xfrm>
          <a:prstGeom prst="rect">
            <a:avLst/>
          </a:prstGeom>
          <a:noFill/>
          <a:ln w="9525">
            <a:noFill/>
            <a:miter lim="800000"/>
            <a:headEnd/>
            <a:tailEnd/>
          </a:ln>
          <a:effectLst/>
        </p:spPr>
        <p:txBody>
          <a:bodyPr>
            <a:spAutoFit/>
          </a:bodyPr>
          <a:lstStyle/>
          <a:p>
            <a:pPr marL="457200" indent="-457200">
              <a:spcBef>
                <a:spcPct val="50000"/>
              </a:spcBef>
            </a:pPr>
            <a:r>
              <a:rPr kumimoji="1" lang="zh-TW" altLang="en-US" sz="4400">
                <a:solidFill>
                  <a:srgbClr val="0000FF"/>
                </a:solidFill>
                <a:latin typeface="標楷體" pitchFamily="65" charset="-120"/>
                <a:ea typeface="標楷體" pitchFamily="65" charset="-120"/>
              </a:rPr>
              <a:t>認知</a:t>
            </a:r>
            <a:r>
              <a:rPr kumimoji="1" lang="en-US" altLang="zh-TW" sz="4400">
                <a:solidFill>
                  <a:srgbClr val="0000FF"/>
                </a:solidFill>
                <a:latin typeface="標楷體" pitchFamily="65" charset="-120"/>
                <a:ea typeface="標楷體" pitchFamily="65" charset="-120"/>
              </a:rPr>
              <a:t>-</a:t>
            </a:r>
            <a:r>
              <a:rPr kumimoji="1" lang="en-US" altLang="zh-TW">
                <a:latin typeface="標楷體" pitchFamily="65" charset="-120"/>
                <a:ea typeface="標楷體" pitchFamily="65" charset="-120"/>
              </a:rPr>
              <a:t>Google</a:t>
            </a:r>
            <a:r>
              <a:rPr kumimoji="1" lang="zh-TW" altLang="en-US">
                <a:latin typeface="標楷體" pitchFamily="65" charset="-120"/>
                <a:ea typeface="標楷體" pitchFamily="65" charset="-120"/>
              </a:rPr>
              <a:t>搜尋服務</a:t>
            </a:r>
            <a:r>
              <a:rPr kumimoji="1" lang="en-US" altLang="zh-TW">
                <a:latin typeface="標楷體" pitchFamily="65" charset="-120"/>
                <a:ea typeface="標楷體" pitchFamily="65" charset="-120"/>
              </a:rPr>
              <a:t>-013109</a:t>
            </a:r>
            <a:r>
              <a:rPr kumimoji="1" lang="en-US" altLang="zh-TW"/>
              <a:t> </a:t>
            </a:r>
          </a:p>
        </p:txBody>
      </p:sp>
      <p:sp>
        <p:nvSpPr>
          <p:cNvPr id="715779" name="Text Box 3"/>
          <p:cNvSpPr txBox="1">
            <a:spLocks noChangeArrowheads="1"/>
          </p:cNvSpPr>
          <p:nvPr/>
        </p:nvSpPr>
        <p:spPr bwMode="auto">
          <a:xfrm>
            <a:off x="1116013" y="1196975"/>
            <a:ext cx="7272337" cy="457200"/>
          </a:xfrm>
          <a:prstGeom prst="rect">
            <a:avLst/>
          </a:prstGeom>
          <a:noFill/>
          <a:ln w="9525">
            <a:noFill/>
            <a:miter lim="800000"/>
            <a:headEnd/>
            <a:tailEnd/>
          </a:ln>
          <a:effectLst/>
        </p:spPr>
        <p:txBody>
          <a:bodyPr>
            <a:spAutoFit/>
          </a:bodyPr>
          <a:lstStyle/>
          <a:p>
            <a:pPr algn="l">
              <a:buFontTx/>
              <a:buChar char="•"/>
            </a:pPr>
            <a:endParaRPr lang="zh-TW" altLang="en-US"/>
          </a:p>
        </p:txBody>
      </p:sp>
      <p:pic>
        <p:nvPicPr>
          <p:cNvPr id="715781" name="Picture 5" descr="20090131_1"/>
          <p:cNvPicPr>
            <a:picLocks noChangeAspect="1" noChangeArrowheads="1"/>
          </p:cNvPicPr>
          <p:nvPr/>
        </p:nvPicPr>
        <p:blipFill>
          <a:blip r:embed="rId3" cstate="print"/>
          <a:srcRect/>
          <a:stretch>
            <a:fillRect/>
          </a:stretch>
        </p:blipFill>
        <p:spPr bwMode="auto">
          <a:xfrm>
            <a:off x="971550" y="836613"/>
            <a:ext cx="7416800" cy="52117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日期版面配置區 3"/>
          <p:cNvSpPr>
            <a:spLocks noGrp="1"/>
          </p:cNvSpPr>
          <p:nvPr>
            <p:ph type="dt" sz="half" idx="10"/>
          </p:nvPr>
        </p:nvSpPr>
        <p:spPr/>
        <p:txBody>
          <a:bodyPr/>
          <a:lstStyle/>
          <a:p>
            <a:fld id="{5F5BC451-B5B9-45C1-87D0-E7AC9F37BC00}" type="datetime1">
              <a:rPr lang="zh-TW" altLang="en-US"/>
              <a:pPr/>
              <a:t>2010/12/1</a:t>
            </a:fld>
            <a:endParaRPr lang="en-US" altLang="zh-TW"/>
          </a:p>
        </p:txBody>
      </p:sp>
      <p:sp>
        <p:nvSpPr>
          <p:cNvPr id="36" name="投影片編號版面配置區 4"/>
          <p:cNvSpPr>
            <a:spLocks noGrp="1"/>
          </p:cNvSpPr>
          <p:nvPr>
            <p:ph type="sldNum" sz="quarter" idx="11"/>
          </p:nvPr>
        </p:nvSpPr>
        <p:spPr/>
        <p:txBody>
          <a:bodyPr/>
          <a:lstStyle/>
          <a:p>
            <a:fld id="{959700EF-3086-41DF-849F-B8725C7270CB}" type="slidenum">
              <a:rPr lang="zh-TW" altLang="en-US"/>
              <a:pPr/>
              <a:t>14</a:t>
            </a:fld>
            <a:endParaRPr lang="en-US" altLang="zh-TW">
              <a:solidFill>
                <a:schemeClr val="tx1"/>
              </a:solidFill>
            </a:endParaRPr>
          </a:p>
        </p:txBody>
      </p:sp>
      <p:sp>
        <p:nvSpPr>
          <p:cNvPr id="3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344066" name="Rectangle 2"/>
          <p:cNvSpPr>
            <a:spLocks noGrp="1" noChangeArrowheads="1"/>
          </p:cNvSpPr>
          <p:nvPr>
            <p:ph type="title"/>
          </p:nvPr>
        </p:nvSpPr>
        <p:spPr>
          <a:xfrm>
            <a:off x="457200" y="457200"/>
            <a:ext cx="8382000" cy="685800"/>
          </a:xfrm>
        </p:spPr>
        <p:txBody>
          <a:bodyPr/>
          <a:lstStyle/>
          <a:p>
            <a:pPr algn="ctr"/>
            <a:r>
              <a:rPr lang="en-US" altLang="zh-TW" sz="4000" b="0" dirty="0">
                <a:solidFill>
                  <a:srgbClr val="FF0000"/>
                </a:solidFill>
                <a:ea typeface="標楷體" pitchFamily="65" charset="-120"/>
              </a:rPr>
              <a:t> </a:t>
            </a:r>
            <a:r>
              <a:rPr lang="en-US" altLang="zh-TW" sz="4000" b="0" dirty="0" smtClean="0">
                <a:solidFill>
                  <a:srgbClr val="FF0000"/>
                </a:solidFill>
                <a:latin typeface="Times New Roman" pitchFamily="18" charset="0"/>
                <a:ea typeface="標楷體" pitchFamily="65" charset="-120"/>
              </a:rPr>
              <a:t>2010  </a:t>
            </a:r>
            <a:r>
              <a:rPr lang="zh-TW" altLang="en-US" sz="4000" b="0" dirty="0">
                <a:solidFill>
                  <a:srgbClr val="FF0000"/>
                </a:solidFill>
                <a:latin typeface="Times New Roman" pitchFamily="18" charset="0"/>
                <a:ea typeface="標楷體" pitchFamily="65" charset="-120"/>
              </a:rPr>
              <a:t>年 </a:t>
            </a:r>
            <a:r>
              <a:rPr lang="en-US" altLang="zh-TW" sz="4000" b="0" dirty="0">
                <a:solidFill>
                  <a:srgbClr val="FF0000"/>
                </a:solidFill>
                <a:latin typeface="Times New Roman" pitchFamily="18" charset="0"/>
                <a:ea typeface="標楷體" pitchFamily="65" charset="-120"/>
              </a:rPr>
              <a:t>ISO27001 </a:t>
            </a:r>
            <a:r>
              <a:rPr lang="zh-TW" altLang="en-US" sz="4000" b="0" dirty="0">
                <a:solidFill>
                  <a:srgbClr val="FF0000"/>
                </a:solidFill>
                <a:latin typeface="Times New Roman" pitchFamily="18" charset="0"/>
                <a:ea typeface="標楷體" pitchFamily="65" charset="-120"/>
              </a:rPr>
              <a:t>全球通過數</a:t>
            </a:r>
          </a:p>
        </p:txBody>
      </p:sp>
      <p:sp>
        <p:nvSpPr>
          <p:cNvPr id="344067" name="Text Box 3"/>
          <p:cNvSpPr txBox="1">
            <a:spLocks noChangeArrowheads="1"/>
          </p:cNvSpPr>
          <p:nvPr/>
        </p:nvSpPr>
        <p:spPr bwMode="auto">
          <a:xfrm>
            <a:off x="304800" y="2171700"/>
            <a:ext cx="8534400" cy="519113"/>
          </a:xfrm>
          <a:prstGeom prst="rect">
            <a:avLst/>
          </a:prstGeom>
          <a:noFill/>
          <a:ln w="12700">
            <a:noFill/>
            <a:miter lim="800000"/>
            <a:headEnd type="none" w="sm" len="sm"/>
            <a:tailEnd type="none" w="sm" len="sm"/>
          </a:ln>
          <a:effectLst/>
        </p:spPr>
        <p:txBody>
          <a:bodyPr>
            <a:spAutoFit/>
          </a:bodyPr>
          <a:lstStyle/>
          <a:p>
            <a:pPr marL="457200" indent="-457200" algn="l">
              <a:spcBef>
                <a:spcPct val="50000"/>
              </a:spcBef>
            </a:pPr>
            <a:endParaRPr kumimoji="1" lang="en-US" altLang="zh-TW" sz="2800" b="1">
              <a:solidFill>
                <a:srgbClr val="003300"/>
              </a:solidFill>
              <a:ea typeface="標楷體" pitchFamily="65" charset="-120"/>
            </a:endParaRPr>
          </a:p>
        </p:txBody>
      </p:sp>
      <p:graphicFrame>
        <p:nvGraphicFramePr>
          <p:cNvPr id="344116" name="Group 52"/>
          <p:cNvGraphicFramePr>
            <a:graphicFrameLocks noGrp="1"/>
          </p:cNvGraphicFramePr>
          <p:nvPr/>
        </p:nvGraphicFramePr>
        <p:xfrm>
          <a:off x="838200" y="1335088"/>
          <a:ext cx="7620000" cy="3773108"/>
        </p:xfrm>
        <a:graphic>
          <a:graphicData uri="http://schemas.openxmlformats.org/drawingml/2006/table">
            <a:tbl>
              <a:tblPr/>
              <a:tblGrid>
                <a:gridCol w="1213520"/>
                <a:gridCol w="1800200"/>
                <a:gridCol w="1296144"/>
                <a:gridCol w="1872208"/>
                <a:gridCol w="1437928"/>
              </a:tblGrid>
              <a:tr h="600075">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rPr>
                        <a:t>List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rPr>
                        <a:t>Country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TW" dirty="0" smtClean="0"/>
                        <a:t>2009 Feb</a:t>
                      </a:r>
                    </a:p>
                    <a:p>
                      <a:r>
                        <a:rPr lang="en-US" altLang="zh-TW" dirty="0" smtClean="0"/>
                        <a:t>3891`</a:t>
                      </a:r>
                      <a:endParaRPr lang="zh-TW" alt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rPr>
                        <a:t>2010 May</a:t>
                      </a:r>
                    </a:p>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rPr>
                        <a:t>6443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rPr>
                        <a:t>2010 Oct</a:t>
                      </a:r>
                    </a:p>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rPr>
                        <a:t>6942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Times New Roman" pitchFamily="18" charset="0"/>
                          <a:ea typeface="標楷體" pitchFamily="65" charset="-12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GB" altLang="ja-JP" sz="24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Japan</a:t>
                      </a:r>
                      <a:endParaRPr kumimoji="0" lang="zh-TW" altLang="en-US" sz="24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1983</a:t>
                      </a:r>
                      <a:endPar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endParaRPr lang="zh-TW" alt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GB"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3499</a:t>
                      </a:r>
                      <a:endParaRPr kumimoji="0" lang="zh-TW" altLang="en-US" sz="2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3657</a:t>
                      </a:r>
                      <a:endParaRPr kumimoji="0" lang="zh-TW" altLang="en-US" sz="2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Times New Roman" pitchFamily="18" charset="0"/>
                          <a:ea typeface="標楷體" pitchFamily="65" charset="-12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chemeClr val="tx1"/>
                          </a:solidFill>
                          <a:effectLst/>
                          <a:latin typeface="Times New Roman" pitchFamily="18" charset="0"/>
                          <a:ea typeface="標楷體" pitchFamily="65" charset="-120"/>
                        </a:rPr>
                        <a:t>India</a:t>
                      </a:r>
                      <a:endParaRPr kumimoji="0" lang="zh-TW" altLang="en-US" sz="2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TW" dirty="0" smtClean="0"/>
                        <a:t>335</a:t>
                      </a:r>
                      <a:endParaRPr lang="zh-TW" alt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GB"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494</a:t>
                      </a:r>
                      <a:endParaRPr kumimoji="0" lang="zh-TW" altLang="en-US"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509</a:t>
                      </a:r>
                      <a:endParaRPr kumimoji="0" lang="zh-TW" altLang="en-US"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Times New Roman" pitchFamily="18" charset="0"/>
                          <a:ea typeface="標楷體" pitchFamily="65" charset="-12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GB" altLang="ja-JP"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UK</a:t>
                      </a:r>
                      <a:endParaRPr kumimoji="0" lang="en-US"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TW" dirty="0" smtClean="0"/>
                        <a:t>364</a:t>
                      </a:r>
                      <a:endParaRPr lang="zh-TW" alt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GB"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444</a:t>
                      </a:r>
                      <a:endParaRPr kumimoji="0" lang="en-US"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98488">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Times New Roman" pitchFamily="18" charset="0"/>
                          <a:ea typeface="標楷體" pitchFamily="65" charset="-12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chemeClr val="accent2"/>
                          </a:solidFill>
                          <a:effectLst/>
                          <a:latin typeface="Times New Roman" pitchFamily="18" charset="0"/>
                          <a:ea typeface="標楷體" pitchFamily="65" charset="-120"/>
                        </a:rPr>
                        <a:t>Taiwan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TW" dirty="0" smtClean="0"/>
                        <a:t>165</a:t>
                      </a:r>
                      <a:endParaRPr lang="zh-TW" alt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chemeClr val="tx1"/>
                          </a:solidFill>
                          <a:effectLst/>
                          <a:latin typeface="Times New Roman" pitchFamily="18" charset="0"/>
                          <a:ea typeface="標楷體" pitchFamily="65" charset="-120"/>
                        </a:rPr>
                        <a:t>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1" i="0" u="none" strike="noStrike" cap="none" normalizeH="0" baseline="0" dirty="0" smtClean="0">
                          <a:ln>
                            <a:noFill/>
                          </a:ln>
                          <a:solidFill>
                            <a:schemeClr val="tx1"/>
                          </a:solidFill>
                          <a:effectLst/>
                          <a:latin typeface="Times New Roman" pitchFamily="18" charset="0"/>
                          <a:ea typeface="標楷體" pitchFamily="65" charset="-120"/>
                        </a:rPr>
                        <a:t>376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China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48</a:t>
                      </a:r>
                      <a:endParaRPr kumimoji="0" lang="zh-TW" altLang="en-US" sz="2400" b="0" i="0" u="none" strike="noStrike" cap="none" normalizeH="0" baseline="0" dirty="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0" i="0" u="none" strike="noStrike" cap="none" normalizeH="0" baseline="0" dirty="0" smtClean="0">
                          <a:ln>
                            <a:noFill/>
                          </a:ln>
                          <a:solidFill>
                            <a:schemeClr val="tx1"/>
                          </a:solidFill>
                          <a:effectLst/>
                          <a:latin typeface="Times New Roman" pitchFamily="18" charset="0"/>
                          <a:ea typeface="標楷體" pitchFamily="65" charset="-120"/>
                        </a:rPr>
                        <a:t>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altLang="zh-TW" sz="2400" b="0" i="0" u="none" strike="noStrike" cap="none" normalizeH="0" baseline="0" dirty="0" smtClean="0">
                          <a:ln>
                            <a:noFill/>
                          </a:ln>
                          <a:solidFill>
                            <a:srgbClr val="FF3300"/>
                          </a:solidFill>
                          <a:effectLst/>
                          <a:latin typeface="Times New Roman" pitchFamily="18" charset="0"/>
                          <a:ea typeface="標楷體" pitchFamily="65" charset="-120"/>
                        </a:rPr>
                        <a:t>495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4105" name="Text Box 41"/>
          <p:cNvSpPr txBox="1">
            <a:spLocks noChangeArrowheads="1"/>
          </p:cNvSpPr>
          <p:nvPr/>
        </p:nvSpPr>
        <p:spPr bwMode="auto">
          <a:xfrm>
            <a:off x="304800" y="5029200"/>
            <a:ext cx="8610600" cy="615553"/>
          </a:xfrm>
          <a:prstGeom prst="rect">
            <a:avLst/>
          </a:prstGeom>
          <a:noFill/>
          <a:ln w="9525">
            <a:noFill/>
            <a:miter lim="800000"/>
            <a:headEnd/>
            <a:tailEnd/>
          </a:ln>
          <a:effectLst/>
        </p:spPr>
        <p:txBody>
          <a:bodyPr wrap="square">
            <a:spAutoFit/>
          </a:bodyPr>
          <a:lstStyle/>
          <a:p>
            <a:pPr algn="l">
              <a:spcBef>
                <a:spcPct val="50000"/>
              </a:spcBef>
            </a:pPr>
            <a:r>
              <a:rPr lang="en-GB" altLang="ja-JP" sz="2000" dirty="0">
                <a:solidFill>
                  <a:srgbClr val="000000"/>
                </a:solidFill>
                <a:cs typeface="Times New Roman" pitchFamily="18" charset="0"/>
              </a:rPr>
              <a:t>The </a:t>
            </a:r>
            <a:r>
              <a:rPr lang="en-GB" altLang="ja-JP" sz="2000" dirty="0" smtClean="0">
                <a:solidFill>
                  <a:srgbClr val="000000"/>
                </a:solidFill>
                <a:cs typeface="Times New Roman" pitchFamily="18" charset="0"/>
              </a:rPr>
              <a:t>following:</a:t>
            </a:r>
            <a:r>
              <a:rPr lang="en-US" altLang="zh-TW" sz="1400" dirty="0" smtClean="0">
                <a:solidFill>
                  <a:srgbClr val="000000"/>
                </a:solidFill>
              </a:rPr>
              <a:t>Register </a:t>
            </a:r>
            <a:r>
              <a:rPr lang="en-US" altLang="zh-TW" sz="1400" dirty="0">
                <a:solidFill>
                  <a:srgbClr val="000000"/>
                </a:solidFill>
              </a:rPr>
              <a:t>Search –V188 Feb 2009 </a:t>
            </a:r>
            <a:r>
              <a:rPr lang="en-US" altLang="zh-TW" sz="1400" dirty="0">
                <a:solidFill>
                  <a:srgbClr val="6600FF"/>
                </a:solidFill>
                <a:cs typeface="Times New Roman" pitchFamily="18" charset="0"/>
              </a:rPr>
              <a:t>(Version 167 SEP 2007 to 199 May 2010)</a:t>
            </a:r>
            <a:r>
              <a:rPr lang="en-US" altLang="zh-TW" sz="1400" dirty="0">
                <a:solidFill>
                  <a:schemeClr val="tx2"/>
                </a:solidFill>
              </a:rPr>
              <a:t>ISMS International User Group</a:t>
            </a:r>
            <a:r>
              <a:rPr lang="en-US" altLang="zh-TW" sz="1400" dirty="0">
                <a:solidFill>
                  <a:schemeClr val="tx2"/>
                </a:solidFill>
                <a:cs typeface="Times New Roman" pitchFamily="18" charset="0"/>
              </a:rPr>
              <a:t> </a:t>
            </a:r>
            <a:r>
              <a:rPr lang="en-US" altLang="zh-TW" sz="1400" i="1" dirty="0">
                <a:solidFill>
                  <a:schemeClr val="tx2"/>
                </a:solidFill>
                <a:cs typeface="Times New Roman" pitchFamily="18" charset="0"/>
              </a:rPr>
              <a:t>(established 1997) </a:t>
            </a:r>
            <a:r>
              <a:rPr lang="en-US" altLang="zh-TW" sz="1400" dirty="0">
                <a:solidFill>
                  <a:schemeClr val="tx2"/>
                </a:solidFill>
              </a:rPr>
              <a:t>and the World of Information Security Management Systems</a:t>
            </a:r>
            <a:endParaRPr lang="zh-TW" altLang="en-US" sz="1400" dirty="0">
              <a:solidFill>
                <a:schemeClr val="tx2"/>
              </a:solidFill>
            </a:endParaRPr>
          </a:p>
        </p:txBody>
      </p:sp>
    </p:spTree>
  </p:cSld>
  <p:clrMapOvr>
    <a:masterClrMapping/>
  </p:clrMapOvr>
  <p:transition spd="med">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版面配置區 1"/>
          <p:cNvSpPr>
            <a:spLocks noGrp="1"/>
          </p:cNvSpPr>
          <p:nvPr>
            <p:ph type="dt" sz="half" idx="10"/>
          </p:nvPr>
        </p:nvSpPr>
        <p:spPr/>
        <p:txBody>
          <a:bodyPr/>
          <a:lstStyle/>
          <a:p>
            <a:fld id="{BFC77BA2-FEFC-418D-995A-FEB9418DA18A}" type="datetime1">
              <a:rPr lang="zh-TW" altLang="en-US"/>
              <a:pPr/>
              <a:t>2010/12/1</a:t>
            </a:fld>
            <a:endParaRPr lang="en-US" altLang="zh-TW"/>
          </a:p>
        </p:txBody>
      </p:sp>
      <p:sp>
        <p:nvSpPr>
          <p:cNvPr id="4" name="投影片編號版面配置區 2"/>
          <p:cNvSpPr>
            <a:spLocks noGrp="1"/>
          </p:cNvSpPr>
          <p:nvPr>
            <p:ph type="sldNum" sz="quarter" idx="11"/>
          </p:nvPr>
        </p:nvSpPr>
        <p:spPr/>
        <p:txBody>
          <a:bodyPr/>
          <a:lstStyle/>
          <a:p>
            <a:fld id="{E2BDFC0A-7238-4936-8D2E-31B87C9DC3AB}" type="slidenum">
              <a:rPr lang="zh-TW" altLang="en-US"/>
              <a:pPr/>
              <a:t>15</a:t>
            </a:fld>
            <a:endParaRPr lang="en-US" altLang="zh-TW">
              <a:solidFill>
                <a:schemeClr val="tx1"/>
              </a:solidFill>
            </a:endParaRPr>
          </a:p>
        </p:txBody>
      </p:sp>
      <p:sp>
        <p:nvSpPr>
          <p:cNvPr id="5"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56034" name="標題 1"/>
          <p:cNvSpPr>
            <a:spLocks noGrp="1"/>
          </p:cNvSpPr>
          <p:nvPr>
            <p:ph type="title" idx="4294967295"/>
          </p:nvPr>
        </p:nvSpPr>
        <p:spPr>
          <a:xfrm>
            <a:off x="1187450" y="2636838"/>
            <a:ext cx="6953250" cy="831850"/>
          </a:xfrm>
          <a:solidFill>
            <a:srgbClr val="FFFF00"/>
          </a:solidFill>
          <a:ln>
            <a:solidFill>
              <a:srgbClr val="FF0000"/>
            </a:solidFill>
          </a:ln>
        </p:spPr>
        <p:txBody>
          <a:bodyPr lIns="91440" tIns="45720" rIns="91440" bIns="45720" anchor="ctr"/>
          <a:lstStyle/>
          <a:p>
            <a:pPr algn="ctr"/>
            <a:r>
              <a:rPr lang="zh-TW" altLang="en-US" sz="3600">
                <a:solidFill>
                  <a:schemeClr val="tx1"/>
                </a:solidFill>
                <a:latin typeface="標楷體" pitchFamily="65" charset="-120"/>
                <a:ea typeface="標楷體" pitchFamily="65" charset="-120"/>
              </a:rPr>
              <a:t>2、</a:t>
            </a:r>
            <a:r>
              <a:rPr lang="zh-TW" altLang="en-US" sz="3600">
                <a:latin typeface="標楷體" pitchFamily="65" charset="-120"/>
                <a:ea typeface="標楷體" pitchFamily="65" charset="-120"/>
              </a:rPr>
              <a:t>社交工程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6034">
                                            <p:txEl>
                                              <p:pRg st="0" end="0"/>
                                            </p:txEl>
                                          </p:spTgt>
                                        </p:tgtEl>
                                        <p:attrNameLst>
                                          <p:attrName>style.visibility</p:attrName>
                                        </p:attrNameLst>
                                      </p:cBhvr>
                                      <p:to>
                                        <p:strVal val="visible"/>
                                      </p:to>
                                    </p:set>
                                    <p:anim calcmode="lin" valueType="num">
                                      <p:cBhvr additive="base">
                                        <p:cTn id="7" dur="500" fill="hold"/>
                                        <p:tgtEl>
                                          <p:spTgt spid="5560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60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BAB9C515-8FD3-4CCE-95F7-67CFC1527D77}"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23C4B874-1562-4233-958C-9DB0D0ED6F9F}" type="slidenum">
              <a:rPr lang="zh-TW" altLang="en-US"/>
              <a:pPr/>
              <a:t>16</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57058" name="Rectangle 2"/>
          <p:cNvSpPr>
            <a:spLocks noGrp="1" noChangeArrowheads="1"/>
          </p:cNvSpPr>
          <p:nvPr>
            <p:ph type="title"/>
          </p:nvPr>
        </p:nvSpPr>
        <p:spPr>
          <a:xfrm>
            <a:off x="838200" y="473075"/>
            <a:ext cx="7083425" cy="517525"/>
          </a:xfrm>
        </p:spPr>
        <p:txBody>
          <a:bodyPr/>
          <a:lstStyle/>
          <a:p>
            <a:pPr algn="ctr"/>
            <a:r>
              <a:rPr lang="zh-TW" altLang="en-US" sz="3200">
                <a:ea typeface="標楷體" pitchFamily="65" charset="-120"/>
              </a:rPr>
              <a:t>社交工程攻擊之定義</a:t>
            </a:r>
          </a:p>
        </p:txBody>
      </p:sp>
      <p:sp>
        <p:nvSpPr>
          <p:cNvPr id="557059" name="Rectangle 3"/>
          <p:cNvSpPr>
            <a:spLocks noGrp="1" noChangeArrowheads="1"/>
          </p:cNvSpPr>
          <p:nvPr>
            <p:ph type="body" idx="1"/>
          </p:nvPr>
        </p:nvSpPr>
        <p:spPr>
          <a:xfrm>
            <a:off x="468313" y="1371600"/>
            <a:ext cx="8229600" cy="4724400"/>
          </a:xfrm>
        </p:spPr>
        <p:txBody>
          <a:bodyPr/>
          <a:lstStyle/>
          <a:p>
            <a:pPr>
              <a:lnSpc>
                <a:spcPct val="110000"/>
              </a:lnSpc>
            </a:pPr>
            <a:r>
              <a:rPr lang="zh-TW" altLang="en-US" sz="2400">
                <a:solidFill>
                  <a:srgbClr val="0000FF"/>
                </a:solidFill>
                <a:latin typeface="Times New Roman" pitchFamily="18" charset="0"/>
                <a:ea typeface="標楷體" pitchFamily="65" charset="-120"/>
              </a:rPr>
              <a:t>利用</a:t>
            </a:r>
            <a:r>
              <a:rPr lang="zh-TW" altLang="en-US" sz="2400" b="1">
                <a:solidFill>
                  <a:srgbClr val="0000FF"/>
                </a:solidFill>
                <a:latin typeface="Times New Roman" pitchFamily="18" charset="0"/>
                <a:ea typeface="標楷體" pitchFamily="65" charset="-120"/>
              </a:rPr>
              <a:t>人性弱點</a:t>
            </a:r>
            <a:r>
              <a:rPr lang="zh-TW" altLang="en-US" sz="2400">
                <a:solidFill>
                  <a:srgbClr val="0000FF"/>
                </a:solidFill>
                <a:latin typeface="Times New Roman" pitchFamily="18" charset="0"/>
                <a:ea typeface="標楷體" pitchFamily="65" charset="-120"/>
              </a:rPr>
              <a:t>、</a:t>
            </a:r>
            <a:r>
              <a:rPr lang="zh-TW" altLang="en-US" sz="2400" b="1">
                <a:solidFill>
                  <a:srgbClr val="0000FF"/>
                </a:solidFill>
                <a:latin typeface="Times New Roman" pitchFamily="18" charset="0"/>
                <a:ea typeface="標楷體" pitchFamily="65" charset="-120"/>
              </a:rPr>
              <a:t>人際交往</a:t>
            </a:r>
            <a:r>
              <a:rPr lang="zh-TW" altLang="en-US" sz="2400">
                <a:solidFill>
                  <a:srgbClr val="0000FF"/>
                </a:solidFill>
                <a:latin typeface="Times New Roman" pitchFamily="18" charset="0"/>
                <a:ea typeface="標楷體" pitchFamily="65" charset="-120"/>
              </a:rPr>
              <a:t>或</a:t>
            </a:r>
            <a:r>
              <a:rPr lang="zh-TW" altLang="en-US" sz="2400" b="1">
                <a:solidFill>
                  <a:srgbClr val="0000FF"/>
                </a:solidFill>
                <a:latin typeface="Times New Roman" pitchFamily="18" charset="0"/>
                <a:ea typeface="標楷體" pitchFamily="65" charset="-120"/>
              </a:rPr>
              <a:t>互動特性</a:t>
            </a:r>
            <a:r>
              <a:rPr lang="zh-TW" altLang="en-US" sz="2400">
                <a:solidFill>
                  <a:srgbClr val="0000FF"/>
                </a:solidFill>
                <a:latin typeface="Times New Roman" pitchFamily="18" charset="0"/>
                <a:ea typeface="標楷體" pitchFamily="65" charset="-120"/>
              </a:rPr>
              <a:t>所發展出來的一種攻擊方法</a:t>
            </a:r>
          </a:p>
          <a:p>
            <a:pPr>
              <a:lnSpc>
                <a:spcPct val="110000"/>
              </a:lnSpc>
            </a:pPr>
            <a:r>
              <a:rPr lang="zh-TW" altLang="en-US" sz="2400">
                <a:solidFill>
                  <a:srgbClr val="0000FF"/>
                </a:solidFill>
                <a:latin typeface="Times New Roman" pitchFamily="18" charset="0"/>
                <a:ea typeface="標楷體" pitchFamily="65" charset="-120"/>
              </a:rPr>
              <a:t>早期社交工程是使用</a:t>
            </a:r>
            <a:r>
              <a:rPr lang="zh-TW" altLang="en-US" sz="2400" b="1">
                <a:solidFill>
                  <a:srgbClr val="0000FF"/>
                </a:solidFill>
                <a:latin typeface="Times New Roman" pitchFamily="18" charset="0"/>
                <a:ea typeface="標楷體" pitchFamily="65" charset="-120"/>
              </a:rPr>
              <a:t>電話</a:t>
            </a:r>
            <a:r>
              <a:rPr lang="zh-TW" altLang="en-US" sz="2400">
                <a:solidFill>
                  <a:srgbClr val="0000FF"/>
                </a:solidFill>
                <a:latin typeface="Times New Roman" pitchFamily="18" charset="0"/>
                <a:ea typeface="標楷體" pitchFamily="65" charset="-120"/>
              </a:rPr>
              <a:t>或</a:t>
            </a:r>
            <a:r>
              <a:rPr lang="zh-TW" altLang="en-US" sz="2400" b="1">
                <a:solidFill>
                  <a:srgbClr val="0000FF"/>
                </a:solidFill>
                <a:latin typeface="Times New Roman" pitchFamily="18" charset="0"/>
                <a:ea typeface="標楷體" pitchFamily="65" charset="-120"/>
              </a:rPr>
              <a:t>其他非網路方式</a:t>
            </a:r>
            <a:r>
              <a:rPr lang="zh-TW" altLang="en-US" sz="2400">
                <a:solidFill>
                  <a:srgbClr val="0000FF"/>
                </a:solidFill>
                <a:latin typeface="Times New Roman" pitchFamily="18" charset="0"/>
                <a:ea typeface="標楷體" pitchFamily="65" charset="-120"/>
              </a:rPr>
              <a:t>來詢問個人資料，而目前社交工程大都是利用</a:t>
            </a:r>
            <a:r>
              <a:rPr lang="zh-TW" altLang="en-US" sz="2400" b="1">
                <a:solidFill>
                  <a:srgbClr val="0000FF"/>
                </a:solidFill>
                <a:latin typeface="Times New Roman" pitchFamily="18" charset="0"/>
                <a:ea typeface="標楷體" pitchFamily="65" charset="-120"/>
              </a:rPr>
              <a:t>電子郵件</a:t>
            </a:r>
            <a:r>
              <a:rPr lang="zh-TW" altLang="en-US" sz="2400">
                <a:solidFill>
                  <a:srgbClr val="0000FF"/>
                </a:solidFill>
                <a:latin typeface="Times New Roman" pitchFamily="18" charset="0"/>
                <a:ea typeface="標楷體" pitchFamily="65" charset="-120"/>
              </a:rPr>
              <a:t>或</a:t>
            </a:r>
            <a:r>
              <a:rPr lang="zh-TW" altLang="en-US" sz="2400" b="1">
                <a:solidFill>
                  <a:srgbClr val="0000FF"/>
                </a:solidFill>
                <a:latin typeface="Times New Roman" pitchFamily="18" charset="0"/>
                <a:ea typeface="標楷體" pitchFamily="65" charset="-120"/>
              </a:rPr>
              <a:t>網頁</a:t>
            </a:r>
            <a:r>
              <a:rPr lang="zh-TW" altLang="en-US" sz="2400">
                <a:solidFill>
                  <a:srgbClr val="0000FF"/>
                </a:solidFill>
                <a:latin typeface="Times New Roman" pitchFamily="18" charset="0"/>
                <a:ea typeface="標楷體" pitchFamily="65" charset="-120"/>
              </a:rPr>
              <a:t>來進行攻擊</a:t>
            </a:r>
          </a:p>
          <a:p>
            <a:pPr>
              <a:lnSpc>
                <a:spcPct val="110000"/>
              </a:lnSpc>
            </a:pPr>
            <a:r>
              <a:rPr lang="zh-TW" altLang="en-US" sz="2400">
                <a:solidFill>
                  <a:srgbClr val="0000FF"/>
                </a:solidFill>
                <a:latin typeface="Times New Roman" pitchFamily="18" charset="0"/>
                <a:ea typeface="標楷體" pitchFamily="65" charset="-120"/>
              </a:rPr>
              <a:t>透過電子郵件進行攻擊之常見手法</a:t>
            </a:r>
          </a:p>
          <a:p>
            <a:pPr lvl="1">
              <a:lnSpc>
                <a:spcPct val="110000"/>
              </a:lnSpc>
            </a:pPr>
            <a:r>
              <a:rPr lang="zh-TW" altLang="en-US" sz="2400" b="1">
                <a:solidFill>
                  <a:srgbClr val="0000FF"/>
                </a:solidFill>
                <a:latin typeface="Times New Roman" pitchFamily="18" charset="0"/>
                <a:ea typeface="標楷體" pitchFamily="65" charset="-120"/>
              </a:rPr>
              <a:t>假冒寄件者</a:t>
            </a:r>
          </a:p>
          <a:p>
            <a:pPr lvl="1">
              <a:lnSpc>
                <a:spcPct val="110000"/>
              </a:lnSpc>
            </a:pPr>
            <a:r>
              <a:rPr lang="zh-TW" altLang="en-US" sz="2400" b="1">
                <a:solidFill>
                  <a:srgbClr val="0000FF"/>
                </a:solidFill>
                <a:latin typeface="Times New Roman" pitchFamily="18" charset="0"/>
                <a:ea typeface="標楷體" pitchFamily="65" charset="-120"/>
              </a:rPr>
              <a:t>使用讓人感興趣的主旨與內文</a:t>
            </a:r>
          </a:p>
          <a:p>
            <a:pPr lvl="1">
              <a:lnSpc>
                <a:spcPct val="110000"/>
              </a:lnSpc>
            </a:pPr>
            <a:r>
              <a:rPr lang="zh-TW" altLang="en-US" sz="2400" b="1">
                <a:solidFill>
                  <a:srgbClr val="0000FF"/>
                </a:solidFill>
                <a:latin typeface="Times New Roman" pitchFamily="18" charset="0"/>
                <a:ea typeface="標楷體" pitchFamily="65" charset="-120"/>
              </a:rPr>
              <a:t>含有惡意程式的附件</a:t>
            </a:r>
          </a:p>
          <a:p>
            <a:pPr lvl="1">
              <a:lnSpc>
                <a:spcPct val="110000"/>
              </a:lnSpc>
            </a:pPr>
            <a:r>
              <a:rPr lang="zh-TW" altLang="en-US" sz="2400" b="1">
                <a:solidFill>
                  <a:srgbClr val="0000FF"/>
                </a:solidFill>
                <a:latin typeface="Times New Roman" pitchFamily="18" charset="0"/>
                <a:ea typeface="標楷體" pitchFamily="65" charset="-120"/>
              </a:rPr>
              <a:t>利用應用程式之弱點(包括零時差攻擊)</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日期版面配置區 3"/>
          <p:cNvSpPr>
            <a:spLocks noGrp="1"/>
          </p:cNvSpPr>
          <p:nvPr>
            <p:ph type="dt" sz="half" idx="10"/>
          </p:nvPr>
        </p:nvSpPr>
        <p:spPr/>
        <p:txBody>
          <a:bodyPr/>
          <a:lstStyle/>
          <a:p>
            <a:fld id="{47B80BA5-6B21-49AD-BB94-93B9A6ABC5A0}" type="datetime1">
              <a:rPr lang="zh-TW" altLang="en-US"/>
              <a:pPr/>
              <a:t>2010/12/1</a:t>
            </a:fld>
            <a:endParaRPr lang="en-US" altLang="zh-TW"/>
          </a:p>
        </p:txBody>
      </p:sp>
      <p:sp>
        <p:nvSpPr>
          <p:cNvPr id="33" name="投影片編號版面配置區 4"/>
          <p:cNvSpPr>
            <a:spLocks noGrp="1"/>
          </p:cNvSpPr>
          <p:nvPr>
            <p:ph type="sldNum" sz="quarter" idx="11"/>
          </p:nvPr>
        </p:nvSpPr>
        <p:spPr/>
        <p:txBody>
          <a:bodyPr/>
          <a:lstStyle/>
          <a:p>
            <a:fld id="{036BBFAF-43B4-4CAC-B7A5-D09DF5E4354B}" type="slidenum">
              <a:rPr lang="zh-TW" altLang="en-US"/>
              <a:pPr/>
              <a:t>17</a:t>
            </a:fld>
            <a:endParaRPr lang="en-US" altLang="zh-TW">
              <a:solidFill>
                <a:schemeClr val="tx1"/>
              </a:solidFill>
            </a:endParaRPr>
          </a:p>
        </p:txBody>
      </p:sp>
      <p:sp>
        <p:nvSpPr>
          <p:cNvPr id="34"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87106" name="Rectangle 2"/>
          <p:cNvSpPr>
            <a:spLocks noGrp="1" noChangeArrowheads="1"/>
          </p:cNvSpPr>
          <p:nvPr>
            <p:ph type="title"/>
          </p:nvPr>
        </p:nvSpPr>
        <p:spPr>
          <a:xfrm>
            <a:off x="1371600" y="381000"/>
            <a:ext cx="6548438" cy="685800"/>
          </a:xfrm>
          <a:noFill/>
          <a:ln/>
        </p:spPr>
        <p:txBody>
          <a:bodyPr/>
          <a:lstStyle/>
          <a:p>
            <a:pPr algn="ctr"/>
            <a:r>
              <a:rPr lang="zh-TW" altLang="en-US" sz="3000">
                <a:ea typeface="標楷體" pitchFamily="65" charset="-120"/>
              </a:rPr>
              <a:t>傳統網路攻擊模式</a:t>
            </a:r>
          </a:p>
        </p:txBody>
      </p:sp>
      <p:grpSp>
        <p:nvGrpSpPr>
          <p:cNvPr id="687107" name="Group 3"/>
          <p:cNvGrpSpPr>
            <a:grpSpLocks/>
          </p:cNvGrpSpPr>
          <p:nvPr/>
        </p:nvGrpSpPr>
        <p:grpSpPr bwMode="auto">
          <a:xfrm>
            <a:off x="468313" y="1949450"/>
            <a:ext cx="771525" cy="1374775"/>
            <a:chOff x="295" y="1570"/>
            <a:chExt cx="486" cy="866"/>
          </a:xfrm>
        </p:grpSpPr>
        <p:pic>
          <p:nvPicPr>
            <p:cNvPr id="687108" name="Picture 4" descr="j0302953"/>
            <p:cNvPicPr>
              <a:picLocks noChangeAspect="1" noChangeArrowheads="1"/>
            </p:cNvPicPr>
            <p:nvPr/>
          </p:nvPicPr>
          <p:blipFill>
            <a:blip r:embed="rId3" cstate="print"/>
            <a:srcRect/>
            <a:stretch>
              <a:fillRect/>
            </a:stretch>
          </p:blipFill>
          <p:spPr bwMode="auto">
            <a:xfrm>
              <a:off x="295" y="1570"/>
              <a:ext cx="486" cy="681"/>
            </a:xfrm>
            <a:prstGeom prst="rect">
              <a:avLst/>
            </a:prstGeom>
            <a:noFill/>
          </p:spPr>
        </p:pic>
        <p:sp>
          <p:nvSpPr>
            <p:cNvPr id="687109" name="Text Box 5"/>
            <p:cNvSpPr txBox="1">
              <a:spLocks noChangeArrowheads="1"/>
            </p:cNvSpPr>
            <p:nvPr/>
          </p:nvSpPr>
          <p:spPr bwMode="auto">
            <a:xfrm>
              <a:off x="340" y="2205"/>
              <a:ext cx="408"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駭客</a:t>
              </a:r>
            </a:p>
          </p:txBody>
        </p:sp>
      </p:grpSp>
      <p:grpSp>
        <p:nvGrpSpPr>
          <p:cNvPr id="687110" name="Group 6"/>
          <p:cNvGrpSpPr>
            <a:grpSpLocks/>
          </p:cNvGrpSpPr>
          <p:nvPr/>
        </p:nvGrpSpPr>
        <p:grpSpPr bwMode="auto">
          <a:xfrm>
            <a:off x="1258888" y="2093913"/>
            <a:ext cx="2933700" cy="2028825"/>
            <a:chOff x="1700" y="1583"/>
            <a:chExt cx="1848" cy="1278"/>
          </a:xfrm>
        </p:grpSpPr>
        <p:pic>
          <p:nvPicPr>
            <p:cNvPr id="687111" name="Picture 7" descr="BD18185_"/>
            <p:cNvPicPr>
              <a:picLocks noChangeAspect="1" noChangeArrowheads="1"/>
            </p:cNvPicPr>
            <p:nvPr/>
          </p:nvPicPr>
          <p:blipFill>
            <a:blip r:embed="rId4" cstate="print"/>
            <a:srcRect/>
            <a:stretch>
              <a:fillRect/>
            </a:stretch>
          </p:blipFill>
          <p:spPr bwMode="auto">
            <a:xfrm>
              <a:off x="1700" y="1583"/>
              <a:ext cx="1848" cy="1278"/>
            </a:xfrm>
            <a:prstGeom prst="rect">
              <a:avLst/>
            </a:prstGeom>
            <a:noFill/>
          </p:spPr>
        </p:pic>
        <p:pic>
          <p:nvPicPr>
            <p:cNvPr id="687112" name="Picture 8" descr="j0251301"/>
            <p:cNvPicPr>
              <a:picLocks noChangeAspect="1" noChangeArrowheads="1"/>
            </p:cNvPicPr>
            <p:nvPr/>
          </p:nvPicPr>
          <p:blipFill>
            <a:blip r:embed="rId5" cstate="print"/>
            <a:srcRect/>
            <a:stretch>
              <a:fillRect/>
            </a:stretch>
          </p:blipFill>
          <p:spPr bwMode="auto">
            <a:xfrm>
              <a:off x="2336" y="1752"/>
              <a:ext cx="575" cy="485"/>
            </a:xfrm>
            <a:prstGeom prst="rect">
              <a:avLst/>
            </a:prstGeom>
            <a:noFill/>
          </p:spPr>
        </p:pic>
        <p:sp>
          <p:nvSpPr>
            <p:cNvPr id="687113" name="Text Box 9"/>
            <p:cNvSpPr txBox="1">
              <a:spLocks noChangeArrowheads="1"/>
            </p:cNvSpPr>
            <p:nvPr/>
          </p:nvSpPr>
          <p:spPr bwMode="auto">
            <a:xfrm>
              <a:off x="2200" y="2296"/>
              <a:ext cx="862"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網際網路</a:t>
              </a:r>
            </a:p>
          </p:txBody>
        </p:sp>
      </p:grpSp>
      <p:pic>
        <p:nvPicPr>
          <p:cNvPr id="687114" name="Picture 10" descr="BD18185_"/>
          <p:cNvPicPr>
            <a:picLocks noChangeAspect="1" noChangeArrowheads="1"/>
          </p:cNvPicPr>
          <p:nvPr/>
        </p:nvPicPr>
        <p:blipFill>
          <a:blip r:embed="rId4" cstate="print"/>
          <a:srcRect/>
          <a:stretch>
            <a:fillRect/>
          </a:stretch>
        </p:blipFill>
        <p:spPr bwMode="auto">
          <a:xfrm>
            <a:off x="3022600" y="4168775"/>
            <a:ext cx="3889375" cy="2689225"/>
          </a:xfrm>
          <a:prstGeom prst="rect">
            <a:avLst/>
          </a:prstGeom>
          <a:noFill/>
        </p:spPr>
      </p:pic>
      <p:grpSp>
        <p:nvGrpSpPr>
          <p:cNvPr id="687115" name="Group 11"/>
          <p:cNvGrpSpPr>
            <a:grpSpLocks/>
          </p:cNvGrpSpPr>
          <p:nvPr/>
        </p:nvGrpSpPr>
        <p:grpSpPr bwMode="auto">
          <a:xfrm>
            <a:off x="3995738" y="4325938"/>
            <a:ext cx="1824037" cy="1446212"/>
            <a:chOff x="3969" y="890"/>
            <a:chExt cx="1149" cy="911"/>
          </a:xfrm>
        </p:grpSpPr>
        <p:pic>
          <p:nvPicPr>
            <p:cNvPr id="687116" name="Picture 12" descr="j0285750"/>
            <p:cNvPicPr>
              <a:picLocks noChangeAspect="1" noChangeArrowheads="1"/>
            </p:cNvPicPr>
            <p:nvPr/>
          </p:nvPicPr>
          <p:blipFill>
            <a:blip r:embed="rId6" cstate="print"/>
            <a:srcRect/>
            <a:stretch>
              <a:fillRect/>
            </a:stretch>
          </p:blipFill>
          <p:spPr bwMode="auto">
            <a:xfrm>
              <a:off x="3969" y="890"/>
              <a:ext cx="1149" cy="706"/>
            </a:xfrm>
            <a:prstGeom prst="rect">
              <a:avLst/>
            </a:prstGeom>
            <a:noFill/>
          </p:spPr>
        </p:pic>
        <p:sp>
          <p:nvSpPr>
            <p:cNvPr id="687117" name="Text Box 13"/>
            <p:cNvSpPr txBox="1">
              <a:spLocks noChangeArrowheads="1"/>
            </p:cNvSpPr>
            <p:nvPr/>
          </p:nvSpPr>
          <p:spPr bwMode="auto">
            <a:xfrm>
              <a:off x="4150" y="1570"/>
              <a:ext cx="725"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伺服器</a:t>
              </a:r>
            </a:p>
          </p:txBody>
        </p:sp>
      </p:grpSp>
      <p:pic>
        <p:nvPicPr>
          <p:cNvPr id="687118" name="Picture 14" descr="BD18185_"/>
          <p:cNvPicPr>
            <a:picLocks noChangeAspect="1" noChangeArrowheads="1"/>
          </p:cNvPicPr>
          <p:nvPr/>
        </p:nvPicPr>
        <p:blipFill>
          <a:blip r:embed="rId4" cstate="print"/>
          <a:srcRect/>
          <a:stretch>
            <a:fillRect/>
          </a:stretch>
        </p:blipFill>
        <p:spPr bwMode="auto">
          <a:xfrm>
            <a:off x="5254625" y="976313"/>
            <a:ext cx="3889375" cy="2689225"/>
          </a:xfrm>
          <a:prstGeom prst="rect">
            <a:avLst/>
          </a:prstGeom>
          <a:noFill/>
        </p:spPr>
      </p:pic>
      <p:sp>
        <p:nvSpPr>
          <p:cNvPr id="687119" name="Text Box 15"/>
          <p:cNvSpPr txBox="1">
            <a:spLocks noChangeArrowheads="1"/>
          </p:cNvSpPr>
          <p:nvPr/>
        </p:nvSpPr>
        <p:spPr bwMode="auto">
          <a:xfrm>
            <a:off x="5543550" y="1073150"/>
            <a:ext cx="1871663" cy="366713"/>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機關內部網路</a:t>
            </a:r>
          </a:p>
        </p:txBody>
      </p:sp>
      <p:grpSp>
        <p:nvGrpSpPr>
          <p:cNvPr id="687120" name="Group 16"/>
          <p:cNvGrpSpPr>
            <a:grpSpLocks/>
          </p:cNvGrpSpPr>
          <p:nvPr/>
        </p:nvGrpSpPr>
        <p:grpSpPr bwMode="auto">
          <a:xfrm>
            <a:off x="7307263" y="990600"/>
            <a:ext cx="1150937" cy="1446213"/>
            <a:chOff x="3969" y="2296"/>
            <a:chExt cx="725" cy="911"/>
          </a:xfrm>
        </p:grpSpPr>
        <p:pic>
          <p:nvPicPr>
            <p:cNvPr id="687121" name="Picture 17" descr="j0195384"/>
            <p:cNvPicPr>
              <a:picLocks noChangeAspect="1" noChangeArrowheads="1"/>
            </p:cNvPicPr>
            <p:nvPr/>
          </p:nvPicPr>
          <p:blipFill>
            <a:blip r:embed="rId7" cstate="print"/>
            <a:srcRect/>
            <a:stretch>
              <a:fillRect/>
            </a:stretch>
          </p:blipFill>
          <p:spPr bwMode="auto">
            <a:xfrm>
              <a:off x="3969" y="2296"/>
              <a:ext cx="703" cy="718"/>
            </a:xfrm>
            <a:prstGeom prst="rect">
              <a:avLst/>
            </a:prstGeom>
            <a:noFill/>
          </p:spPr>
        </p:pic>
        <p:sp>
          <p:nvSpPr>
            <p:cNvPr id="687122" name="Text Box 18"/>
            <p:cNvSpPr txBox="1">
              <a:spLocks noChangeArrowheads="1"/>
            </p:cNvSpPr>
            <p:nvPr/>
          </p:nvSpPr>
          <p:spPr bwMode="auto">
            <a:xfrm>
              <a:off x="4014" y="2976"/>
              <a:ext cx="680"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使用者</a:t>
              </a:r>
            </a:p>
          </p:txBody>
        </p:sp>
      </p:grpSp>
      <p:sp>
        <p:nvSpPr>
          <p:cNvPr id="687123" name="Text Box 19"/>
          <p:cNvSpPr txBox="1">
            <a:spLocks noChangeArrowheads="1"/>
          </p:cNvSpPr>
          <p:nvPr/>
        </p:nvSpPr>
        <p:spPr bwMode="auto">
          <a:xfrm>
            <a:off x="4284663" y="5765800"/>
            <a:ext cx="1871662" cy="366713"/>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機關對外網路</a:t>
            </a:r>
          </a:p>
        </p:txBody>
      </p:sp>
      <p:cxnSp>
        <p:nvCxnSpPr>
          <p:cNvPr id="687124" name="AutoShape 20"/>
          <p:cNvCxnSpPr>
            <a:cxnSpLocks noChangeShapeType="1"/>
            <a:stCxn id="0" idx="2"/>
            <a:endCxn id="0" idx="1"/>
          </p:cNvCxnSpPr>
          <p:nvPr/>
        </p:nvCxnSpPr>
        <p:spPr bwMode="auto">
          <a:xfrm rot="16200000" flipH="1">
            <a:off x="2978944" y="3869532"/>
            <a:ext cx="763587" cy="1270000"/>
          </a:xfrm>
          <a:prstGeom prst="curvedConnector2">
            <a:avLst/>
          </a:prstGeom>
          <a:noFill/>
          <a:ln w="9525">
            <a:solidFill>
              <a:schemeClr val="tx1"/>
            </a:solidFill>
            <a:round/>
            <a:headEnd/>
            <a:tailEnd type="triangle" w="med" len="med"/>
          </a:ln>
          <a:effectLst/>
        </p:spPr>
      </p:cxnSp>
      <p:cxnSp>
        <p:nvCxnSpPr>
          <p:cNvPr id="687125" name="AutoShape 21"/>
          <p:cNvCxnSpPr>
            <a:cxnSpLocks noChangeShapeType="1"/>
            <a:stCxn id="0" idx="3"/>
            <a:endCxn id="0" idx="0"/>
          </p:cNvCxnSpPr>
          <p:nvPr/>
        </p:nvCxnSpPr>
        <p:spPr bwMode="auto">
          <a:xfrm flipV="1">
            <a:off x="1239838" y="2093913"/>
            <a:ext cx="1485900" cy="396875"/>
          </a:xfrm>
          <a:prstGeom prst="curvedConnector4">
            <a:avLst>
              <a:gd name="adj1" fmla="val 639"/>
              <a:gd name="adj2" fmla="val 157602"/>
            </a:avLst>
          </a:prstGeom>
          <a:noFill/>
          <a:ln w="9525">
            <a:solidFill>
              <a:schemeClr val="tx1"/>
            </a:solidFill>
            <a:round/>
            <a:headEnd/>
            <a:tailEnd/>
          </a:ln>
          <a:effectLst/>
        </p:spPr>
      </p:cxnSp>
      <p:cxnSp>
        <p:nvCxnSpPr>
          <p:cNvPr id="687126" name="AutoShape 22"/>
          <p:cNvCxnSpPr>
            <a:cxnSpLocks noChangeShapeType="1"/>
            <a:stCxn id="0" idx="3"/>
            <a:endCxn id="687122" idx="2"/>
          </p:cNvCxnSpPr>
          <p:nvPr/>
        </p:nvCxnSpPr>
        <p:spPr bwMode="auto">
          <a:xfrm flipV="1">
            <a:off x="5819775" y="2436813"/>
            <a:ext cx="2098675" cy="2449512"/>
          </a:xfrm>
          <a:prstGeom prst="curvedConnector2">
            <a:avLst/>
          </a:prstGeom>
          <a:noFill/>
          <a:ln w="9525">
            <a:solidFill>
              <a:schemeClr val="tx1"/>
            </a:solidFill>
            <a:round/>
            <a:headEnd/>
            <a:tailEnd type="triangle" w="med" len="med"/>
          </a:ln>
          <a:effectLst/>
        </p:spPr>
      </p:cxnSp>
      <p:grpSp>
        <p:nvGrpSpPr>
          <p:cNvPr id="687127" name="Group 23"/>
          <p:cNvGrpSpPr>
            <a:grpSpLocks/>
          </p:cNvGrpSpPr>
          <p:nvPr/>
        </p:nvGrpSpPr>
        <p:grpSpPr bwMode="auto">
          <a:xfrm>
            <a:off x="6629400" y="3505200"/>
            <a:ext cx="1539875" cy="792163"/>
            <a:chOff x="3226" y="1933"/>
            <a:chExt cx="970" cy="499"/>
          </a:xfrm>
        </p:grpSpPr>
        <p:pic>
          <p:nvPicPr>
            <p:cNvPr id="687128" name="Picture 24" descr="BD18208_"/>
            <p:cNvPicPr>
              <a:picLocks noChangeAspect="1" noChangeArrowheads="1"/>
            </p:cNvPicPr>
            <p:nvPr/>
          </p:nvPicPr>
          <p:blipFill>
            <a:blip r:embed="rId8" cstate="print"/>
            <a:srcRect/>
            <a:stretch>
              <a:fillRect/>
            </a:stretch>
          </p:blipFill>
          <p:spPr bwMode="auto">
            <a:xfrm>
              <a:off x="3424" y="1933"/>
              <a:ext cx="772" cy="403"/>
            </a:xfrm>
            <a:prstGeom prst="rect">
              <a:avLst/>
            </a:prstGeom>
            <a:noFill/>
          </p:spPr>
        </p:pic>
        <p:sp>
          <p:nvSpPr>
            <p:cNvPr id="687129" name="Text Box 25"/>
            <p:cNvSpPr txBox="1">
              <a:spLocks noChangeArrowheads="1"/>
            </p:cNvSpPr>
            <p:nvPr/>
          </p:nvSpPr>
          <p:spPr bwMode="auto">
            <a:xfrm>
              <a:off x="3226" y="1933"/>
              <a:ext cx="289" cy="499"/>
            </a:xfrm>
            <a:prstGeom prst="rect">
              <a:avLst/>
            </a:prstGeom>
            <a:noFill/>
            <a:ln w="9525">
              <a:noFill/>
              <a:miter lim="800000"/>
              <a:headEnd/>
              <a:tailEnd/>
            </a:ln>
            <a:effectLst/>
          </p:spPr>
          <p:txBody>
            <a:bodyPr vert="eaVert">
              <a:spAutoFit/>
            </a:bodyPr>
            <a:lstStyle/>
            <a:p>
              <a:pPr algn="l" eaLnBrk="1" hangingPunct="1">
                <a:spcBef>
                  <a:spcPct val="50000"/>
                </a:spcBef>
              </a:pPr>
              <a:r>
                <a:rPr kumimoji="1" lang="zh-TW" altLang="en-US" sz="1800" b="1">
                  <a:latin typeface="Arial" pitchFamily="34" charset="0"/>
                  <a:ea typeface="標楷體" pitchFamily="65" charset="-120"/>
                </a:rPr>
                <a:t>防火牆</a:t>
              </a:r>
            </a:p>
          </p:txBody>
        </p:sp>
      </p:grpSp>
      <p:cxnSp>
        <p:nvCxnSpPr>
          <p:cNvPr id="687130" name="AutoShape 26"/>
          <p:cNvCxnSpPr>
            <a:cxnSpLocks noChangeShapeType="1"/>
            <a:stCxn id="0" idx="3"/>
            <a:endCxn id="0" idx="1"/>
          </p:cNvCxnSpPr>
          <p:nvPr/>
        </p:nvCxnSpPr>
        <p:spPr bwMode="auto">
          <a:xfrm flipV="1">
            <a:off x="4192588" y="1560513"/>
            <a:ext cx="3114675" cy="1547812"/>
          </a:xfrm>
          <a:prstGeom prst="curvedConnector3">
            <a:avLst>
              <a:gd name="adj1" fmla="val 50000"/>
            </a:avLst>
          </a:prstGeom>
          <a:noFill/>
          <a:ln w="9525">
            <a:solidFill>
              <a:schemeClr val="tx1"/>
            </a:solidFill>
            <a:round/>
            <a:headEnd/>
            <a:tailEnd type="triangle" w="med" len="med"/>
          </a:ln>
          <a:effectLst/>
        </p:spPr>
      </p:cxnSp>
      <p:grpSp>
        <p:nvGrpSpPr>
          <p:cNvPr id="687131" name="Group 27"/>
          <p:cNvGrpSpPr>
            <a:grpSpLocks/>
          </p:cNvGrpSpPr>
          <p:nvPr/>
        </p:nvGrpSpPr>
        <p:grpSpPr bwMode="auto">
          <a:xfrm>
            <a:off x="4267200" y="2362200"/>
            <a:ext cx="1235075" cy="788988"/>
            <a:chOff x="2880" y="1298"/>
            <a:chExt cx="778" cy="497"/>
          </a:xfrm>
        </p:grpSpPr>
        <p:pic>
          <p:nvPicPr>
            <p:cNvPr id="687132" name="Picture 28" descr="BD18221_"/>
            <p:cNvPicPr>
              <a:picLocks noChangeAspect="1" noChangeArrowheads="1"/>
            </p:cNvPicPr>
            <p:nvPr/>
          </p:nvPicPr>
          <p:blipFill>
            <a:blip r:embed="rId9" cstate="print"/>
            <a:srcRect/>
            <a:stretch>
              <a:fillRect/>
            </a:stretch>
          </p:blipFill>
          <p:spPr bwMode="auto">
            <a:xfrm>
              <a:off x="3061" y="1480"/>
              <a:ext cx="597" cy="315"/>
            </a:xfrm>
            <a:prstGeom prst="rect">
              <a:avLst/>
            </a:prstGeom>
            <a:noFill/>
          </p:spPr>
        </p:pic>
        <p:sp>
          <p:nvSpPr>
            <p:cNvPr id="687133" name="Text Box 29"/>
            <p:cNvSpPr txBox="1">
              <a:spLocks noChangeArrowheads="1"/>
            </p:cNvSpPr>
            <p:nvPr/>
          </p:nvSpPr>
          <p:spPr bwMode="auto">
            <a:xfrm>
              <a:off x="2880" y="1298"/>
              <a:ext cx="726" cy="231"/>
            </a:xfrm>
            <a:prstGeom prst="rect">
              <a:avLst/>
            </a:prstGeom>
            <a:noFill/>
            <a:ln w="9525">
              <a:noFill/>
              <a:miter lim="800000"/>
              <a:headEnd/>
              <a:tailEnd/>
            </a:ln>
            <a:effectLst/>
          </p:spPr>
          <p:txBody>
            <a:bodyPr>
              <a:spAutoFit/>
            </a:bodyPr>
            <a:lstStyle/>
            <a:p>
              <a:pPr algn="l" eaLnBrk="1" hangingPunct="1">
                <a:spcBef>
                  <a:spcPct val="50000"/>
                </a:spcBef>
              </a:pPr>
              <a:r>
                <a:rPr kumimoji="1" lang="en-US" altLang="zh-TW" sz="1800">
                  <a:latin typeface="Arial" pitchFamily="34" charset="0"/>
                </a:rPr>
                <a:t>Router</a:t>
              </a:r>
            </a:p>
          </p:txBody>
        </p:sp>
      </p:grpSp>
      <p:sp>
        <p:nvSpPr>
          <p:cNvPr id="687134" name="Text Box 30"/>
          <p:cNvSpPr txBox="1">
            <a:spLocks noChangeArrowheads="1"/>
          </p:cNvSpPr>
          <p:nvPr/>
        </p:nvSpPr>
        <p:spPr bwMode="auto">
          <a:xfrm>
            <a:off x="7239000" y="4267200"/>
            <a:ext cx="1008063" cy="396875"/>
          </a:xfrm>
          <a:prstGeom prst="rect">
            <a:avLst/>
          </a:prstGeom>
          <a:noFill/>
          <a:ln w="9525">
            <a:noFill/>
            <a:miter lim="800000"/>
            <a:headEnd/>
            <a:tailEnd/>
          </a:ln>
          <a:effectLst/>
        </p:spPr>
        <p:txBody>
          <a:bodyPr>
            <a:spAutoFit/>
          </a:bodyPr>
          <a:lstStyle/>
          <a:p>
            <a:pPr algn="l" eaLnBrk="1" hangingPunct="1">
              <a:spcBef>
                <a:spcPct val="50000"/>
              </a:spcBef>
            </a:pPr>
            <a:r>
              <a:rPr lang="zh-TW" altLang="en-US" sz="2000" b="1">
                <a:latin typeface="Arial" pitchFamily="34" charset="0"/>
                <a:ea typeface="標楷體" pitchFamily="65" charset="-120"/>
              </a:rPr>
              <a:t>路徑一</a:t>
            </a:r>
          </a:p>
        </p:txBody>
      </p:sp>
      <p:sp>
        <p:nvSpPr>
          <p:cNvPr id="687135" name="Text Box 31"/>
          <p:cNvSpPr txBox="1">
            <a:spLocks noChangeArrowheads="1"/>
          </p:cNvSpPr>
          <p:nvPr/>
        </p:nvSpPr>
        <p:spPr bwMode="auto">
          <a:xfrm>
            <a:off x="4495800" y="3276600"/>
            <a:ext cx="1008063" cy="396875"/>
          </a:xfrm>
          <a:prstGeom prst="rect">
            <a:avLst/>
          </a:prstGeom>
          <a:noFill/>
          <a:ln w="9525">
            <a:noFill/>
            <a:miter lim="800000"/>
            <a:headEnd/>
            <a:tailEnd/>
          </a:ln>
          <a:effectLst/>
        </p:spPr>
        <p:txBody>
          <a:bodyPr>
            <a:spAutoFit/>
          </a:bodyPr>
          <a:lstStyle/>
          <a:p>
            <a:pPr algn="l" eaLnBrk="1" hangingPunct="1">
              <a:spcBef>
                <a:spcPct val="50000"/>
              </a:spcBef>
            </a:pPr>
            <a:r>
              <a:rPr lang="zh-TW" altLang="en-US" sz="2000" b="1">
                <a:latin typeface="Arial" pitchFamily="34" charset="0"/>
                <a:ea typeface="標楷體" pitchFamily="65" charset="-120"/>
              </a:rPr>
              <a:t>路徑二</a:t>
            </a:r>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日期版面配置區 3"/>
          <p:cNvSpPr>
            <a:spLocks noGrp="1"/>
          </p:cNvSpPr>
          <p:nvPr>
            <p:ph type="dt" sz="half" idx="10"/>
          </p:nvPr>
        </p:nvSpPr>
        <p:spPr/>
        <p:txBody>
          <a:bodyPr/>
          <a:lstStyle/>
          <a:p>
            <a:fld id="{9303AE50-EAAA-4917-9718-52E86857AC6C}" type="datetime1">
              <a:rPr lang="zh-TW" altLang="en-US"/>
              <a:pPr/>
              <a:t>2010/12/1</a:t>
            </a:fld>
            <a:endParaRPr lang="en-US" altLang="zh-TW"/>
          </a:p>
        </p:txBody>
      </p:sp>
      <p:sp>
        <p:nvSpPr>
          <p:cNvPr id="40" name="投影片編號版面配置區 4"/>
          <p:cNvSpPr>
            <a:spLocks noGrp="1"/>
          </p:cNvSpPr>
          <p:nvPr>
            <p:ph type="sldNum" sz="quarter" idx="11"/>
          </p:nvPr>
        </p:nvSpPr>
        <p:spPr/>
        <p:txBody>
          <a:bodyPr/>
          <a:lstStyle/>
          <a:p>
            <a:fld id="{E87C6C82-1443-4832-BA7C-2924A2013EFA}" type="slidenum">
              <a:rPr lang="zh-TW" altLang="en-US"/>
              <a:pPr/>
              <a:t>18</a:t>
            </a:fld>
            <a:endParaRPr lang="en-US" altLang="zh-TW">
              <a:solidFill>
                <a:schemeClr val="tx1"/>
              </a:solidFill>
            </a:endParaRPr>
          </a:p>
        </p:txBody>
      </p:sp>
      <p:sp>
        <p:nvSpPr>
          <p:cNvPr id="41"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89154" name="Rectangle 2"/>
          <p:cNvSpPr>
            <a:spLocks noGrp="1" noChangeArrowheads="1"/>
          </p:cNvSpPr>
          <p:nvPr>
            <p:ph type="title"/>
          </p:nvPr>
        </p:nvSpPr>
        <p:spPr>
          <a:xfrm>
            <a:off x="1295400" y="381000"/>
            <a:ext cx="6548438" cy="685800"/>
          </a:xfrm>
          <a:noFill/>
          <a:ln/>
        </p:spPr>
        <p:txBody>
          <a:bodyPr/>
          <a:lstStyle/>
          <a:p>
            <a:pPr algn="ctr"/>
            <a:r>
              <a:rPr lang="zh-TW" altLang="en-US" sz="3000">
                <a:ea typeface="標楷體" pitchFamily="65" charset="-120"/>
              </a:rPr>
              <a:t>最新攻擊模式</a:t>
            </a:r>
          </a:p>
        </p:txBody>
      </p:sp>
      <p:grpSp>
        <p:nvGrpSpPr>
          <p:cNvPr id="689155" name="Group 3"/>
          <p:cNvGrpSpPr>
            <a:grpSpLocks/>
          </p:cNvGrpSpPr>
          <p:nvPr/>
        </p:nvGrpSpPr>
        <p:grpSpPr bwMode="auto">
          <a:xfrm>
            <a:off x="468313" y="1949450"/>
            <a:ext cx="771525" cy="1374775"/>
            <a:chOff x="295" y="1570"/>
            <a:chExt cx="486" cy="866"/>
          </a:xfrm>
        </p:grpSpPr>
        <p:pic>
          <p:nvPicPr>
            <p:cNvPr id="689156" name="Picture 4" descr="j0302953"/>
            <p:cNvPicPr>
              <a:picLocks noChangeAspect="1" noChangeArrowheads="1"/>
            </p:cNvPicPr>
            <p:nvPr/>
          </p:nvPicPr>
          <p:blipFill>
            <a:blip r:embed="rId3" cstate="print"/>
            <a:srcRect/>
            <a:stretch>
              <a:fillRect/>
            </a:stretch>
          </p:blipFill>
          <p:spPr bwMode="auto">
            <a:xfrm>
              <a:off x="295" y="1570"/>
              <a:ext cx="486" cy="681"/>
            </a:xfrm>
            <a:prstGeom prst="rect">
              <a:avLst/>
            </a:prstGeom>
            <a:noFill/>
          </p:spPr>
        </p:pic>
        <p:sp>
          <p:nvSpPr>
            <p:cNvPr id="689157" name="Text Box 5"/>
            <p:cNvSpPr txBox="1">
              <a:spLocks noChangeArrowheads="1"/>
            </p:cNvSpPr>
            <p:nvPr/>
          </p:nvSpPr>
          <p:spPr bwMode="auto">
            <a:xfrm>
              <a:off x="340" y="2205"/>
              <a:ext cx="408"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駭客</a:t>
              </a:r>
            </a:p>
          </p:txBody>
        </p:sp>
      </p:grpSp>
      <p:grpSp>
        <p:nvGrpSpPr>
          <p:cNvPr id="689158" name="Group 6"/>
          <p:cNvGrpSpPr>
            <a:grpSpLocks/>
          </p:cNvGrpSpPr>
          <p:nvPr/>
        </p:nvGrpSpPr>
        <p:grpSpPr bwMode="auto">
          <a:xfrm>
            <a:off x="1258888" y="2093913"/>
            <a:ext cx="2933700" cy="2028825"/>
            <a:chOff x="1700" y="1583"/>
            <a:chExt cx="1848" cy="1278"/>
          </a:xfrm>
        </p:grpSpPr>
        <p:pic>
          <p:nvPicPr>
            <p:cNvPr id="689159" name="Picture 7" descr="BD18185_"/>
            <p:cNvPicPr>
              <a:picLocks noChangeAspect="1" noChangeArrowheads="1"/>
            </p:cNvPicPr>
            <p:nvPr/>
          </p:nvPicPr>
          <p:blipFill>
            <a:blip r:embed="rId4" cstate="print"/>
            <a:srcRect/>
            <a:stretch>
              <a:fillRect/>
            </a:stretch>
          </p:blipFill>
          <p:spPr bwMode="auto">
            <a:xfrm>
              <a:off x="1700" y="1583"/>
              <a:ext cx="1848" cy="1278"/>
            </a:xfrm>
            <a:prstGeom prst="rect">
              <a:avLst/>
            </a:prstGeom>
            <a:noFill/>
          </p:spPr>
        </p:pic>
        <p:pic>
          <p:nvPicPr>
            <p:cNvPr id="689160" name="Picture 8" descr="j0251301"/>
            <p:cNvPicPr>
              <a:picLocks noChangeAspect="1" noChangeArrowheads="1"/>
            </p:cNvPicPr>
            <p:nvPr/>
          </p:nvPicPr>
          <p:blipFill>
            <a:blip r:embed="rId5" cstate="print"/>
            <a:srcRect/>
            <a:stretch>
              <a:fillRect/>
            </a:stretch>
          </p:blipFill>
          <p:spPr bwMode="auto">
            <a:xfrm>
              <a:off x="2336" y="1752"/>
              <a:ext cx="575" cy="485"/>
            </a:xfrm>
            <a:prstGeom prst="rect">
              <a:avLst/>
            </a:prstGeom>
            <a:noFill/>
          </p:spPr>
        </p:pic>
        <p:sp>
          <p:nvSpPr>
            <p:cNvPr id="689161" name="Text Box 9"/>
            <p:cNvSpPr txBox="1">
              <a:spLocks noChangeArrowheads="1"/>
            </p:cNvSpPr>
            <p:nvPr/>
          </p:nvSpPr>
          <p:spPr bwMode="auto">
            <a:xfrm>
              <a:off x="2200" y="2296"/>
              <a:ext cx="862"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網際網路</a:t>
              </a:r>
            </a:p>
          </p:txBody>
        </p:sp>
      </p:grpSp>
      <p:pic>
        <p:nvPicPr>
          <p:cNvPr id="689162" name="Picture 10" descr="BD18185_"/>
          <p:cNvPicPr>
            <a:picLocks noChangeAspect="1" noChangeArrowheads="1"/>
          </p:cNvPicPr>
          <p:nvPr/>
        </p:nvPicPr>
        <p:blipFill>
          <a:blip r:embed="rId4" cstate="print"/>
          <a:srcRect/>
          <a:stretch>
            <a:fillRect/>
          </a:stretch>
        </p:blipFill>
        <p:spPr bwMode="auto">
          <a:xfrm>
            <a:off x="3022600" y="4168775"/>
            <a:ext cx="3889375" cy="2689225"/>
          </a:xfrm>
          <a:prstGeom prst="rect">
            <a:avLst/>
          </a:prstGeom>
          <a:noFill/>
        </p:spPr>
      </p:pic>
      <p:grpSp>
        <p:nvGrpSpPr>
          <p:cNvPr id="689163" name="Group 11"/>
          <p:cNvGrpSpPr>
            <a:grpSpLocks/>
          </p:cNvGrpSpPr>
          <p:nvPr/>
        </p:nvGrpSpPr>
        <p:grpSpPr bwMode="auto">
          <a:xfrm>
            <a:off x="3995738" y="4325938"/>
            <a:ext cx="1824037" cy="1446212"/>
            <a:chOff x="3969" y="890"/>
            <a:chExt cx="1149" cy="911"/>
          </a:xfrm>
        </p:grpSpPr>
        <p:pic>
          <p:nvPicPr>
            <p:cNvPr id="689164" name="Picture 12" descr="j0285750"/>
            <p:cNvPicPr>
              <a:picLocks noChangeAspect="1" noChangeArrowheads="1"/>
            </p:cNvPicPr>
            <p:nvPr/>
          </p:nvPicPr>
          <p:blipFill>
            <a:blip r:embed="rId6" cstate="print"/>
            <a:srcRect/>
            <a:stretch>
              <a:fillRect/>
            </a:stretch>
          </p:blipFill>
          <p:spPr bwMode="auto">
            <a:xfrm>
              <a:off x="3969" y="890"/>
              <a:ext cx="1149" cy="706"/>
            </a:xfrm>
            <a:prstGeom prst="rect">
              <a:avLst/>
            </a:prstGeom>
            <a:noFill/>
          </p:spPr>
        </p:pic>
        <p:sp>
          <p:nvSpPr>
            <p:cNvPr id="689165" name="Text Box 13"/>
            <p:cNvSpPr txBox="1">
              <a:spLocks noChangeArrowheads="1"/>
            </p:cNvSpPr>
            <p:nvPr/>
          </p:nvSpPr>
          <p:spPr bwMode="auto">
            <a:xfrm>
              <a:off x="4150" y="1570"/>
              <a:ext cx="725"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伺服器</a:t>
              </a:r>
            </a:p>
          </p:txBody>
        </p:sp>
      </p:grpSp>
      <p:pic>
        <p:nvPicPr>
          <p:cNvPr id="689166" name="Picture 14" descr="BD18185_"/>
          <p:cNvPicPr>
            <a:picLocks noChangeAspect="1" noChangeArrowheads="1"/>
          </p:cNvPicPr>
          <p:nvPr/>
        </p:nvPicPr>
        <p:blipFill>
          <a:blip r:embed="rId4" cstate="print"/>
          <a:srcRect/>
          <a:stretch>
            <a:fillRect/>
          </a:stretch>
        </p:blipFill>
        <p:spPr bwMode="auto">
          <a:xfrm>
            <a:off x="5254625" y="990600"/>
            <a:ext cx="3889375" cy="2689225"/>
          </a:xfrm>
          <a:prstGeom prst="rect">
            <a:avLst/>
          </a:prstGeom>
          <a:noFill/>
        </p:spPr>
      </p:pic>
      <p:sp>
        <p:nvSpPr>
          <p:cNvPr id="689167" name="Text Box 15"/>
          <p:cNvSpPr txBox="1">
            <a:spLocks noChangeArrowheads="1"/>
          </p:cNvSpPr>
          <p:nvPr/>
        </p:nvSpPr>
        <p:spPr bwMode="auto">
          <a:xfrm>
            <a:off x="5543550" y="1073150"/>
            <a:ext cx="1871663" cy="366713"/>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機關內部網路</a:t>
            </a:r>
          </a:p>
        </p:txBody>
      </p:sp>
      <p:grpSp>
        <p:nvGrpSpPr>
          <p:cNvPr id="689168" name="Group 16"/>
          <p:cNvGrpSpPr>
            <a:grpSpLocks/>
          </p:cNvGrpSpPr>
          <p:nvPr/>
        </p:nvGrpSpPr>
        <p:grpSpPr bwMode="auto">
          <a:xfrm>
            <a:off x="7307263" y="990600"/>
            <a:ext cx="1150937" cy="1446213"/>
            <a:chOff x="3969" y="2296"/>
            <a:chExt cx="725" cy="911"/>
          </a:xfrm>
        </p:grpSpPr>
        <p:pic>
          <p:nvPicPr>
            <p:cNvPr id="689169" name="Picture 17" descr="j0195384"/>
            <p:cNvPicPr>
              <a:picLocks noChangeAspect="1" noChangeArrowheads="1"/>
            </p:cNvPicPr>
            <p:nvPr/>
          </p:nvPicPr>
          <p:blipFill>
            <a:blip r:embed="rId7" cstate="print"/>
            <a:srcRect/>
            <a:stretch>
              <a:fillRect/>
            </a:stretch>
          </p:blipFill>
          <p:spPr bwMode="auto">
            <a:xfrm>
              <a:off x="3969" y="2296"/>
              <a:ext cx="703" cy="718"/>
            </a:xfrm>
            <a:prstGeom prst="rect">
              <a:avLst/>
            </a:prstGeom>
            <a:noFill/>
          </p:spPr>
        </p:pic>
        <p:sp>
          <p:nvSpPr>
            <p:cNvPr id="689170" name="Text Box 18"/>
            <p:cNvSpPr txBox="1">
              <a:spLocks noChangeArrowheads="1"/>
            </p:cNvSpPr>
            <p:nvPr/>
          </p:nvSpPr>
          <p:spPr bwMode="auto">
            <a:xfrm>
              <a:off x="4014" y="2976"/>
              <a:ext cx="680" cy="231"/>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使用者</a:t>
              </a:r>
            </a:p>
          </p:txBody>
        </p:sp>
      </p:grpSp>
      <p:sp>
        <p:nvSpPr>
          <p:cNvPr id="689171" name="Text Box 19"/>
          <p:cNvSpPr txBox="1">
            <a:spLocks noChangeArrowheads="1"/>
          </p:cNvSpPr>
          <p:nvPr/>
        </p:nvSpPr>
        <p:spPr bwMode="auto">
          <a:xfrm>
            <a:off x="4284663" y="5765800"/>
            <a:ext cx="1871662" cy="366713"/>
          </a:xfrm>
          <a:prstGeom prst="rect">
            <a:avLst/>
          </a:prstGeom>
          <a:noFill/>
          <a:ln w="9525">
            <a:noFill/>
            <a:miter lim="800000"/>
            <a:headEnd/>
            <a:tailEnd/>
          </a:ln>
          <a:effectLst/>
        </p:spPr>
        <p:txBody>
          <a:bodyPr>
            <a:spAutoFit/>
          </a:bodyPr>
          <a:lstStyle/>
          <a:p>
            <a:pPr algn="l" eaLnBrk="1" hangingPunct="1">
              <a:spcBef>
                <a:spcPct val="50000"/>
              </a:spcBef>
            </a:pPr>
            <a:r>
              <a:rPr kumimoji="1" lang="zh-TW" altLang="en-US" sz="1800" b="1">
                <a:latin typeface="Arial" pitchFamily="34" charset="0"/>
                <a:ea typeface="標楷體" pitchFamily="65" charset="-120"/>
              </a:rPr>
              <a:t>機關對外網路</a:t>
            </a:r>
          </a:p>
        </p:txBody>
      </p:sp>
      <p:cxnSp>
        <p:nvCxnSpPr>
          <p:cNvPr id="689172" name="AutoShape 20"/>
          <p:cNvCxnSpPr>
            <a:cxnSpLocks noChangeShapeType="1"/>
            <a:stCxn id="0" idx="2"/>
            <a:endCxn id="0" idx="1"/>
          </p:cNvCxnSpPr>
          <p:nvPr/>
        </p:nvCxnSpPr>
        <p:spPr bwMode="auto">
          <a:xfrm rot="16200000" flipH="1">
            <a:off x="2978944" y="3869532"/>
            <a:ext cx="763587" cy="1270000"/>
          </a:xfrm>
          <a:prstGeom prst="curvedConnector2">
            <a:avLst/>
          </a:prstGeom>
          <a:noFill/>
          <a:ln w="9525">
            <a:solidFill>
              <a:schemeClr val="tx1"/>
            </a:solidFill>
            <a:round/>
            <a:headEnd/>
            <a:tailEnd type="triangle" w="med" len="med"/>
          </a:ln>
          <a:effectLst/>
        </p:spPr>
      </p:cxnSp>
      <p:cxnSp>
        <p:nvCxnSpPr>
          <p:cNvPr id="689173" name="AutoShape 21"/>
          <p:cNvCxnSpPr>
            <a:cxnSpLocks noChangeShapeType="1"/>
            <a:stCxn id="0" idx="3"/>
            <a:endCxn id="0" idx="0"/>
          </p:cNvCxnSpPr>
          <p:nvPr/>
        </p:nvCxnSpPr>
        <p:spPr bwMode="auto">
          <a:xfrm flipV="1">
            <a:off x="1239838" y="2093913"/>
            <a:ext cx="1485900" cy="396875"/>
          </a:xfrm>
          <a:prstGeom prst="curvedConnector4">
            <a:avLst>
              <a:gd name="adj1" fmla="val 639"/>
              <a:gd name="adj2" fmla="val 157602"/>
            </a:avLst>
          </a:prstGeom>
          <a:noFill/>
          <a:ln w="9525">
            <a:solidFill>
              <a:schemeClr val="tx1"/>
            </a:solidFill>
            <a:round/>
            <a:headEnd/>
            <a:tailEnd/>
          </a:ln>
          <a:effectLst/>
        </p:spPr>
      </p:cxnSp>
      <p:cxnSp>
        <p:nvCxnSpPr>
          <p:cNvPr id="689174" name="AutoShape 22"/>
          <p:cNvCxnSpPr>
            <a:cxnSpLocks noChangeShapeType="1"/>
            <a:stCxn id="0" idx="3"/>
            <a:endCxn id="689170" idx="2"/>
          </p:cNvCxnSpPr>
          <p:nvPr/>
        </p:nvCxnSpPr>
        <p:spPr bwMode="auto">
          <a:xfrm flipV="1">
            <a:off x="5819775" y="2436813"/>
            <a:ext cx="2098675" cy="2449512"/>
          </a:xfrm>
          <a:prstGeom prst="curvedConnector2">
            <a:avLst/>
          </a:prstGeom>
          <a:noFill/>
          <a:ln w="9525">
            <a:solidFill>
              <a:schemeClr val="tx1"/>
            </a:solidFill>
            <a:round/>
            <a:headEnd/>
            <a:tailEnd type="triangle" w="med" len="med"/>
          </a:ln>
          <a:effectLst/>
        </p:spPr>
      </p:cxnSp>
      <p:grpSp>
        <p:nvGrpSpPr>
          <p:cNvPr id="689175" name="Group 23"/>
          <p:cNvGrpSpPr>
            <a:grpSpLocks/>
          </p:cNvGrpSpPr>
          <p:nvPr/>
        </p:nvGrpSpPr>
        <p:grpSpPr bwMode="auto">
          <a:xfrm>
            <a:off x="6629400" y="3505200"/>
            <a:ext cx="1539875" cy="792163"/>
            <a:chOff x="3226" y="1933"/>
            <a:chExt cx="970" cy="499"/>
          </a:xfrm>
        </p:grpSpPr>
        <p:pic>
          <p:nvPicPr>
            <p:cNvPr id="689176" name="Picture 24" descr="BD18208_"/>
            <p:cNvPicPr>
              <a:picLocks noChangeAspect="1" noChangeArrowheads="1"/>
            </p:cNvPicPr>
            <p:nvPr/>
          </p:nvPicPr>
          <p:blipFill>
            <a:blip r:embed="rId8" cstate="print"/>
            <a:srcRect/>
            <a:stretch>
              <a:fillRect/>
            </a:stretch>
          </p:blipFill>
          <p:spPr bwMode="auto">
            <a:xfrm>
              <a:off x="3424" y="1933"/>
              <a:ext cx="772" cy="403"/>
            </a:xfrm>
            <a:prstGeom prst="rect">
              <a:avLst/>
            </a:prstGeom>
            <a:noFill/>
          </p:spPr>
        </p:pic>
        <p:sp>
          <p:nvSpPr>
            <p:cNvPr id="689177" name="Text Box 25"/>
            <p:cNvSpPr txBox="1">
              <a:spLocks noChangeArrowheads="1"/>
            </p:cNvSpPr>
            <p:nvPr/>
          </p:nvSpPr>
          <p:spPr bwMode="auto">
            <a:xfrm>
              <a:off x="3226" y="1933"/>
              <a:ext cx="289" cy="499"/>
            </a:xfrm>
            <a:prstGeom prst="rect">
              <a:avLst/>
            </a:prstGeom>
            <a:noFill/>
            <a:ln w="9525">
              <a:noFill/>
              <a:miter lim="800000"/>
              <a:headEnd/>
              <a:tailEnd/>
            </a:ln>
            <a:effectLst/>
          </p:spPr>
          <p:txBody>
            <a:bodyPr vert="eaVert">
              <a:spAutoFit/>
            </a:bodyPr>
            <a:lstStyle/>
            <a:p>
              <a:pPr algn="l" eaLnBrk="1" hangingPunct="1">
                <a:spcBef>
                  <a:spcPct val="50000"/>
                </a:spcBef>
              </a:pPr>
              <a:r>
                <a:rPr kumimoji="1" lang="zh-TW" altLang="en-US" sz="1800" b="1">
                  <a:latin typeface="Arial" pitchFamily="34" charset="0"/>
                  <a:ea typeface="標楷體" pitchFamily="65" charset="-120"/>
                </a:rPr>
                <a:t>防火牆</a:t>
              </a:r>
            </a:p>
          </p:txBody>
        </p:sp>
      </p:grpSp>
      <p:cxnSp>
        <p:nvCxnSpPr>
          <p:cNvPr id="689178" name="AutoShape 26"/>
          <p:cNvCxnSpPr>
            <a:cxnSpLocks noChangeShapeType="1"/>
          </p:cNvCxnSpPr>
          <p:nvPr/>
        </p:nvCxnSpPr>
        <p:spPr bwMode="auto">
          <a:xfrm flipV="1">
            <a:off x="4191000" y="1219200"/>
            <a:ext cx="3114675" cy="1547813"/>
          </a:xfrm>
          <a:prstGeom prst="curvedConnector3">
            <a:avLst>
              <a:gd name="adj1" fmla="val 50000"/>
            </a:avLst>
          </a:prstGeom>
          <a:noFill/>
          <a:ln w="9525">
            <a:solidFill>
              <a:schemeClr val="tx1"/>
            </a:solidFill>
            <a:round/>
            <a:headEnd/>
            <a:tailEnd type="triangle" w="med" len="med"/>
          </a:ln>
          <a:effectLst/>
        </p:spPr>
      </p:cxnSp>
      <p:grpSp>
        <p:nvGrpSpPr>
          <p:cNvPr id="689179" name="Group 27"/>
          <p:cNvGrpSpPr>
            <a:grpSpLocks/>
          </p:cNvGrpSpPr>
          <p:nvPr/>
        </p:nvGrpSpPr>
        <p:grpSpPr bwMode="auto">
          <a:xfrm>
            <a:off x="4267200" y="2133600"/>
            <a:ext cx="1235075" cy="788988"/>
            <a:chOff x="2880" y="1298"/>
            <a:chExt cx="778" cy="497"/>
          </a:xfrm>
        </p:grpSpPr>
        <p:pic>
          <p:nvPicPr>
            <p:cNvPr id="689180" name="Picture 28" descr="BD18221_"/>
            <p:cNvPicPr>
              <a:picLocks noChangeAspect="1" noChangeArrowheads="1"/>
            </p:cNvPicPr>
            <p:nvPr/>
          </p:nvPicPr>
          <p:blipFill>
            <a:blip r:embed="rId9" cstate="print"/>
            <a:srcRect/>
            <a:stretch>
              <a:fillRect/>
            </a:stretch>
          </p:blipFill>
          <p:spPr bwMode="auto">
            <a:xfrm>
              <a:off x="3061" y="1480"/>
              <a:ext cx="597" cy="315"/>
            </a:xfrm>
            <a:prstGeom prst="rect">
              <a:avLst/>
            </a:prstGeom>
            <a:noFill/>
          </p:spPr>
        </p:pic>
        <p:sp>
          <p:nvSpPr>
            <p:cNvPr id="689181" name="Text Box 29"/>
            <p:cNvSpPr txBox="1">
              <a:spLocks noChangeArrowheads="1"/>
            </p:cNvSpPr>
            <p:nvPr/>
          </p:nvSpPr>
          <p:spPr bwMode="auto">
            <a:xfrm>
              <a:off x="2880" y="1298"/>
              <a:ext cx="726" cy="231"/>
            </a:xfrm>
            <a:prstGeom prst="rect">
              <a:avLst/>
            </a:prstGeom>
            <a:noFill/>
            <a:ln w="9525">
              <a:noFill/>
              <a:miter lim="800000"/>
              <a:headEnd/>
              <a:tailEnd/>
            </a:ln>
            <a:effectLst/>
          </p:spPr>
          <p:txBody>
            <a:bodyPr>
              <a:spAutoFit/>
            </a:bodyPr>
            <a:lstStyle/>
            <a:p>
              <a:pPr algn="l" eaLnBrk="1" hangingPunct="1">
                <a:spcBef>
                  <a:spcPct val="50000"/>
                </a:spcBef>
              </a:pPr>
              <a:r>
                <a:rPr kumimoji="1" lang="en-US" altLang="zh-TW" sz="1800">
                  <a:latin typeface="Arial" pitchFamily="34" charset="0"/>
                </a:rPr>
                <a:t>Router</a:t>
              </a:r>
            </a:p>
          </p:txBody>
        </p:sp>
      </p:grpSp>
      <p:sp>
        <p:nvSpPr>
          <p:cNvPr id="689182" name="AutoShape 30"/>
          <p:cNvSpPr>
            <a:spLocks noChangeArrowheads="1"/>
          </p:cNvSpPr>
          <p:nvPr/>
        </p:nvSpPr>
        <p:spPr bwMode="auto">
          <a:xfrm>
            <a:off x="6553200" y="4267200"/>
            <a:ext cx="647700" cy="5048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endParaRPr lang="zh-TW" altLang="en-US"/>
          </a:p>
        </p:txBody>
      </p:sp>
      <p:sp>
        <p:nvSpPr>
          <p:cNvPr id="689183" name="AutoShape 31"/>
          <p:cNvSpPr>
            <a:spLocks noChangeArrowheads="1"/>
          </p:cNvSpPr>
          <p:nvPr/>
        </p:nvSpPr>
        <p:spPr bwMode="auto">
          <a:xfrm>
            <a:off x="3962400" y="2514600"/>
            <a:ext cx="647700" cy="5048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endParaRPr lang="zh-TW" altLang="en-US"/>
          </a:p>
        </p:txBody>
      </p:sp>
      <p:sp>
        <p:nvSpPr>
          <p:cNvPr id="689184" name="Text Box 32"/>
          <p:cNvSpPr txBox="1">
            <a:spLocks noChangeArrowheads="1"/>
          </p:cNvSpPr>
          <p:nvPr/>
        </p:nvSpPr>
        <p:spPr bwMode="auto">
          <a:xfrm>
            <a:off x="7239000" y="4267200"/>
            <a:ext cx="1008063" cy="396875"/>
          </a:xfrm>
          <a:prstGeom prst="rect">
            <a:avLst/>
          </a:prstGeom>
          <a:noFill/>
          <a:ln w="9525">
            <a:noFill/>
            <a:miter lim="800000"/>
            <a:headEnd/>
            <a:tailEnd/>
          </a:ln>
          <a:effectLst/>
        </p:spPr>
        <p:txBody>
          <a:bodyPr>
            <a:spAutoFit/>
          </a:bodyPr>
          <a:lstStyle/>
          <a:p>
            <a:pPr algn="l" eaLnBrk="1" hangingPunct="1">
              <a:spcBef>
                <a:spcPct val="50000"/>
              </a:spcBef>
            </a:pPr>
            <a:r>
              <a:rPr lang="zh-TW" altLang="en-US" sz="2000" b="1">
                <a:latin typeface="Arial" pitchFamily="34" charset="0"/>
                <a:ea typeface="標楷體" pitchFamily="65" charset="-120"/>
              </a:rPr>
              <a:t>路徑一</a:t>
            </a:r>
          </a:p>
        </p:txBody>
      </p:sp>
      <p:sp>
        <p:nvSpPr>
          <p:cNvPr id="689185" name="Text Box 33"/>
          <p:cNvSpPr txBox="1">
            <a:spLocks noChangeArrowheads="1"/>
          </p:cNvSpPr>
          <p:nvPr/>
        </p:nvSpPr>
        <p:spPr bwMode="auto">
          <a:xfrm>
            <a:off x="4419600" y="1828800"/>
            <a:ext cx="1008063" cy="396875"/>
          </a:xfrm>
          <a:prstGeom prst="rect">
            <a:avLst/>
          </a:prstGeom>
          <a:noFill/>
          <a:ln w="9525">
            <a:noFill/>
            <a:miter lim="800000"/>
            <a:headEnd/>
            <a:tailEnd/>
          </a:ln>
          <a:effectLst/>
        </p:spPr>
        <p:txBody>
          <a:bodyPr>
            <a:spAutoFit/>
          </a:bodyPr>
          <a:lstStyle/>
          <a:p>
            <a:pPr algn="l" eaLnBrk="1" hangingPunct="1">
              <a:spcBef>
                <a:spcPct val="50000"/>
              </a:spcBef>
            </a:pPr>
            <a:r>
              <a:rPr lang="zh-TW" altLang="en-US" sz="2000" b="1">
                <a:latin typeface="Arial" pitchFamily="34" charset="0"/>
                <a:ea typeface="標楷體" pitchFamily="65" charset="-120"/>
              </a:rPr>
              <a:t>路徑二</a:t>
            </a:r>
          </a:p>
        </p:txBody>
      </p:sp>
      <p:grpSp>
        <p:nvGrpSpPr>
          <p:cNvPr id="689186" name="Group 34"/>
          <p:cNvGrpSpPr>
            <a:grpSpLocks/>
          </p:cNvGrpSpPr>
          <p:nvPr/>
        </p:nvGrpSpPr>
        <p:grpSpPr bwMode="auto">
          <a:xfrm>
            <a:off x="4038600" y="3048000"/>
            <a:ext cx="1943100" cy="1154113"/>
            <a:chOff x="2835" y="1842"/>
            <a:chExt cx="1224" cy="727"/>
          </a:xfrm>
        </p:grpSpPr>
        <p:pic>
          <p:nvPicPr>
            <p:cNvPr id="689187" name="Picture 35" descr="BD18216_"/>
            <p:cNvPicPr>
              <a:picLocks noChangeAspect="1" noChangeArrowheads="1"/>
            </p:cNvPicPr>
            <p:nvPr/>
          </p:nvPicPr>
          <p:blipFill>
            <a:blip r:embed="rId10" cstate="print"/>
            <a:srcRect/>
            <a:stretch>
              <a:fillRect/>
            </a:stretch>
          </p:blipFill>
          <p:spPr bwMode="auto">
            <a:xfrm>
              <a:off x="2835" y="2115"/>
              <a:ext cx="845" cy="454"/>
            </a:xfrm>
            <a:prstGeom prst="rect">
              <a:avLst/>
            </a:prstGeom>
            <a:solidFill>
              <a:srgbClr val="FF0000"/>
            </a:solidFill>
          </p:spPr>
        </p:pic>
        <p:sp>
          <p:nvSpPr>
            <p:cNvPr id="689188" name="Text Box 36"/>
            <p:cNvSpPr txBox="1">
              <a:spLocks noChangeArrowheads="1"/>
            </p:cNvSpPr>
            <p:nvPr/>
          </p:nvSpPr>
          <p:spPr bwMode="auto">
            <a:xfrm>
              <a:off x="3107" y="1842"/>
              <a:ext cx="952" cy="288"/>
            </a:xfrm>
            <a:prstGeom prst="rect">
              <a:avLst/>
            </a:prstGeom>
            <a:solidFill>
              <a:srgbClr val="FF0000"/>
            </a:solidFill>
            <a:ln w="9525">
              <a:noFill/>
              <a:miter lim="800000"/>
              <a:headEnd/>
              <a:tailEnd/>
            </a:ln>
            <a:effectLst/>
          </p:spPr>
          <p:txBody>
            <a:bodyPr>
              <a:spAutoFit/>
            </a:bodyPr>
            <a:lstStyle/>
            <a:p>
              <a:pPr algn="l" eaLnBrk="1" hangingPunct="1">
                <a:spcBef>
                  <a:spcPct val="50000"/>
                </a:spcBef>
              </a:pPr>
              <a:r>
                <a:rPr kumimoji="1" lang="zh-TW" altLang="en-US" b="1">
                  <a:solidFill>
                    <a:srgbClr val="0000FF"/>
                  </a:solidFill>
                  <a:latin typeface="Arial" pitchFamily="34" charset="0"/>
                  <a:ea typeface="標楷體" pitchFamily="65" charset="-120"/>
                </a:rPr>
                <a:t>電子郵件</a:t>
              </a:r>
            </a:p>
          </p:txBody>
        </p:sp>
      </p:grpSp>
      <p:sp>
        <p:nvSpPr>
          <p:cNvPr id="689189" name="Line 37"/>
          <p:cNvSpPr>
            <a:spLocks noChangeShapeType="1"/>
          </p:cNvSpPr>
          <p:nvPr/>
        </p:nvSpPr>
        <p:spPr bwMode="auto">
          <a:xfrm>
            <a:off x="3352800" y="3352800"/>
            <a:ext cx="685800" cy="533400"/>
          </a:xfrm>
          <a:prstGeom prst="line">
            <a:avLst/>
          </a:prstGeom>
          <a:noFill/>
          <a:ln w="38100">
            <a:solidFill>
              <a:schemeClr val="hlink"/>
            </a:solidFill>
            <a:miter lim="800000"/>
            <a:headEnd/>
            <a:tailEnd type="triangle" w="med" len="med"/>
          </a:ln>
          <a:effectLst/>
        </p:spPr>
        <p:txBody>
          <a:bodyPr wrap="none"/>
          <a:lstStyle/>
          <a:p>
            <a:endParaRPr lang="zh-TW" altLang="en-US"/>
          </a:p>
        </p:txBody>
      </p:sp>
      <p:sp>
        <p:nvSpPr>
          <p:cNvPr id="689190" name="Line 38"/>
          <p:cNvSpPr>
            <a:spLocks noChangeShapeType="1"/>
          </p:cNvSpPr>
          <p:nvPr/>
        </p:nvSpPr>
        <p:spPr bwMode="auto">
          <a:xfrm flipV="1">
            <a:off x="5334000" y="2057400"/>
            <a:ext cx="2133600" cy="1752600"/>
          </a:xfrm>
          <a:prstGeom prst="line">
            <a:avLst/>
          </a:prstGeom>
          <a:noFill/>
          <a:ln w="38100">
            <a:solidFill>
              <a:schemeClr val="hlink"/>
            </a:solidFill>
            <a:miter lim="800000"/>
            <a:headEnd/>
            <a:tailEnd type="triangle" w="med" len="med"/>
          </a:ln>
          <a:effectLst/>
        </p:spPr>
        <p:txBody>
          <a:bodyPr wrap="none"/>
          <a:lstStyle/>
          <a:p>
            <a:endParaRPr lang="zh-TW" altLang="en-US"/>
          </a:p>
        </p:txBody>
      </p:sp>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日期版面配置區 1"/>
          <p:cNvSpPr>
            <a:spLocks noGrp="1"/>
          </p:cNvSpPr>
          <p:nvPr>
            <p:ph type="dt" sz="half" idx="10"/>
          </p:nvPr>
        </p:nvSpPr>
        <p:spPr/>
        <p:txBody>
          <a:bodyPr/>
          <a:lstStyle/>
          <a:p>
            <a:fld id="{2C16D05A-D823-407B-8631-73C6D21A5B4F}" type="datetime1">
              <a:rPr lang="zh-TW" altLang="en-US"/>
              <a:pPr/>
              <a:t>2010/12/1</a:t>
            </a:fld>
            <a:endParaRPr lang="en-US" altLang="zh-TW"/>
          </a:p>
        </p:txBody>
      </p:sp>
      <p:sp>
        <p:nvSpPr>
          <p:cNvPr id="50" name="投影片編號版面配置區 2"/>
          <p:cNvSpPr>
            <a:spLocks noGrp="1"/>
          </p:cNvSpPr>
          <p:nvPr>
            <p:ph type="sldNum" sz="quarter" idx="11"/>
          </p:nvPr>
        </p:nvSpPr>
        <p:spPr/>
        <p:txBody>
          <a:bodyPr/>
          <a:lstStyle/>
          <a:p>
            <a:fld id="{BFE8D6FD-8B83-4897-9069-DB1C78F5C475}" type="slidenum">
              <a:rPr lang="zh-TW" altLang="en-US"/>
              <a:pPr/>
              <a:t>19</a:t>
            </a:fld>
            <a:endParaRPr lang="en-US" altLang="zh-TW">
              <a:solidFill>
                <a:schemeClr val="tx1"/>
              </a:solidFill>
            </a:endParaRPr>
          </a:p>
        </p:txBody>
      </p:sp>
      <p:sp>
        <p:nvSpPr>
          <p:cNvPr id="51"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5808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eaLnBrk="1" hangingPunct="1">
              <a:lnSpc>
                <a:spcPct val="120000"/>
              </a:lnSpc>
            </a:pPr>
            <a:r>
              <a:rPr kumimoji="1" lang="zh-TW" altLang="en-US" sz="4000" b="1">
                <a:solidFill>
                  <a:schemeClr val="tx2"/>
                </a:solidFill>
                <a:ea typeface="標楷體" pitchFamily="65" charset="-120"/>
              </a:rPr>
              <a:t>社交工程攻擊模式</a:t>
            </a:r>
          </a:p>
        </p:txBody>
      </p:sp>
      <p:pic>
        <p:nvPicPr>
          <p:cNvPr id="153603" name="Picture 3" descr="MSWORD"/>
          <p:cNvPicPr>
            <a:picLocks noChangeAspect="1" noChangeArrowheads="1"/>
          </p:cNvPicPr>
          <p:nvPr/>
        </p:nvPicPr>
        <p:blipFill>
          <a:blip r:embed="rId4" cstate="print">
            <a:clrChange>
              <a:clrFrom>
                <a:srgbClr val="C2CCDF"/>
              </a:clrFrom>
              <a:clrTo>
                <a:srgbClr val="C2CCDF">
                  <a:alpha val="0"/>
                </a:srgbClr>
              </a:clrTo>
            </a:clrChange>
          </a:blip>
          <a:srcRect/>
          <a:stretch>
            <a:fillRect/>
          </a:stretch>
        </p:blipFill>
        <p:spPr bwMode="auto">
          <a:xfrm>
            <a:off x="1187450" y="3860800"/>
            <a:ext cx="457200" cy="457200"/>
          </a:xfrm>
          <a:prstGeom prst="rect">
            <a:avLst/>
          </a:prstGeom>
          <a:noFill/>
          <a:ln w="9525">
            <a:noFill/>
            <a:miter lim="800000"/>
            <a:headEnd/>
            <a:tailEnd/>
          </a:ln>
        </p:spPr>
      </p:pic>
      <p:graphicFrame>
        <p:nvGraphicFramePr>
          <p:cNvPr id="558084" name="Object 2"/>
          <p:cNvGraphicFramePr>
            <a:graphicFrameLocks noChangeAspect="1"/>
          </p:cNvGraphicFramePr>
          <p:nvPr/>
        </p:nvGraphicFramePr>
        <p:xfrm>
          <a:off x="3852863" y="2133600"/>
          <a:ext cx="1795462" cy="1376363"/>
        </p:xfrm>
        <a:graphic>
          <a:graphicData uri="http://schemas.openxmlformats.org/presentationml/2006/ole">
            <p:oleObj spid="_x0000_s558084" name="Visio" r:id="rId5" imgW="1204734" imgH="923865" progId="">
              <p:embed/>
            </p:oleObj>
          </a:graphicData>
        </a:graphic>
      </p:graphicFrame>
      <p:graphicFrame>
        <p:nvGraphicFramePr>
          <p:cNvPr id="153605" name="Object 3"/>
          <p:cNvGraphicFramePr>
            <a:graphicFrameLocks noChangeAspect="1"/>
          </p:cNvGraphicFramePr>
          <p:nvPr/>
        </p:nvGraphicFramePr>
        <p:xfrm>
          <a:off x="2124075" y="2276475"/>
          <a:ext cx="720725" cy="720725"/>
        </p:xfrm>
        <a:graphic>
          <a:graphicData uri="http://schemas.openxmlformats.org/presentationml/2006/ole">
            <p:oleObj spid="_x0000_s558085" name="Visio" r:id="rId6" imgW="496443" imgH="496443" progId="">
              <p:embed/>
            </p:oleObj>
          </a:graphicData>
        </a:graphic>
      </p:graphicFrame>
      <p:grpSp>
        <p:nvGrpSpPr>
          <p:cNvPr id="2" name="Group 6"/>
          <p:cNvGrpSpPr>
            <a:grpSpLocks/>
          </p:cNvGrpSpPr>
          <p:nvPr/>
        </p:nvGrpSpPr>
        <p:grpSpPr bwMode="auto">
          <a:xfrm>
            <a:off x="2124075" y="2276475"/>
            <a:ext cx="720725" cy="720725"/>
            <a:chOff x="2154" y="2976"/>
            <a:chExt cx="454" cy="454"/>
          </a:xfrm>
        </p:grpSpPr>
        <p:graphicFrame>
          <p:nvGraphicFramePr>
            <p:cNvPr id="558087" name="Object 14"/>
            <p:cNvGraphicFramePr>
              <a:graphicFrameLocks noChangeAspect="1"/>
            </p:cNvGraphicFramePr>
            <p:nvPr/>
          </p:nvGraphicFramePr>
          <p:xfrm>
            <a:off x="2154" y="2976"/>
            <a:ext cx="454" cy="454"/>
          </p:xfrm>
          <a:graphic>
            <a:graphicData uri="http://schemas.openxmlformats.org/presentationml/2006/ole">
              <p:oleObj spid="_x0000_s558087" name="Visio" r:id="rId7" imgW="496443" imgH="496443" progId="">
                <p:embed/>
              </p:oleObj>
            </a:graphicData>
          </a:graphic>
        </p:graphicFrame>
        <p:grpSp>
          <p:nvGrpSpPr>
            <p:cNvPr id="558088" name="Group 8"/>
            <p:cNvGrpSpPr>
              <a:grpSpLocks/>
            </p:cNvGrpSpPr>
            <p:nvPr/>
          </p:nvGrpSpPr>
          <p:grpSpPr bwMode="auto">
            <a:xfrm>
              <a:off x="2290" y="2976"/>
              <a:ext cx="288" cy="288"/>
              <a:chOff x="1927" y="2795"/>
              <a:chExt cx="288" cy="288"/>
            </a:xfrm>
          </p:grpSpPr>
          <p:pic>
            <p:nvPicPr>
              <p:cNvPr id="558089" name="Picture 9" descr="MSWORD"/>
              <p:cNvPicPr>
                <a:picLocks noChangeAspect="1" noChangeArrowheads="1"/>
              </p:cNvPicPr>
              <p:nvPr/>
            </p:nvPicPr>
            <p:blipFill>
              <a:blip r:embed="rId4" cstate="print">
                <a:clrChange>
                  <a:clrFrom>
                    <a:srgbClr val="C2CCDF"/>
                  </a:clrFrom>
                  <a:clrTo>
                    <a:srgbClr val="C2CCDF">
                      <a:alpha val="0"/>
                    </a:srgbClr>
                  </a:clrTo>
                </a:clrChange>
              </a:blip>
              <a:srcRect/>
              <a:stretch>
                <a:fillRect/>
              </a:stretch>
            </p:blipFill>
            <p:spPr bwMode="auto">
              <a:xfrm>
                <a:off x="1927" y="2795"/>
                <a:ext cx="288" cy="288"/>
              </a:xfrm>
              <a:prstGeom prst="rect">
                <a:avLst/>
              </a:prstGeom>
              <a:noFill/>
              <a:ln w="9525">
                <a:noFill/>
                <a:miter lim="800000"/>
                <a:headEnd/>
                <a:tailEnd/>
              </a:ln>
            </p:spPr>
          </p:pic>
          <p:graphicFrame>
            <p:nvGraphicFramePr>
              <p:cNvPr id="558090" name="Object 15"/>
              <p:cNvGraphicFramePr>
                <a:graphicFrameLocks noChangeAspect="1"/>
              </p:cNvGraphicFramePr>
              <p:nvPr/>
            </p:nvGraphicFramePr>
            <p:xfrm>
              <a:off x="2064" y="2931"/>
              <a:ext cx="136" cy="136"/>
            </p:xfrm>
            <a:graphic>
              <a:graphicData uri="http://schemas.openxmlformats.org/presentationml/2006/ole">
                <p:oleObj spid="_x0000_s558090" name="Visio" r:id="rId8" imgW="444627" imgH="444627" progId="">
                  <p:embed/>
                </p:oleObj>
              </a:graphicData>
            </a:graphic>
          </p:graphicFrame>
        </p:grpSp>
      </p:grpSp>
      <p:grpSp>
        <p:nvGrpSpPr>
          <p:cNvPr id="4" name="Group 11"/>
          <p:cNvGrpSpPr>
            <a:grpSpLocks/>
          </p:cNvGrpSpPr>
          <p:nvPr/>
        </p:nvGrpSpPr>
        <p:grpSpPr bwMode="auto">
          <a:xfrm>
            <a:off x="1187450" y="3860800"/>
            <a:ext cx="457200" cy="457200"/>
            <a:chOff x="1927" y="2795"/>
            <a:chExt cx="288" cy="288"/>
          </a:xfrm>
        </p:grpSpPr>
        <p:pic>
          <p:nvPicPr>
            <p:cNvPr id="558092" name="Picture 12" descr="MSWORD"/>
            <p:cNvPicPr>
              <a:picLocks noChangeAspect="1" noChangeArrowheads="1"/>
            </p:cNvPicPr>
            <p:nvPr/>
          </p:nvPicPr>
          <p:blipFill>
            <a:blip r:embed="rId4" cstate="print">
              <a:clrChange>
                <a:clrFrom>
                  <a:srgbClr val="C2CCDF"/>
                </a:clrFrom>
                <a:clrTo>
                  <a:srgbClr val="C2CCDF">
                    <a:alpha val="0"/>
                  </a:srgbClr>
                </a:clrTo>
              </a:clrChange>
            </a:blip>
            <a:srcRect/>
            <a:stretch>
              <a:fillRect/>
            </a:stretch>
          </p:blipFill>
          <p:spPr bwMode="auto">
            <a:xfrm>
              <a:off x="1927" y="2795"/>
              <a:ext cx="288" cy="288"/>
            </a:xfrm>
            <a:prstGeom prst="rect">
              <a:avLst/>
            </a:prstGeom>
            <a:noFill/>
            <a:ln w="9525">
              <a:noFill/>
              <a:miter lim="800000"/>
              <a:headEnd/>
              <a:tailEnd/>
            </a:ln>
          </p:spPr>
        </p:pic>
        <p:graphicFrame>
          <p:nvGraphicFramePr>
            <p:cNvPr id="558093" name="Object 13"/>
            <p:cNvGraphicFramePr>
              <a:graphicFrameLocks noChangeAspect="1"/>
            </p:cNvGraphicFramePr>
            <p:nvPr/>
          </p:nvGraphicFramePr>
          <p:xfrm>
            <a:off x="2064" y="2931"/>
            <a:ext cx="136" cy="136"/>
          </p:xfrm>
          <a:graphic>
            <a:graphicData uri="http://schemas.openxmlformats.org/presentationml/2006/ole">
              <p:oleObj spid="_x0000_s558093" name="Visio" r:id="rId9" imgW="444627" imgH="444627" progId="">
                <p:embed/>
              </p:oleObj>
            </a:graphicData>
          </a:graphic>
        </p:graphicFrame>
      </p:grpSp>
      <p:graphicFrame>
        <p:nvGraphicFramePr>
          <p:cNvPr id="558094" name="Object 4"/>
          <p:cNvGraphicFramePr>
            <a:graphicFrameLocks noChangeAspect="1"/>
          </p:cNvGraphicFramePr>
          <p:nvPr/>
        </p:nvGraphicFramePr>
        <p:xfrm>
          <a:off x="827088" y="1557338"/>
          <a:ext cx="593725" cy="773112"/>
        </p:xfrm>
        <a:graphic>
          <a:graphicData uri="http://schemas.openxmlformats.org/presentationml/2006/ole">
            <p:oleObj spid="_x0000_s558094" name="Visio" r:id="rId10" imgW="593598" imgH="773811" progId="">
              <p:embed/>
            </p:oleObj>
          </a:graphicData>
        </a:graphic>
      </p:graphicFrame>
      <p:grpSp>
        <p:nvGrpSpPr>
          <p:cNvPr id="5" name="Group 15"/>
          <p:cNvGrpSpPr>
            <a:grpSpLocks/>
          </p:cNvGrpSpPr>
          <p:nvPr/>
        </p:nvGrpSpPr>
        <p:grpSpPr bwMode="auto">
          <a:xfrm>
            <a:off x="538163" y="3860800"/>
            <a:ext cx="444500" cy="874713"/>
            <a:chOff x="340" y="2432"/>
            <a:chExt cx="280" cy="551"/>
          </a:xfrm>
        </p:grpSpPr>
        <p:graphicFrame>
          <p:nvGraphicFramePr>
            <p:cNvPr id="558096" name="Object 12"/>
            <p:cNvGraphicFramePr>
              <a:graphicFrameLocks noChangeAspect="1"/>
            </p:cNvGraphicFramePr>
            <p:nvPr/>
          </p:nvGraphicFramePr>
          <p:xfrm>
            <a:off x="340" y="2432"/>
            <a:ext cx="280" cy="280"/>
          </p:xfrm>
          <a:graphic>
            <a:graphicData uri="http://schemas.openxmlformats.org/presentationml/2006/ole">
              <p:oleObj spid="_x0000_s558096" name="Visio" r:id="rId11" imgW="444627" imgH="444627" progId="">
                <p:embed/>
              </p:oleObj>
            </a:graphicData>
          </a:graphic>
        </p:graphicFrame>
        <p:sp>
          <p:nvSpPr>
            <p:cNvPr id="558097" name="Text Box 17"/>
            <p:cNvSpPr txBox="1">
              <a:spLocks noChangeArrowheads="1"/>
            </p:cNvSpPr>
            <p:nvPr/>
          </p:nvSpPr>
          <p:spPr bwMode="auto">
            <a:xfrm>
              <a:off x="415" y="2752"/>
              <a:ext cx="116" cy="231"/>
            </a:xfrm>
            <a:prstGeom prst="rect">
              <a:avLst/>
            </a:prstGeom>
            <a:noFill/>
            <a:ln w="9525">
              <a:noFill/>
              <a:miter lim="800000"/>
              <a:headEnd/>
              <a:tailEnd/>
            </a:ln>
          </p:spPr>
          <p:txBody>
            <a:bodyPr wrap="none">
              <a:spAutoFit/>
            </a:bodyPr>
            <a:lstStyle/>
            <a:p>
              <a:pPr eaLnBrk="1" hangingPunct="1"/>
              <a:endParaRPr kumimoji="1" lang="zh-TW" altLang="zh-TW" sz="1800" b="1">
                <a:ea typeface="華康魏碑體(P)" pitchFamily="66" charset="-120"/>
              </a:endParaRPr>
            </a:p>
          </p:txBody>
        </p:sp>
      </p:grpSp>
      <p:graphicFrame>
        <p:nvGraphicFramePr>
          <p:cNvPr id="558098" name="Object 5"/>
          <p:cNvGraphicFramePr>
            <a:graphicFrameLocks noChangeAspect="1"/>
          </p:cNvGraphicFramePr>
          <p:nvPr/>
        </p:nvGraphicFramePr>
        <p:xfrm>
          <a:off x="6084888" y="2420938"/>
          <a:ext cx="587375" cy="950912"/>
        </p:xfrm>
        <a:graphic>
          <a:graphicData uri="http://schemas.openxmlformats.org/presentationml/2006/ole">
            <p:oleObj spid="_x0000_s558098" name="Visio" r:id="rId12" imgW="587502" imgH="947547" progId="">
              <p:embed/>
            </p:oleObj>
          </a:graphicData>
        </a:graphic>
      </p:graphicFrame>
      <p:graphicFrame>
        <p:nvGraphicFramePr>
          <p:cNvPr id="558099" name="Object 6"/>
          <p:cNvGraphicFramePr>
            <a:graphicFrameLocks noChangeAspect="1"/>
          </p:cNvGraphicFramePr>
          <p:nvPr/>
        </p:nvGraphicFramePr>
        <p:xfrm>
          <a:off x="7308850" y="2565400"/>
          <a:ext cx="1027113" cy="947738"/>
        </p:xfrm>
        <a:graphic>
          <a:graphicData uri="http://schemas.openxmlformats.org/presentationml/2006/ole">
            <p:oleObj spid="_x0000_s558099" name="Visio" r:id="rId13" imgW="1027176" imgH="947547" progId="">
              <p:embed/>
            </p:oleObj>
          </a:graphicData>
        </a:graphic>
      </p:graphicFrame>
      <p:graphicFrame>
        <p:nvGraphicFramePr>
          <p:cNvPr id="558100" name="Object 7"/>
          <p:cNvGraphicFramePr>
            <a:graphicFrameLocks noChangeAspect="1"/>
          </p:cNvGraphicFramePr>
          <p:nvPr/>
        </p:nvGraphicFramePr>
        <p:xfrm>
          <a:off x="8027988" y="1989138"/>
          <a:ext cx="593725" cy="773112"/>
        </p:xfrm>
        <a:graphic>
          <a:graphicData uri="http://schemas.openxmlformats.org/presentationml/2006/ole">
            <p:oleObj spid="_x0000_s558100" name="Visio" r:id="rId14" imgW="593598" imgH="773811" progId="">
              <p:embed/>
            </p:oleObj>
          </a:graphicData>
        </a:graphic>
      </p:graphicFrame>
      <p:graphicFrame>
        <p:nvGraphicFramePr>
          <p:cNvPr id="558101" name="Object 8"/>
          <p:cNvGraphicFramePr>
            <a:graphicFrameLocks noChangeAspect="1"/>
          </p:cNvGraphicFramePr>
          <p:nvPr/>
        </p:nvGraphicFramePr>
        <p:xfrm>
          <a:off x="1403350" y="1628775"/>
          <a:ext cx="1027113" cy="947738"/>
        </p:xfrm>
        <a:graphic>
          <a:graphicData uri="http://schemas.openxmlformats.org/presentationml/2006/ole">
            <p:oleObj spid="_x0000_s558101" name="Visio" r:id="rId15" imgW="1027176" imgH="947547" progId="">
              <p:embed/>
            </p:oleObj>
          </a:graphicData>
        </a:graphic>
      </p:graphicFrame>
      <p:sp>
        <p:nvSpPr>
          <p:cNvPr id="153622" name="Freeform 22"/>
          <p:cNvSpPr>
            <a:spLocks/>
          </p:cNvSpPr>
          <p:nvPr/>
        </p:nvSpPr>
        <p:spPr bwMode="auto">
          <a:xfrm>
            <a:off x="6648450" y="3028950"/>
            <a:ext cx="660400" cy="39688"/>
          </a:xfrm>
          <a:custGeom>
            <a:avLst/>
            <a:gdLst>
              <a:gd name="T0" fmla="*/ 416 w 416"/>
              <a:gd name="T1" fmla="*/ 25 h 25"/>
              <a:gd name="T2" fmla="*/ 290 w 416"/>
              <a:gd name="T3" fmla="*/ 19 h 25"/>
              <a:gd name="T4" fmla="*/ 132 w 416"/>
              <a:gd name="T5" fmla="*/ 7 h 25"/>
              <a:gd name="T6" fmla="*/ 54 w 416"/>
              <a:gd name="T7" fmla="*/ 6 h 25"/>
              <a:gd name="T8" fmla="*/ 0 w 416"/>
              <a:gd name="T9" fmla="*/ 0 h 25"/>
              <a:gd name="T10" fmla="*/ 0 60000 65536"/>
              <a:gd name="T11" fmla="*/ 0 60000 65536"/>
              <a:gd name="T12" fmla="*/ 0 60000 65536"/>
              <a:gd name="T13" fmla="*/ 0 60000 65536"/>
              <a:gd name="T14" fmla="*/ 0 60000 65536"/>
              <a:gd name="T15" fmla="*/ 0 w 416"/>
              <a:gd name="T16" fmla="*/ 0 h 25"/>
              <a:gd name="T17" fmla="*/ 416 w 416"/>
              <a:gd name="T18" fmla="*/ 25 h 25"/>
            </a:gdLst>
            <a:ahLst/>
            <a:cxnLst>
              <a:cxn ang="T10">
                <a:pos x="T0" y="T1"/>
              </a:cxn>
              <a:cxn ang="T11">
                <a:pos x="T2" y="T3"/>
              </a:cxn>
              <a:cxn ang="T12">
                <a:pos x="T4" y="T5"/>
              </a:cxn>
              <a:cxn ang="T13">
                <a:pos x="T6" y="T7"/>
              </a:cxn>
              <a:cxn ang="T14">
                <a:pos x="T8" y="T9"/>
              </a:cxn>
            </a:cxnLst>
            <a:rect l="T15" t="T16" r="T17" b="T18"/>
            <a:pathLst>
              <a:path w="416" h="25">
                <a:moveTo>
                  <a:pt x="416" y="25"/>
                </a:moveTo>
                <a:lnTo>
                  <a:pt x="290" y="19"/>
                </a:lnTo>
                <a:lnTo>
                  <a:pt x="132" y="7"/>
                </a:lnTo>
                <a:cubicBezTo>
                  <a:pt x="93" y="5"/>
                  <a:pt x="76" y="7"/>
                  <a:pt x="54" y="6"/>
                </a:cubicBezTo>
                <a:lnTo>
                  <a:pt x="0" y="0"/>
                </a:lnTo>
              </a:path>
            </a:pathLst>
          </a:custGeom>
          <a:noFill/>
          <a:ln w="38100">
            <a:solidFill>
              <a:schemeClr val="tx1"/>
            </a:solidFill>
            <a:round/>
            <a:headEnd/>
            <a:tailEnd/>
          </a:ln>
        </p:spPr>
        <p:txBody>
          <a:bodyPr/>
          <a:lstStyle/>
          <a:p>
            <a:pPr algn="r" eaLnBrk="1" hangingPunct="1"/>
            <a:endParaRPr kumimoji="1" lang="zh-TW" altLang="en-US" sz="1800" b="1">
              <a:latin typeface="Arial" pitchFamily="34" charset="0"/>
              <a:ea typeface="華康魏碑體(P)" pitchFamily="66" charset="-120"/>
            </a:endParaRPr>
          </a:p>
        </p:txBody>
      </p:sp>
      <p:grpSp>
        <p:nvGrpSpPr>
          <p:cNvPr id="6" name="Group 23"/>
          <p:cNvGrpSpPr>
            <a:grpSpLocks/>
          </p:cNvGrpSpPr>
          <p:nvPr/>
        </p:nvGrpSpPr>
        <p:grpSpPr bwMode="auto">
          <a:xfrm>
            <a:off x="8316913" y="2781300"/>
            <a:ext cx="720725" cy="720725"/>
            <a:chOff x="2154" y="2976"/>
            <a:chExt cx="454" cy="454"/>
          </a:xfrm>
        </p:grpSpPr>
        <p:graphicFrame>
          <p:nvGraphicFramePr>
            <p:cNvPr id="558104" name="Object 10"/>
            <p:cNvGraphicFramePr>
              <a:graphicFrameLocks noChangeAspect="1"/>
            </p:cNvGraphicFramePr>
            <p:nvPr/>
          </p:nvGraphicFramePr>
          <p:xfrm>
            <a:off x="2154" y="2976"/>
            <a:ext cx="454" cy="454"/>
          </p:xfrm>
          <a:graphic>
            <a:graphicData uri="http://schemas.openxmlformats.org/presentationml/2006/ole">
              <p:oleObj spid="_x0000_s558104" name="Visio" r:id="rId16" imgW="496443" imgH="496443" progId="">
                <p:embed/>
              </p:oleObj>
            </a:graphicData>
          </a:graphic>
        </p:graphicFrame>
        <p:grpSp>
          <p:nvGrpSpPr>
            <p:cNvPr id="558105" name="Group 25"/>
            <p:cNvGrpSpPr>
              <a:grpSpLocks/>
            </p:cNvGrpSpPr>
            <p:nvPr/>
          </p:nvGrpSpPr>
          <p:grpSpPr bwMode="auto">
            <a:xfrm>
              <a:off x="2290" y="2976"/>
              <a:ext cx="288" cy="288"/>
              <a:chOff x="1927" y="2795"/>
              <a:chExt cx="288" cy="288"/>
            </a:xfrm>
          </p:grpSpPr>
          <p:pic>
            <p:nvPicPr>
              <p:cNvPr id="558106" name="Picture 26" descr="MSWORD"/>
              <p:cNvPicPr>
                <a:picLocks noChangeAspect="1" noChangeArrowheads="1"/>
              </p:cNvPicPr>
              <p:nvPr/>
            </p:nvPicPr>
            <p:blipFill>
              <a:blip r:embed="rId4" cstate="print">
                <a:clrChange>
                  <a:clrFrom>
                    <a:srgbClr val="C2CCDF"/>
                  </a:clrFrom>
                  <a:clrTo>
                    <a:srgbClr val="C2CCDF">
                      <a:alpha val="0"/>
                    </a:srgbClr>
                  </a:clrTo>
                </a:clrChange>
              </a:blip>
              <a:srcRect/>
              <a:stretch>
                <a:fillRect/>
              </a:stretch>
            </p:blipFill>
            <p:spPr bwMode="auto">
              <a:xfrm>
                <a:off x="1927" y="2795"/>
                <a:ext cx="288" cy="288"/>
              </a:xfrm>
              <a:prstGeom prst="rect">
                <a:avLst/>
              </a:prstGeom>
              <a:noFill/>
              <a:ln w="9525">
                <a:noFill/>
                <a:miter lim="800000"/>
                <a:headEnd/>
                <a:tailEnd/>
              </a:ln>
            </p:spPr>
          </p:pic>
          <p:graphicFrame>
            <p:nvGraphicFramePr>
              <p:cNvPr id="558107" name="Object 11"/>
              <p:cNvGraphicFramePr>
                <a:graphicFrameLocks noChangeAspect="1"/>
              </p:cNvGraphicFramePr>
              <p:nvPr/>
            </p:nvGraphicFramePr>
            <p:xfrm>
              <a:off x="2064" y="2931"/>
              <a:ext cx="136" cy="136"/>
            </p:xfrm>
            <a:graphic>
              <a:graphicData uri="http://schemas.openxmlformats.org/presentationml/2006/ole">
                <p:oleObj spid="_x0000_s558107" name="Visio" r:id="rId17" imgW="444627" imgH="444627" progId="">
                  <p:embed/>
                </p:oleObj>
              </a:graphicData>
            </a:graphic>
          </p:graphicFrame>
        </p:grpSp>
      </p:grpSp>
      <p:grpSp>
        <p:nvGrpSpPr>
          <p:cNvPr id="8" name="Group 28"/>
          <p:cNvGrpSpPr>
            <a:grpSpLocks/>
          </p:cNvGrpSpPr>
          <p:nvPr/>
        </p:nvGrpSpPr>
        <p:grpSpPr bwMode="auto">
          <a:xfrm>
            <a:off x="8532813" y="2781300"/>
            <a:ext cx="457200" cy="457200"/>
            <a:chOff x="1927" y="2795"/>
            <a:chExt cx="288" cy="288"/>
          </a:xfrm>
        </p:grpSpPr>
        <p:pic>
          <p:nvPicPr>
            <p:cNvPr id="558109" name="Picture 29" descr="MSWORD"/>
            <p:cNvPicPr>
              <a:picLocks noChangeAspect="1" noChangeArrowheads="1"/>
            </p:cNvPicPr>
            <p:nvPr/>
          </p:nvPicPr>
          <p:blipFill>
            <a:blip r:embed="rId4" cstate="print">
              <a:clrChange>
                <a:clrFrom>
                  <a:srgbClr val="C2CCDF"/>
                </a:clrFrom>
                <a:clrTo>
                  <a:srgbClr val="C2CCDF">
                    <a:alpha val="0"/>
                  </a:srgbClr>
                </a:clrTo>
              </a:clrChange>
            </a:blip>
            <a:srcRect/>
            <a:stretch>
              <a:fillRect/>
            </a:stretch>
          </p:blipFill>
          <p:spPr bwMode="auto">
            <a:xfrm>
              <a:off x="1927" y="2795"/>
              <a:ext cx="288" cy="288"/>
            </a:xfrm>
            <a:prstGeom prst="rect">
              <a:avLst/>
            </a:prstGeom>
            <a:noFill/>
            <a:ln w="9525">
              <a:noFill/>
              <a:miter lim="800000"/>
              <a:headEnd/>
              <a:tailEnd/>
            </a:ln>
          </p:spPr>
        </p:pic>
        <p:graphicFrame>
          <p:nvGraphicFramePr>
            <p:cNvPr id="558110" name="Object 9"/>
            <p:cNvGraphicFramePr>
              <a:graphicFrameLocks noChangeAspect="1"/>
            </p:cNvGraphicFramePr>
            <p:nvPr/>
          </p:nvGraphicFramePr>
          <p:xfrm>
            <a:off x="2064" y="2931"/>
            <a:ext cx="136" cy="136"/>
          </p:xfrm>
          <a:graphic>
            <a:graphicData uri="http://schemas.openxmlformats.org/presentationml/2006/ole">
              <p:oleObj spid="_x0000_s558110" name="Visio" r:id="rId18" imgW="444627" imgH="444627" progId="">
                <p:embed/>
              </p:oleObj>
            </a:graphicData>
          </a:graphic>
        </p:graphicFrame>
      </p:grpSp>
      <p:sp>
        <p:nvSpPr>
          <p:cNvPr id="153631" name="Freeform 31"/>
          <p:cNvSpPr>
            <a:spLocks/>
          </p:cNvSpPr>
          <p:nvPr/>
        </p:nvSpPr>
        <p:spPr bwMode="auto">
          <a:xfrm>
            <a:off x="4859338" y="2781300"/>
            <a:ext cx="1441450" cy="215900"/>
          </a:xfrm>
          <a:custGeom>
            <a:avLst/>
            <a:gdLst>
              <a:gd name="T0" fmla="*/ 862 w 862"/>
              <a:gd name="T1" fmla="*/ 90 h 90"/>
              <a:gd name="T2" fmla="*/ 427 w 862"/>
              <a:gd name="T3" fmla="*/ 66 h 90"/>
              <a:gd name="T4" fmla="*/ 0 w 862"/>
              <a:gd name="T5" fmla="*/ 0 h 90"/>
              <a:gd name="T6" fmla="*/ 0 60000 65536"/>
              <a:gd name="T7" fmla="*/ 0 60000 65536"/>
              <a:gd name="T8" fmla="*/ 0 60000 65536"/>
              <a:gd name="T9" fmla="*/ 0 w 862"/>
              <a:gd name="T10" fmla="*/ 0 h 90"/>
              <a:gd name="T11" fmla="*/ 862 w 862"/>
              <a:gd name="T12" fmla="*/ 90 h 90"/>
            </a:gdLst>
            <a:ahLst/>
            <a:cxnLst>
              <a:cxn ang="T6">
                <a:pos x="T0" y="T1"/>
              </a:cxn>
              <a:cxn ang="T7">
                <a:pos x="T2" y="T3"/>
              </a:cxn>
              <a:cxn ang="T8">
                <a:pos x="T4" y="T5"/>
              </a:cxn>
            </a:cxnLst>
            <a:rect l="T9" t="T10" r="T11" b="T12"/>
            <a:pathLst>
              <a:path w="862" h="90">
                <a:moveTo>
                  <a:pt x="862" y="90"/>
                </a:moveTo>
                <a:lnTo>
                  <a:pt x="427" y="66"/>
                </a:lnTo>
                <a:lnTo>
                  <a:pt x="0" y="0"/>
                </a:lnTo>
              </a:path>
            </a:pathLst>
          </a:custGeom>
          <a:noFill/>
          <a:ln w="38100">
            <a:solidFill>
              <a:schemeClr val="tx1"/>
            </a:solidFill>
            <a:round/>
            <a:headEnd/>
            <a:tailEnd/>
          </a:ln>
        </p:spPr>
        <p:txBody>
          <a:bodyPr/>
          <a:lstStyle/>
          <a:p>
            <a:pPr algn="r" eaLnBrk="1" hangingPunct="1"/>
            <a:endParaRPr kumimoji="1" lang="zh-TW" altLang="en-US" sz="1800" b="1">
              <a:latin typeface="Arial" pitchFamily="34" charset="0"/>
              <a:ea typeface="華康魏碑體(P)" pitchFamily="66" charset="-120"/>
            </a:endParaRPr>
          </a:p>
        </p:txBody>
      </p:sp>
      <p:sp>
        <p:nvSpPr>
          <p:cNvPr id="153632" name="Freeform 32"/>
          <p:cNvSpPr>
            <a:spLocks/>
          </p:cNvSpPr>
          <p:nvPr/>
        </p:nvSpPr>
        <p:spPr bwMode="auto">
          <a:xfrm>
            <a:off x="2411413" y="2135188"/>
            <a:ext cx="1584325" cy="501650"/>
          </a:xfrm>
          <a:custGeom>
            <a:avLst/>
            <a:gdLst>
              <a:gd name="T0" fmla="*/ 998 w 998"/>
              <a:gd name="T1" fmla="*/ 317 h 317"/>
              <a:gd name="T2" fmla="*/ 497 w 998"/>
              <a:gd name="T3" fmla="*/ 197 h 317"/>
              <a:gd name="T4" fmla="*/ 0 w 998"/>
              <a:gd name="T5" fmla="*/ 0 h 317"/>
              <a:gd name="T6" fmla="*/ 0 60000 65536"/>
              <a:gd name="T7" fmla="*/ 0 60000 65536"/>
              <a:gd name="T8" fmla="*/ 0 60000 65536"/>
              <a:gd name="T9" fmla="*/ 0 w 998"/>
              <a:gd name="T10" fmla="*/ 0 h 317"/>
              <a:gd name="T11" fmla="*/ 998 w 998"/>
              <a:gd name="T12" fmla="*/ 317 h 317"/>
            </a:gdLst>
            <a:ahLst/>
            <a:cxnLst>
              <a:cxn ang="T6">
                <a:pos x="T0" y="T1"/>
              </a:cxn>
              <a:cxn ang="T7">
                <a:pos x="T2" y="T3"/>
              </a:cxn>
              <a:cxn ang="T8">
                <a:pos x="T4" y="T5"/>
              </a:cxn>
            </a:cxnLst>
            <a:rect l="T9" t="T10" r="T11" b="T12"/>
            <a:pathLst>
              <a:path w="998" h="317">
                <a:moveTo>
                  <a:pt x="998" y="317"/>
                </a:moveTo>
                <a:lnTo>
                  <a:pt x="497" y="197"/>
                </a:lnTo>
                <a:lnTo>
                  <a:pt x="0" y="0"/>
                </a:lnTo>
              </a:path>
            </a:pathLst>
          </a:custGeom>
          <a:noFill/>
          <a:ln w="38100">
            <a:solidFill>
              <a:schemeClr val="tx1"/>
            </a:solidFill>
            <a:round/>
            <a:headEnd/>
            <a:tailEnd type="triangle" w="med" len="med"/>
          </a:ln>
        </p:spPr>
        <p:txBody>
          <a:bodyPr/>
          <a:lstStyle/>
          <a:p>
            <a:pPr algn="r" eaLnBrk="1" hangingPunct="1"/>
            <a:endParaRPr kumimoji="1" lang="zh-TW" altLang="en-US" sz="1800" b="1">
              <a:latin typeface="Arial" pitchFamily="34" charset="0"/>
              <a:ea typeface="華康魏碑體(P)" pitchFamily="66" charset="-120"/>
            </a:endParaRPr>
          </a:p>
        </p:txBody>
      </p:sp>
      <p:sp>
        <p:nvSpPr>
          <p:cNvPr id="153633" name="Text Box 33"/>
          <p:cNvSpPr txBox="1">
            <a:spLocks noChangeArrowheads="1"/>
          </p:cNvSpPr>
          <p:nvPr/>
        </p:nvSpPr>
        <p:spPr bwMode="auto">
          <a:xfrm>
            <a:off x="1908175" y="3789363"/>
            <a:ext cx="2303463" cy="915987"/>
          </a:xfrm>
          <a:prstGeom prst="rect">
            <a:avLst/>
          </a:prstGeom>
          <a:noFill/>
          <a:ln w="9525">
            <a:noFill/>
            <a:miter lim="800000"/>
            <a:headEnd/>
            <a:tailEnd/>
          </a:ln>
        </p:spPr>
        <p:txBody>
          <a:bodyPr>
            <a:spAutoFit/>
          </a:bodyPr>
          <a:lstStyle/>
          <a:p>
            <a:pPr marL="342900" indent="-342900" algn="l" eaLnBrk="1" hangingPunct="1">
              <a:spcBef>
                <a:spcPct val="50000"/>
              </a:spcBef>
              <a:buFontTx/>
              <a:buAutoNum type="arabicPeriod"/>
            </a:pPr>
            <a:r>
              <a:rPr kumimoji="1" lang="zh-TW" altLang="en-US" sz="1800" b="1">
                <a:ea typeface="標楷體" pitchFamily="65" charset="-120"/>
              </a:rPr>
              <a:t>駭客</a:t>
            </a:r>
            <a:r>
              <a:rPr kumimoji="1" lang="zh-TW" altLang="en-US" sz="1800" b="1">
                <a:solidFill>
                  <a:srgbClr val="FF0000"/>
                </a:solidFill>
                <a:ea typeface="標楷體" pitchFamily="65" charset="-120"/>
              </a:rPr>
              <a:t>設計</a:t>
            </a:r>
            <a:r>
              <a:rPr kumimoji="1" lang="zh-TW" altLang="en-US" sz="1800" b="1">
                <a:ea typeface="標楷體" pitchFamily="65" charset="-120"/>
              </a:rPr>
              <a:t>攻擊陷阱程式(如特殊</a:t>
            </a:r>
            <a:r>
              <a:rPr kumimoji="1" lang="en-US" altLang="zh-TW" sz="1600" b="1" i="1">
                <a:ea typeface="標楷體" pitchFamily="65" charset="-120"/>
              </a:rPr>
              <a:t>Word</a:t>
            </a:r>
            <a:r>
              <a:rPr kumimoji="1" lang="en-US" altLang="zh-TW" sz="1800" b="1">
                <a:ea typeface="標楷體" pitchFamily="65" charset="-120"/>
              </a:rPr>
              <a:t> </a:t>
            </a:r>
            <a:r>
              <a:rPr kumimoji="1" lang="zh-TW" altLang="en-US" sz="1800" b="1">
                <a:ea typeface="標楷體" pitchFamily="65" charset="-120"/>
              </a:rPr>
              <a:t>檔案)</a:t>
            </a:r>
          </a:p>
        </p:txBody>
      </p:sp>
      <p:sp>
        <p:nvSpPr>
          <p:cNvPr id="153634" name="Text Box 34"/>
          <p:cNvSpPr txBox="1">
            <a:spLocks noChangeArrowheads="1"/>
          </p:cNvSpPr>
          <p:nvPr/>
        </p:nvSpPr>
        <p:spPr bwMode="auto">
          <a:xfrm>
            <a:off x="1908175" y="4724400"/>
            <a:ext cx="2303463" cy="641350"/>
          </a:xfrm>
          <a:prstGeom prst="rect">
            <a:avLst/>
          </a:prstGeom>
          <a:noFill/>
          <a:ln w="9525">
            <a:noFill/>
            <a:miter lim="800000"/>
            <a:headEnd/>
            <a:tailEnd/>
          </a:ln>
        </p:spPr>
        <p:txBody>
          <a:bodyPr>
            <a:spAutoFit/>
          </a:bodyPr>
          <a:lstStyle/>
          <a:p>
            <a:pPr marL="342900" indent="-342900" algn="l" eaLnBrk="1" hangingPunct="1">
              <a:spcBef>
                <a:spcPct val="50000"/>
              </a:spcBef>
              <a:buFontTx/>
              <a:buAutoNum type="arabicPeriod" startAt="2"/>
            </a:pPr>
            <a:r>
              <a:rPr kumimoji="1" lang="zh-TW" altLang="en-US" sz="1800" b="1">
                <a:ea typeface="標楷體" pitchFamily="65" charset="-120"/>
              </a:rPr>
              <a:t>將攻擊程式</a:t>
            </a:r>
            <a:r>
              <a:rPr kumimoji="1" lang="zh-TW" altLang="en-US" sz="1800" b="1">
                <a:solidFill>
                  <a:srgbClr val="FF0000"/>
                </a:solidFill>
                <a:ea typeface="標楷體" pitchFamily="65" charset="-120"/>
              </a:rPr>
              <a:t>埋入</a:t>
            </a:r>
            <a:r>
              <a:rPr kumimoji="1" lang="zh-TW" altLang="en-US" sz="1800" b="1">
                <a:ea typeface="標楷體" pitchFamily="65" charset="-120"/>
              </a:rPr>
              <a:t>電子郵件中</a:t>
            </a:r>
          </a:p>
        </p:txBody>
      </p:sp>
      <p:sp>
        <p:nvSpPr>
          <p:cNvPr id="153635" name="Text Box 35"/>
          <p:cNvSpPr txBox="1">
            <a:spLocks noChangeArrowheads="1"/>
          </p:cNvSpPr>
          <p:nvPr/>
        </p:nvSpPr>
        <p:spPr bwMode="auto">
          <a:xfrm>
            <a:off x="1908175" y="5445125"/>
            <a:ext cx="2303463" cy="641350"/>
          </a:xfrm>
          <a:prstGeom prst="rect">
            <a:avLst/>
          </a:prstGeom>
          <a:noFill/>
          <a:ln w="9525">
            <a:noFill/>
            <a:miter lim="800000"/>
            <a:headEnd/>
            <a:tailEnd/>
          </a:ln>
        </p:spPr>
        <p:txBody>
          <a:bodyPr>
            <a:spAutoFit/>
          </a:bodyPr>
          <a:lstStyle/>
          <a:p>
            <a:pPr marL="342900" indent="-342900" algn="l" eaLnBrk="1" hangingPunct="1">
              <a:spcBef>
                <a:spcPct val="50000"/>
              </a:spcBef>
              <a:buFontTx/>
              <a:buAutoNum type="arabicPeriod" startAt="3"/>
            </a:pPr>
            <a:r>
              <a:rPr kumimoji="1" lang="zh-TW" altLang="en-US" sz="1800" b="1">
                <a:ea typeface="標楷體" pitchFamily="65" charset="-120"/>
              </a:rPr>
              <a:t>寄發電子郵件給特定的目標</a:t>
            </a:r>
          </a:p>
        </p:txBody>
      </p:sp>
      <p:sp>
        <p:nvSpPr>
          <p:cNvPr id="153636" name="Text Box 36"/>
          <p:cNvSpPr txBox="1">
            <a:spLocks noChangeArrowheads="1"/>
          </p:cNvSpPr>
          <p:nvPr/>
        </p:nvSpPr>
        <p:spPr bwMode="auto">
          <a:xfrm>
            <a:off x="4140200" y="3789363"/>
            <a:ext cx="2303463" cy="641350"/>
          </a:xfrm>
          <a:prstGeom prst="rect">
            <a:avLst/>
          </a:prstGeom>
          <a:noFill/>
          <a:ln w="9525">
            <a:noFill/>
            <a:miter lim="800000"/>
            <a:headEnd/>
            <a:tailEnd/>
          </a:ln>
        </p:spPr>
        <p:txBody>
          <a:bodyPr>
            <a:spAutoFit/>
          </a:bodyPr>
          <a:lstStyle/>
          <a:p>
            <a:pPr marL="342900" indent="-342900" algn="l" eaLnBrk="1" hangingPunct="1">
              <a:spcBef>
                <a:spcPct val="50000"/>
              </a:spcBef>
              <a:buFontTx/>
              <a:buAutoNum type="arabicPeriod" startAt="4"/>
            </a:pPr>
            <a:r>
              <a:rPr kumimoji="1" lang="zh-TW" altLang="en-US" sz="1800" b="1">
                <a:ea typeface="標楷體" pitchFamily="65" charset="-120"/>
              </a:rPr>
              <a:t>受害者</a:t>
            </a:r>
            <a:r>
              <a:rPr kumimoji="1" lang="zh-TW" altLang="en-US" sz="1800" b="1">
                <a:solidFill>
                  <a:srgbClr val="FF0000"/>
                </a:solidFill>
                <a:ea typeface="標楷體" pitchFamily="65" charset="-120"/>
              </a:rPr>
              <a:t>開啟</a:t>
            </a:r>
            <a:r>
              <a:rPr kumimoji="1" lang="zh-TW" altLang="en-US" sz="1800" b="1">
                <a:ea typeface="標楷體" pitchFamily="65" charset="-120"/>
              </a:rPr>
              <a:t>電子郵件</a:t>
            </a:r>
          </a:p>
        </p:txBody>
      </p:sp>
      <p:sp>
        <p:nvSpPr>
          <p:cNvPr id="153637" name="Text Box 37"/>
          <p:cNvSpPr txBox="1">
            <a:spLocks noChangeArrowheads="1"/>
          </p:cNvSpPr>
          <p:nvPr/>
        </p:nvSpPr>
        <p:spPr bwMode="auto">
          <a:xfrm>
            <a:off x="4140200" y="4724400"/>
            <a:ext cx="2303463" cy="915988"/>
          </a:xfrm>
          <a:prstGeom prst="rect">
            <a:avLst/>
          </a:prstGeom>
          <a:noFill/>
          <a:ln w="9525">
            <a:noFill/>
            <a:miter lim="800000"/>
            <a:headEnd/>
            <a:tailEnd/>
          </a:ln>
        </p:spPr>
        <p:txBody>
          <a:bodyPr>
            <a:spAutoFit/>
          </a:bodyPr>
          <a:lstStyle/>
          <a:p>
            <a:pPr marL="342900" indent="-342900" algn="l" eaLnBrk="1" hangingPunct="1">
              <a:spcBef>
                <a:spcPct val="50000"/>
              </a:spcBef>
              <a:buFontTx/>
              <a:buAutoNum type="arabicPeriod" startAt="5"/>
            </a:pPr>
            <a:r>
              <a:rPr kumimoji="1" lang="zh-TW" altLang="en-US" sz="1800" b="1">
                <a:ea typeface="標楷體" pitchFamily="65" charset="-120"/>
              </a:rPr>
              <a:t>啟動駭客設計的陷阱，並被</a:t>
            </a:r>
            <a:r>
              <a:rPr kumimoji="1" lang="zh-TW" altLang="en-US" sz="1800" b="1">
                <a:solidFill>
                  <a:srgbClr val="FF0000"/>
                </a:solidFill>
                <a:ea typeface="標楷體" pitchFamily="65" charset="-120"/>
              </a:rPr>
              <a:t>植入</a:t>
            </a:r>
            <a:r>
              <a:rPr kumimoji="1" lang="zh-TW" altLang="en-US" sz="1800" b="1">
                <a:ea typeface="標楷體" pitchFamily="65" charset="-120"/>
              </a:rPr>
              <a:t>後門程式</a:t>
            </a:r>
          </a:p>
        </p:txBody>
      </p:sp>
      <p:sp>
        <p:nvSpPr>
          <p:cNvPr id="153638" name="Text Box 38"/>
          <p:cNvSpPr txBox="1">
            <a:spLocks noChangeArrowheads="1"/>
          </p:cNvSpPr>
          <p:nvPr/>
        </p:nvSpPr>
        <p:spPr bwMode="auto">
          <a:xfrm>
            <a:off x="6588125" y="3770313"/>
            <a:ext cx="2303463" cy="915987"/>
          </a:xfrm>
          <a:prstGeom prst="rect">
            <a:avLst/>
          </a:prstGeom>
          <a:noFill/>
          <a:ln w="9525">
            <a:noFill/>
            <a:miter lim="800000"/>
            <a:headEnd/>
            <a:tailEnd/>
          </a:ln>
        </p:spPr>
        <p:txBody>
          <a:bodyPr>
            <a:spAutoFit/>
          </a:bodyPr>
          <a:lstStyle/>
          <a:p>
            <a:pPr marL="342900" indent="-342900" algn="l" eaLnBrk="1" hangingPunct="1">
              <a:spcBef>
                <a:spcPct val="50000"/>
              </a:spcBef>
              <a:buFontTx/>
              <a:buAutoNum type="arabicPeriod" startAt="6"/>
            </a:pPr>
            <a:r>
              <a:rPr kumimoji="1" lang="zh-TW" altLang="en-US" sz="1800" b="1">
                <a:ea typeface="標楷體" pitchFamily="65" charset="-120"/>
              </a:rPr>
              <a:t>後門程式</a:t>
            </a:r>
            <a:r>
              <a:rPr kumimoji="1" lang="zh-TW" altLang="en-US" sz="1800" b="1">
                <a:solidFill>
                  <a:srgbClr val="FF0000"/>
                </a:solidFill>
                <a:ea typeface="標楷體" pitchFamily="65" charset="-120"/>
              </a:rPr>
              <a:t>逆向連接</a:t>
            </a:r>
            <a:r>
              <a:rPr kumimoji="1" lang="zh-TW" altLang="en-US" sz="1800" b="1">
                <a:ea typeface="標楷體" pitchFamily="65" charset="-120"/>
              </a:rPr>
              <a:t>，向遠端駭客報到</a:t>
            </a:r>
          </a:p>
        </p:txBody>
      </p:sp>
      <p:sp>
        <p:nvSpPr>
          <p:cNvPr id="558119" name="Text Box 39"/>
          <p:cNvSpPr txBox="1">
            <a:spLocks noChangeArrowheads="1"/>
          </p:cNvSpPr>
          <p:nvPr/>
        </p:nvSpPr>
        <p:spPr bwMode="auto">
          <a:xfrm>
            <a:off x="4213225" y="2636838"/>
            <a:ext cx="1114425" cy="396875"/>
          </a:xfrm>
          <a:prstGeom prst="rect">
            <a:avLst/>
          </a:prstGeom>
          <a:noFill/>
          <a:ln w="9525">
            <a:noFill/>
            <a:miter lim="800000"/>
            <a:headEnd/>
            <a:tailEnd/>
          </a:ln>
        </p:spPr>
        <p:txBody>
          <a:bodyPr wrap="none">
            <a:spAutoFit/>
          </a:bodyPr>
          <a:lstStyle/>
          <a:p>
            <a:pPr algn="r" eaLnBrk="1" hangingPunct="1"/>
            <a:r>
              <a:rPr kumimoji="1" lang="en-US" altLang="zh-TW" sz="2000" b="1">
                <a:solidFill>
                  <a:schemeClr val="bg1"/>
                </a:solidFill>
                <a:latin typeface="Arial" pitchFamily="34" charset="0"/>
                <a:ea typeface="華康魏碑體(P)" pitchFamily="66" charset="-120"/>
              </a:rPr>
              <a:t>Internet</a:t>
            </a:r>
          </a:p>
        </p:txBody>
      </p:sp>
      <p:grpSp>
        <p:nvGrpSpPr>
          <p:cNvPr id="9" name="Group 40"/>
          <p:cNvGrpSpPr>
            <a:grpSpLocks/>
          </p:cNvGrpSpPr>
          <p:nvPr/>
        </p:nvGrpSpPr>
        <p:grpSpPr bwMode="auto">
          <a:xfrm>
            <a:off x="8388350" y="1916113"/>
            <a:ext cx="215900" cy="217487"/>
            <a:chOff x="5284" y="1207"/>
            <a:chExt cx="136" cy="137"/>
          </a:xfrm>
        </p:grpSpPr>
        <p:sp>
          <p:nvSpPr>
            <p:cNvPr id="558121" name="Line 41"/>
            <p:cNvSpPr>
              <a:spLocks noChangeShapeType="1"/>
            </p:cNvSpPr>
            <p:nvPr/>
          </p:nvSpPr>
          <p:spPr bwMode="auto">
            <a:xfrm rot="19800000" flipH="1">
              <a:off x="5284" y="1207"/>
              <a:ext cx="45" cy="46"/>
            </a:xfrm>
            <a:prstGeom prst="line">
              <a:avLst/>
            </a:prstGeom>
            <a:noFill/>
            <a:ln w="38100">
              <a:solidFill>
                <a:srgbClr val="FF9900"/>
              </a:solidFill>
              <a:round/>
              <a:headEnd/>
              <a:tailEnd/>
            </a:ln>
          </p:spPr>
          <p:txBody>
            <a:bodyPr/>
            <a:lstStyle/>
            <a:p>
              <a:endParaRPr lang="zh-TW" altLang="en-US"/>
            </a:p>
          </p:txBody>
        </p:sp>
        <p:sp>
          <p:nvSpPr>
            <p:cNvPr id="558122" name="Line 42"/>
            <p:cNvSpPr>
              <a:spLocks noChangeShapeType="1"/>
            </p:cNvSpPr>
            <p:nvPr/>
          </p:nvSpPr>
          <p:spPr bwMode="auto">
            <a:xfrm flipH="1">
              <a:off x="5343" y="1239"/>
              <a:ext cx="45" cy="46"/>
            </a:xfrm>
            <a:prstGeom prst="line">
              <a:avLst/>
            </a:prstGeom>
            <a:noFill/>
            <a:ln w="38100">
              <a:solidFill>
                <a:srgbClr val="FF9900"/>
              </a:solidFill>
              <a:round/>
              <a:headEnd/>
              <a:tailEnd/>
            </a:ln>
          </p:spPr>
          <p:txBody>
            <a:bodyPr/>
            <a:lstStyle/>
            <a:p>
              <a:endParaRPr lang="zh-TW" altLang="en-US"/>
            </a:p>
          </p:txBody>
        </p:sp>
        <p:sp>
          <p:nvSpPr>
            <p:cNvPr id="558123" name="Line 43"/>
            <p:cNvSpPr>
              <a:spLocks noChangeShapeType="1"/>
            </p:cNvSpPr>
            <p:nvPr/>
          </p:nvSpPr>
          <p:spPr bwMode="auto">
            <a:xfrm rot="1800000" flipH="1">
              <a:off x="5375" y="1298"/>
              <a:ext cx="45" cy="46"/>
            </a:xfrm>
            <a:prstGeom prst="line">
              <a:avLst/>
            </a:prstGeom>
            <a:noFill/>
            <a:ln w="38100">
              <a:solidFill>
                <a:srgbClr val="FF9900"/>
              </a:solidFill>
              <a:round/>
              <a:headEnd/>
              <a:tailEnd/>
            </a:ln>
          </p:spPr>
          <p:txBody>
            <a:bodyPr/>
            <a:lstStyle/>
            <a:p>
              <a:endParaRPr lang="zh-TW" altLang="en-US"/>
            </a:p>
          </p:txBody>
        </p:sp>
      </p:grpSp>
      <p:grpSp>
        <p:nvGrpSpPr>
          <p:cNvPr id="10" name="Group 44"/>
          <p:cNvGrpSpPr>
            <a:grpSpLocks/>
          </p:cNvGrpSpPr>
          <p:nvPr/>
        </p:nvGrpSpPr>
        <p:grpSpPr bwMode="auto">
          <a:xfrm>
            <a:off x="8343900" y="2000250"/>
            <a:ext cx="95250" cy="152400"/>
            <a:chOff x="4944" y="3456"/>
            <a:chExt cx="60" cy="96"/>
          </a:xfrm>
        </p:grpSpPr>
        <p:sp>
          <p:nvSpPr>
            <p:cNvPr id="558125" name="Line 45"/>
            <p:cNvSpPr>
              <a:spLocks noChangeShapeType="1"/>
            </p:cNvSpPr>
            <p:nvPr/>
          </p:nvSpPr>
          <p:spPr bwMode="auto">
            <a:xfrm>
              <a:off x="4944" y="3456"/>
              <a:ext cx="0" cy="96"/>
            </a:xfrm>
            <a:prstGeom prst="line">
              <a:avLst/>
            </a:prstGeom>
            <a:noFill/>
            <a:ln w="19050">
              <a:solidFill>
                <a:schemeClr val="tx1"/>
              </a:solidFill>
              <a:round/>
              <a:headEnd/>
              <a:tailEnd/>
            </a:ln>
          </p:spPr>
          <p:txBody>
            <a:bodyPr/>
            <a:lstStyle/>
            <a:p>
              <a:endParaRPr lang="zh-TW" altLang="en-US"/>
            </a:p>
          </p:txBody>
        </p:sp>
        <p:sp>
          <p:nvSpPr>
            <p:cNvPr id="558126" name="Line 46"/>
            <p:cNvSpPr>
              <a:spLocks noChangeShapeType="1"/>
            </p:cNvSpPr>
            <p:nvPr/>
          </p:nvSpPr>
          <p:spPr bwMode="auto">
            <a:xfrm>
              <a:off x="4974" y="3456"/>
              <a:ext cx="0" cy="96"/>
            </a:xfrm>
            <a:prstGeom prst="line">
              <a:avLst/>
            </a:prstGeom>
            <a:noFill/>
            <a:ln w="19050">
              <a:solidFill>
                <a:schemeClr val="tx1"/>
              </a:solidFill>
              <a:round/>
              <a:headEnd/>
              <a:tailEnd/>
            </a:ln>
          </p:spPr>
          <p:txBody>
            <a:bodyPr/>
            <a:lstStyle/>
            <a:p>
              <a:endParaRPr lang="zh-TW" altLang="en-US"/>
            </a:p>
          </p:txBody>
        </p:sp>
        <p:sp>
          <p:nvSpPr>
            <p:cNvPr id="558127" name="Line 47"/>
            <p:cNvSpPr>
              <a:spLocks noChangeShapeType="1"/>
            </p:cNvSpPr>
            <p:nvPr/>
          </p:nvSpPr>
          <p:spPr bwMode="auto">
            <a:xfrm>
              <a:off x="5004" y="3456"/>
              <a:ext cx="0" cy="96"/>
            </a:xfrm>
            <a:prstGeom prst="line">
              <a:avLst/>
            </a:prstGeom>
            <a:noFill/>
            <a:ln w="19050">
              <a:solidFill>
                <a:schemeClr val="tx1"/>
              </a:solidFill>
              <a:round/>
              <a:headEnd/>
              <a:tailEnd/>
            </a:ln>
          </p:spPr>
          <p:txBody>
            <a:bodyPr/>
            <a:lstStyle/>
            <a:p>
              <a:endParaRPr lang="zh-TW" altLang="en-US"/>
            </a:p>
          </p:txBody>
        </p:sp>
      </p:grpSp>
      <p:pic>
        <p:nvPicPr>
          <p:cNvPr id="153648" name="Picture 48" descr="hacker"/>
          <p:cNvPicPr>
            <a:picLocks noChangeAspect="1" noChangeArrowheads="1"/>
          </p:cNvPicPr>
          <p:nvPr/>
        </p:nvPicPr>
        <p:blipFill>
          <a:blip r:embed="rId19" cstate="print">
            <a:clrChange>
              <a:clrFrom>
                <a:srgbClr val="CCCCCC"/>
              </a:clrFrom>
              <a:clrTo>
                <a:srgbClr val="CCCCCC">
                  <a:alpha val="0"/>
                </a:srgbClr>
              </a:clrTo>
            </a:clrChange>
          </a:blip>
          <a:srcRect/>
          <a:stretch>
            <a:fillRect/>
          </a:stretch>
        </p:blipFill>
        <p:spPr bwMode="auto">
          <a:xfrm>
            <a:off x="7451725" y="2349500"/>
            <a:ext cx="341313" cy="36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5363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3635"/>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6"/>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6"/>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5363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499"/>
                                          </p:stCondLst>
                                        </p:cTn>
                                        <p:tgtEl>
                                          <p:spTgt spid="15364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53638"/>
                                        </p:tgtEl>
                                        <p:attrNameLst>
                                          <p:attrName>style.visibility</p:attrName>
                                        </p:attrNameLst>
                                      </p:cBhvr>
                                      <p:to>
                                        <p:strVal val="visible"/>
                                      </p:to>
                                    </p:se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53622"/>
                                        </p:tgtEl>
                                        <p:attrNameLst>
                                          <p:attrName>style.visibility</p:attrName>
                                        </p:attrNameLst>
                                      </p:cBhvr>
                                      <p:to>
                                        <p:strVal val="visible"/>
                                      </p:to>
                                    </p:set>
                                    <p:animEffect transition="in" filter="wipe(down)">
                                      <p:cBhvr>
                                        <p:cTn id="51" dur="500"/>
                                        <p:tgtEl>
                                          <p:spTgt spid="153622"/>
                                        </p:tgtEl>
                                      </p:cBhvr>
                                    </p:animEffect>
                                  </p:childTnLst>
                                </p:cTn>
                              </p:par>
                            </p:childTnLst>
                          </p:cTn>
                        </p:par>
                        <p:par>
                          <p:cTn id="52" fill="hold">
                            <p:stCondLst>
                              <p:cond delay="1000"/>
                            </p:stCondLst>
                            <p:childTnLst>
                              <p:par>
                                <p:cTn id="53" presetID="22" presetClass="entr" presetSubtype="4" fill="hold" grpId="0" nodeType="afterEffect">
                                  <p:stCondLst>
                                    <p:cond delay="0"/>
                                  </p:stCondLst>
                                  <p:childTnLst>
                                    <p:set>
                                      <p:cBhvr>
                                        <p:cTn id="54" dur="1" fill="hold">
                                          <p:stCondLst>
                                            <p:cond delay="0"/>
                                          </p:stCondLst>
                                        </p:cTn>
                                        <p:tgtEl>
                                          <p:spTgt spid="153631"/>
                                        </p:tgtEl>
                                        <p:attrNameLst>
                                          <p:attrName>style.visibility</p:attrName>
                                        </p:attrNameLst>
                                      </p:cBhvr>
                                      <p:to>
                                        <p:strVal val="visible"/>
                                      </p:to>
                                    </p:set>
                                    <p:animEffect transition="in" filter="wipe(down)">
                                      <p:cBhvr>
                                        <p:cTn id="55" dur="500"/>
                                        <p:tgtEl>
                                          <p:spTgt spid="153631"/>
                                        </p:tgtEl>
                                      </p:cBhvr>
                                    </p:animEffect>
                                  </p:childTnLst>
                                </p:cTn>
                              </p:par>
                            </p:childTnLst>
                          </p:cTn>
                        </p:par>
                        <p:par>
                          <p:cTn id="56" fill="hold">
                            <p:stCondLst>
                              <p:cond delay="1500"/>
                            </p:stCondLst>
                            <p:childTnLst>
                              <p:par>
                                <p:cTn id="57" presetID="22" presetClass="entr" presetSubtype="4" fill="hold" grpId="0" nodeType="afterEffect">
                                  <p:stCondLst>
                                    <p:cond delay="0"/>
                                  </p:stCondLst>
                                  <p:childTnLst>
                                    <p:set>
                                      <p:cBhvr>
                                        <p:cTn id="58" dur="1" fill="hold">
                                          <p:stCondLst>
                                            <p:cond delay="0"/>
                                          </p:stCondLst>
                                        </p:cTn>
                                        <p:tgtEl>
                                          <p:spTgt spid="153632"/>
                                        </p:tgtEl>
                                        <p:attrNameLst>
                                          <p:attrName>style.visibility</p:attrName>
                                        </p:attrNameLst>
                                      </p:cBhvr>
                                      <p:to>
                                        <p:strVal val="visible"/>
                                      </p:to>
                                    </p:set>
                                    <p:animEffect transition="in" filter="wipe(down)">
                                      <p:cBhvr>
                                        <p:cTn id="59" dur="500"/>
                                        <p:tgtEl>
                                          <p:spTgt spid="153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2" grpId="0" animBg="1" autoUpdateAnimBg="0"/>
      <p:bldP spid="153631" grpId="0" animBg="1" autoUpdateAnimBg="0"/>
      <p:bldP spid="153632" grpId="0" animBg="1" autoUpdateAnimBg="0"/>
      <p:bldP spid="153633" grpId="0" autoUpdateAnimBg="0"/>
      <p:bldP spid="153634" grpId="0" autoUpdateAnimBg="0"/>
      <p:bldP spid="153635" grpId="0" autoUpdateAnimBg="0"/>
      <p:bldP spid="153636" grpId="0" autoUpdateAnimBg="0"/>
      <p:bldP spid="153637" grpId="0" autoUpdateAnimBg="0"/>
      <p:bldP spid="15363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版面配置區 1"/>
          <p:cNvSpPr>
            <a:spLocks noGrp="1"/>
          </p:cNvSpPr>
          <p:nvPr>
            <p:ph type="dt" sz="half" idx="10"/>
          </p:nvPr>
        </p:nvSpPr>
        <p:spPr/>
        <p:txBody>
          <a:bodyPr/>
          <a:lstStyle/>
          <a:p>
            <a:fld id="{41D4FCC9-0A6A-4D2E-8AAE-1D430C715A53}" type="datetime1">
              <a:rPr lang="zh-TW" altLang="en-US"/>
              <a:pPr/>
              <a:t>2010/12/1</a:t>
            </a:fld>
            <a:endParaRPr lang="en-US" altLang="zh-TW"/>
          </a:p>
        </p:txBody>
      </p:sp>
      <p:sp>
        <p:nvSpPr>
          <p:cNvPr id="8" name="投影片編號版面配置區 2"/>
          <p:cNvSpPr>
            <a:spLocks noGrp="1"/>
          </p:cNvSpPr>
          <p:nvPr>
            <p:ph type="sldNum" sz="quarter" idx="11"/>
          </p:nvPr>
        </p:nvSpPr>
        <p:spPr/>
        <p:txBody>
          <a:bodyPr/>
          <a:lstStyle/>
          <a:p>
            <a:fld id="{B4F144FB-FA5F-49F8-81BA-48AC9F3242F6}" type="slidenum">
              <a:rPr lang="zh-TW" altLang="en-US"/>
              <a:pPr/>
              <a:t>2</a:t>
            </a:fld>
            <a:endParaRPr lang="en-US" altLang="zh-TW">
              <a:solidFill>
                <a:schemeClr val="tx1"/>
              </a:solidFill>
            </a:endParaRPr>
          </a:p>
        </p:txBody>
      </p:sp>
      <p:sp>
        <p:nvSpPr>
          <p:cNvPr id="9"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35906" name="Rectangle 2"/>
          <p:cNvSpPr>
            <a:spLocks noChangeArrowheads="1"/>
          </p:cNvSpPr>
          <p:nvPr/>
        </p:nvSpPr>
        <p:spPr bwMode="auto">
          <a:xfrm>
            <a:off x="395536" y="332656"/>
            <a:ext cx="8136904" cy="646331"/>
          </a:xfrm>
          <a:prstGeom prst="rect">
            <a:avLst/>
          </a:prstGeom>
          <a:solidFill>
            <a:srgbClr val="FFFF00"/>
          </a:solidFill>
          <a:ln w="9525">
            <a:solidFill>
              <a:srgbClr val="FF0000"/>
            </a:solidFill>
            <a:miter lim="800000"/>
            <a:headEnd/>
            <a:tailEnd/>
          </a:ln>
          <a:effectLst/>
        </p:spPr>
        <p:txBody>
          <a:bodyPr wrap="square">
            <a:spAutoFit/>
          </a:bodyPr>
          <a:lstStyle/>
          <a:p>
            <a:pPr eaLnBrk="1" hangingPunct="1"/>
            <a:r>
              <a:rPr kumimoji="1" lang="zh-TW" altLang="en-US" sz="3600" b="1" dirty="0" smtClean="0">
                <a:solidFill>
                  <a:srgbClr val="0000FF"/>
                </a:solidFill>
                <a:latin typeface="+mj-ea"/>
                <a:ea typeface="+mj-ea"/>
              </a:rPr>
              <a:t>主題</a:t>
            </a:r>
            <a:r>
              <a:rPr kumimoji="1" lang="en-US" altLang="zh-TW" sz="3600" b="1" dirty="0" smtClean="0">
                <a:solidFill>
                  <a:srgbClr val="0000FF"/>
                </a:solidFill>
                <a:latin typeface="+mj-ea"/>
                <a:ea typeface="+mj-ea"/>
              </a:rPr>
              <a:t>:</a:t>
            </a:r>
            <a:r>
              <a:rPr kumimoji="1" lang="zh-TW" altLang="en-US" sz="3600" b="1" dirty="0" smtClean="0">
                <a:solidFill>
                  <a:srgbClr val="0000FF"/>
                </a:solidFill>
                <a:latin typeface="+mj-ea"/>
                <a:ea typeface="+mj-ea"/>
              </a:rPr>
              <a:t>什麼是大學生面臨</a:t>
            </a:r>
            <a:r>
              <a:rPr kumimoji="1" lang="zh-TW" altLang="en-US" sz="3600" dirty="0" smtClean="0">
                <a:solidFill>
                  <a:srgbClr val="0000FF"/>
                </a:solidFill>
                <a:latin typeface="+mj-ea"/>
                <a:ea typeface="+mj-ea"/>
              </a:rPr>
              <a:t>資</a:t>
            </a:r>
            <a:r>
              <a:rPr kumimoji="1" lang="zh-TW" altLang="en-US" sz="3600" dirty="0">
                <a:solidFill>
                  <a:srgbClr val="0000FF"/>
                </a:solidFill>
                <a:latin typeface="+mj-ea"/>
                <a:ea typeface="+mj-ea"/>
              </a:rPr>
              <a:t>通訊</a:t>
            </a:r>
            <a:r>
              <a:rPr kumimoji="1" lang="zh-TW" altLang="en-US" sz="3600" dirty="0" smtClean="0">
                <a:solidFill>
                  <a:srgbClr val="0000FF"/>
                </a:solidFill>
                <a:latin typeface="+mj-ea"/>
                <a:ea typeface="+mj-ea"/>
              </a:rPr>
              <a:t>安全問題</a:t>
            </a:r>
            <a:r>
              <a:rPr kumimoji="1" lang="en-US" altLang="zh-TW" sz="3600" dirty="0" smtClean="0">
                <a:solidFill>
                  <a:srgbClr val="0000FF"/>
                </a:solidFill>
                <a:latin typeface="+mj-ea"/>
                <a:ea typeface="+mj-ea"/>
              </a:rPr>
              <a:t>?</a:t>
            </a:r>
            <a:endParaRPr kumimoji="1" lang="en-US" altLang="zh-TW" sz="3600" dirty="0">
              <a:solidFill>
                <a:srgbClr val="0000FF"/>
              </a:solidFill>
              <a:latin typeface="+mj-ea"/>
              <a:ea typeface="+mj-ea"/>
            </a:endParaRPr>
          </a:p>
        </p:txBody>
      </p:sp>
      <p:sp>
        <p:nvSpPr>
          <p:cNvPr id="635910" name="Rectangle 6"/>
          <p:cNvSpPr>
            <a:spLocks noChangeArrowheads="1"/>
          </p:cNvSpPr>
          <p:nvPr/>
        </p:nvSpPr>
        <p:spPr bwMode="auto">
          <a:xfrm>
            <a:off x="4481222" y="284163"/>
            <a:ext cx="1314914" cy="646331"/>
          </a:xfrm>
          <a:prstGeom prst="rect">
            <a:avLst/>
          </a:prstGeom>
          <a:noFill/>
          <a:ln w="9525">
            <a:noFill/>
            <a:miter lim="800000"/>
            <a:headEnd/>
            <a:tailEnd/>
          </a:ln>
          <a:effectLst/>
        </p:spPr>
        <p:txBody>
          <a:bodyPr wrap="square">
            <a:spAutoFit/>
          </a:bodyPr>
          <a:lstStyle/>
          <a:p>
            <a:pPr marL="457200" indent="-457200">
              <a:spcBef>
                <a:spcPct val="50000"/>
              </a:spcBef>
            </a:pPr>
            <a:endParaRPr lang="en-US" altLang="zh-TW" sz="3600" dirty="0">
              <a:solidFill>
                <a:srgbClr val="FF0000"/>
              </a:solidFill>
            </a:endParaRPr>
          </a:p>
        </p:txBody>
      </p:sp>
      <p:graphicFrame>
        <p:nvGraphicFramePr>
          <p:cNvPr id="10" name="資料庫圖表 9"/>
          <p:cNvGraphicFramePr/>
          <p:nvPr/>
        </p:nvGraphicFramePr>
        <p:xfrm>
          <a:off x="1619672"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0ECD936-4F5B-4A7F-A15A-D85751F67167}"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F8CEBE57-C529-4D87-A444-7E06EA5E889A}" type="slidenum">
              <a:rPr lang="zh-TW" altLang="en-US"/>
              <a:pPr/>
              <a:t>20</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61154" name="Rectangle 2"/>
          <p:cNvSpPr>
            <a:spLocks noGrp="1" noChangeArrowheads="1"/>
          </p:cNvSpPr>
          <p:nvPr>
            <p:ph type="title"/>
          </p:nvPr>
        </p:nvSpPr>
        <p:spPr>
          <a:xfrm>
            <a:off x="838200" y="473075"/>
            <a:ext cx="7240588" cy="517525"/>
          </a:xfrm>
        </p:spPr>
        <p:txBody>
          <a:bodyPr/>
          <a:lstStyle/>
          <a:p>
            <a:pPr algn="ctr"/>
            <a:r>
              <a:rPr lang="zh-TW" altLang="en-US" sz="3600">
                <a:solidFill>
                  <a:srgbClr val="0000FF"/>
                </a:solidFill>
                <a:ea typeface="標楷體" pitchFamily="65" charset="-120"/>
              </a:rPr>
              <a:t>社交工程攻擊之防範</a:t>
            </a:r>
          </a:p>
        </p:txBody>
      </p:sp>
      <p:sp>
        <p:nvSpPr>
          <p:cNvPr id="561155" name="Rectangle 3"/>
          <p:cNvSpPr>
            <a:spLocks noGrp="1" noChangeArrowheads="1"/>
          </p:cNvSpPr>
          <p:nvPr>
            <p:ph type="body" idx="1"/>
          </p:nvPr>
        </p:nvSpPr>
        <p:spPr>
          <a:xfrm>
            <a:off x="685800" y="1905000"/>
            <a:ext cx="7851775" cy="4302125"/>
          </a:xfrm>
        </p:spPr>
        <p:txBody>
          <a:bodyPr/>
          <a:lstStyle/>
          <a:p>
            <a:r>
              <a:rPr lang="zh-TW" altLang="en-US" sz="3200">
                <a:solidFill>
                  <a:srgbClr val="0000FF"/>
                </a:solidFill>
                <a:latin typeface="Times New Roman" pitchFamily="18" charset="0"/>
                <a:ea typeface="標楷體" pitchFamily="65" charset="-120"/>
              </a:rPr>
              <a:t>訂定防範社交工程</a:t>
            </a:r>
            <a:r>
              <a:rPr lang="en-US" altLang="zh-TW" sz="3200" i="1">
                <a:solidFill>
                  <a:srgbClr val="0000FF"/>
                </a:solidFill>
                <a:latin typeface="Times New Roman" pitchFamily="18" charset="0"/>
                <a:ea typeface="標楷體" pitchFamily="65" charset="-120"/>
              </a:rPr>
              <a:t>SOP</a:t>
            </a:r>
          </a:p>
          <a:p>
            <a:r>
              <a:rPr lang="zh-TW" altLang="en-US" sz="3200">
                <a:solidFill>
                  <a:srgbClr val="0000FF"/>
                </a:solidFill>
                <a:latin typeface="Times New Roman" pitchFamily="18" charset="0"/>
                <a:ea typeface="標楷體" pitchFamily="65" charset="-120"/>
              </a:rPr>
              <a:t>加強資安訓練與宣導</a:t>
            </a:r>
          </a:p>
          <a:p>
            <a:r>
              <a:rPr lang="zh-TW" altLang="en-US" sz="3200">
                <a:solidFill>
                  <a:srgbClr val="0000FF"/>
                </a:solidFill>
                <a:latin typeface="Times New Roman" pitchFamily="18" charset="0"/>
                <a:ea typeface="標楷體" pitchFamily="65" charset="-120"/>
              </a:rPr>
              <a:t>建立社交工程防範措施</a:t>
            </a:r>
          </a:p>
          <a:p>
            <a:r>
              <a:rPr lang="zh-TW" altLang="en-US" sz="3200">
                <a:solidFill>
                  <a:srgbClr val="0000FF"/>
                </a:solidFill>
                <a:latin typeface="Times New Roman" pitchFamily="18" charset="0"/>
                <a:ea typeface="標楷體" pitchFamily="65" charset="-120"/>
              </a:rPr>
              <a:t>辦理相關演練</a:t>
            </a:r>
          </a:p>
          <a:p>
            <a:endParaRPr lang="zh-TW" altLang="en-US" sz="3200">
              <a:solidFill>
                <a:srgbClr val="0000FF"/>
              </a:solidFill>
              <a:latin typeface="Times New Roman" pitchFamily="18" charset="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6B9D3BD-DC0F-4D6D-BD48-6990DEB497D1}"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A0150BE4-313F-4D46-B92F-9128E90FDD9B}" type="slidenum">
              <a:rPr lang="zh-TW" altLang="en-US"/>
              <a:pPr/>
              <a:t>21</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62178" name="Rectangle 2"/>
          <p:cNvSpPr>
            <a:spLocks noGrp="1" noChangeArrowheads="1"/>
          </p:cNvSpPr>
          <p:nvPr>
            <p:ph type="title"/>
          </p:nvPr>
        </p:nvSpPr>
        <p:spPr>
          <a:xfrm>
            <a:off x="838200" y="473075"/>
            <a:ext cx="7161213" cy="517525"/>
          </a:xfrm>
        </p:spPr>
        <p:txBody>
          <a:bodyPr/>
          <a:lstStyle/>
          <a:p>
            <a:pPr algn="ctr"/>
            <a:r>
              <a:rPr lang="zh-TW" altLang="en-US" sz="2800" i="1">
                <a:solidFill>
                  <a:srgbClr val="0000FF"/>
                </a:solidFill>
                <a:latin typeface="標楷體" pitchFamily="65" charset="-120"/>
                <a:ea typeface="標楷體" pitchFamily="65" charset="-120"/>
              </a:rPr>
              <a:t>96</a:t>
            </a:r>
            <a:r>
              <a:rPr lang="zh-TW" altLang="en-US" sz="2800">
                <a:solidFill>
                  <a:srgbClr val="0000FF"/>
                </a:solidFill>
                <a:latin typeface="標楷體" pitchFamily="65" charset="-120"/>
                <a:ea typeface="標楷體" pitchFamily="65" charset="-120"/>
              </a:rPr>
              <a:t>年度電子郵件社交工程演練</a:t>
            </a:r>
          </a:p>
        </p:txBody>
      </p:sp>
      <p:sp>
        <p:nvSpPr>
          <p:cNvPr id="562179" name="Rectangle 3"/>
          <p:cNvSpPr>
            <a:spLocks noGrp="1" noChangeArrowheads="1"/>
          </p:cNvSpPr>
          <p:nvPr>
            <p:ph type="body" idx="1"/>
          </p:nvPr>
        </p:nvSpPr>
        <p:spPr>
          <a:xfrm>
            <a:off x="663575" y="1295400"/>
            <a:ext cx="8023225" cy="4724400"/>
          </a:xfrm>
        </p:spPr>
        <p:txBody>
          <a:bodyPr/>
          <a:lstStyle/>
          <a:p>
            <a:pPr>
              <a:lnSpc>
                <a:spcPct val="90000"/>
              </a:lnSpc>
            </a:pPr>
            <a:r>
              <a:rPr lang="zh-TW" altLang="en-US" sz="2400">
                <a:latin typeface="Times New Roman" pitchFamily="18" charset="0"/>
                <a:ea typeface="標楷體" pitchFamily="65" charset="-120"/>
              </a:rPr>
              <a:t>演練時間</a:t>
            </a:r>
            <a:endParaRPr lang="zh-TW" altLang="en-US" sz="2400" b="1">
              <a:latin typeface="Times New Roman" pitchFamily="18" charset="0"/>
              <a:ea typeface="標楷體" pitchFamily="65" charset="-120"/>
            </a:endParaRPr>
          </a:p>
          <a:p>
            <a:pPr lvl="1">
              <a:lnSpc>
                <a:spcPct val="90000"/>
              </a:lnSpc>
            </a:pPr>
            <a:r>
              <a:rPr lang="zh-TW" altLang="en-US" sz="2400" b="1" i="1">
                <a:latin typeface="Times New Roman" pitchFamily="18" charset="0"/>
                <a:ea typeface="標楷體" pitchFamily="65" charset="-120"/>
              </a:rPr>
              <a:t>96</a:t>
            </a:r>
            <a:r>
              <a:rPr lang="zh-TW" altLang="en-US" sz="2400" b="1">
                <a:latin typeface="Times New Roman" pitchFamily="18" charset="0"/>
                <a:ea typeface="標楷體" pitchFamily="65" charset="-120"/>
              </a:rPr>
              <a:t>年</a:t>
            </a:r>
            <a:r>
              <a:rPr lang="zh-TW" altLang="en-US" sz="2400" b="1" i="1">
                <a:latin typeface="Times New Roman" pitchFamily="18" charset="0"/>
                <a:ea typeface="標楷體" pitchFamily="65" charset="-120"/>
              </a:rPr>
              <a:t>6</a:t>
            </a:r>
            <a:r>
              <a:rPr lang="zh-TW" altLang="en-US" sz="2400" b="1">
                <a:latin typeface="Times New Roman" pitchFamily="18" charset="0"/>
                <a:ea typeface="標楷體" pitchFamily="65" charset="-120"/>
              </a:rPr>
              <a:t>月</a:t>
            </a:r>
            <a:r>
              <a:rPr lang="zh-TW" altLang="en-US" sz="2400" b="1" i="1">
                <a:latin typeface="Times New Roman" pitchFamily="18" charset="0"/>
                <a:ea typeface="標楷體" pitchFamily="65" charset="-120"/>
              </a:rPr>
              <a:t>1</a:t>
            </a:r>
            <a:r>
              <a:rPr lang="zh-TW" altLang="en-US" sz="2400" b="1">
                <a:latin typeface="Times New Roman" pitchFamily="18" charset="0"/>
                <a:ea typeface="標楷體" pitchFamily="65" charset="-120"/>
              </a:rPr>
              <a:t>日至</a:t>
            </a:r>
            <a:r>
              <a:rPr lang="zh-TW" altLang="en-US" sz="2400" b="1" i="1">
                <a:latin typeface="Times New Roman" pitchFamily="18" charset="0"/>
                <a:ea typeface="標楷體" pitchFamily="65" charset="-120"/>
              </a:rPr>
              <a:t>30</a:t>
            </a:r>
            <a:r>
              <a:rPr lang="zh-TW" altLang="en-US" sz="2400" b="1">
                <a:latin typeface="Times New Roman" pitchFamily="18" charset="0"/>
                <a:ea typeface="標楷體" pitchFamily="65" charset="-120"/>
              </a:rPr>
              <a:t>日</a:t>
            </a:r>
          </a:p>
          <a:p>
            <a:pPr>
              <a:lnSpc>
                <a:spcPct val="90000"/>
              </a:lnSpc>
            </a:pPr>
            <a:r>
              <a:rPr lang="zh-TW" altLang="en-US" sz="2400">
                <a:latin typeface="Times New Roman" pitchFamily="18" charset="0"/>
                <a:ea typeface="標楷體" pitchFamily="65" charset="-120"/>
              </a:rPr>
              <a:t>演練對象</a:t>
            </a:r>
          </a:p>
          <a:p>
            <a:pPr lvl="1">
              <a:lnSpc>
                <a:spcPct val="90000"/>
              </a:lnSpc>
            </a:pPr>
            <a:r>
              <a:rPr lang="zh-TW" altLang="en-US" sz="2400" b="1" i="1">
                <a:latin typeface="Times New Roman" pitchFamily="18" charset="0"/>
                <a:ea typeface="標楷體" pitchFamily="65" charset="-120"/>
              </a:rPr>
              <a:t>18</a:t>
            </a:r>
            <a:r>
              <a:rPr lang="zh-TW" altLang="en-US" sz="2400" b="1">
                <a:latin typeface="Times New Roman" pitchFamily="18" charset="0"/>
                <a:ea typeface="標楷體" pitchFamily="65" charset="-120"/>
              </a:rPr>
              <a:t>個中央部會</a:t>
            </a:r>
            <a:r>
              <a:rPr lang="zh-TW" altLang="en-US" sz="2400">
                <a:latin typeface="Times New Roman" pitchFamily="18" charset="0"/>
                <a:ea typeface="標楷體" pitchFamily="65" charset="-120"/>
              </a:rPr>
              <a:t>，</a:t>
            </a:r>
            <a:r>
              <a:rPr lang="zh-TW" altLang="en-US" sz="2400" b="1">
                <a:latin typeface="Times New Roman" pitchFamily="18" charset="0"/>
                <a:ea typeface="標楷體" pitchFamily="65" charset="-120"/>
              </a:rPr>
              <a:t>合計</a:t>
            </a:r>
            <a:r>
              <a:rPr lang="zh-TW" altLang="en-US" sz="2400" b="1" i="1">
                <a:latin typeface="Times New Roman" pitchFamily="18" charset="0"/>
                <a:ea typeface="標楷體" pitchFamily="65" charset="-120"/>
              </a:rPr>
              <a:t>10,799</a:t>
            </a:r>
            <a:r>
              <a:rPr lang="zh-TW" altLang="en-US" sz="2400" b="1">
                <a:latin typeface="Times New Roman" pitchFamily="18" charset="0"/>
                <a:ea typeface="標楷體" pitchFamily="65" charset="-120"/>
              </a:rPr>
              <a:t>人</a:t>
            </a:r>
          </a:p>
          <a:p>
            <a:r>
              <a:rPr lang="zh-TW" altLang="en-US" sz="2400">
                <a:latin typeface="Times New Roman" pitchFamily="18" charset="0"/>
                <a:ea typeface="標楷體" pitchFamily="65" charset="-120"/>
              </a:rPr>
              <a:t>郵件主題</a:t>
            </a:r>
          </a:p>
          <a:p>
            <a:pPr lvl="1"/>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政治新聞</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影劇新聞</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情色主旨</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及</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休閒娛樂</a:t>
            </a:r>
            <a:r>
              <a:rPr lang="en-US" altLang="en-US" sz="2400" b="1">
                <a:latin typeface="Times New Roman" pitchFamily="18" charset="0"/>
                <a:ea typeface="標楷體" pitchFamily="65" charset="-120"/>
              </a:rPr>
              <a:t>」</a:t>
            </a:r>
            <a:endParaRPr lang="zh-TW" altLang="en-US" sz="2400" b="1">
              <a:latin typeface="Times New Roman" pitchFamily="18" charset="0"/>
              <a:ea typeface="標楷體" pitchFamily="65" charset="-120"/>
            </a:endParaRPr>
          </a:p>
          <a:p>
            <a:r>
              <a:rPr lang="zh-TW" altLang="en-US" sz="2400">
                <a:latin typeface="Times New Roman" pitchFamily="18" charset="0"/>
                <a:ea typeface="標楷體" pitchFamily="65" charset="-120"/>
              </a:rPr>
              <a:t>郵件類型</a:t>
            </a:r>
          </a:p>
          <a:p>
            <a:pPr lvl="1"/>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惡意網頁連結</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及</a:t>
            </a:r>
            <a:r>
              <a:rPr lang="en-US" altLang="en-US" sz="2400" b="1">
                <a:latin typeface="Times New Roman" pitchFamily="18" charset="0"/>
                <a:ea typeface="標楷體" pitchFamily="65" charset="-120"/>
              </a:rPr>
              <a:t>「</a:t>
            </a:r>
            <a:r>
              <a:rPr lang="zh-TW" altLang="en-US" sz="2400" b="1">
                <a:latin typeface="Times New Roman" pitchFamily="18" charset="0"/>
                <a:ea typeface="標楷體" pitchFamily="65" charset="-120"/>
              </a:rPr>
              <a:t>惡意</a:t>
            </a:r>
            <a:r>
              <a:rPr lang="en-US" altLang="zh-TW" sz="2400" b="1" i="1">
                <a:latin typeface="Times New Roman" pitchFamily="18" charset="0"/>
                <a:ea typeface="標楷體" pitchFamily="65" charset="-120"/>
              </a:rPr>
              <a:t>Word</a:t>
            </a:r>
            <a:r>
              <a:rPr lang="zh-TW" altLang="en-US" sz="2400" b="1">
                <a:latin typeface="Times New Roman" pitchFamily="18" charset="0"/>
                <a:ea typeface="標楷體" pitchFamily="65" charset="-120"/>
              </a:rPr>
              <a:t>檔</a:t>
            </a:r>
            <a:r>
              <a:rPr lang="en-US" altLang="en-US" sz="2400" b="1">
                <a:latin typeface="Times New Roman" pitchFamily="18" charset="0"/>
                <a:ea typeface="標楷體" pitchFamily="65" charset="-120"/>
              </a:rPr>
              <a:t>」</a:t>
            </a:r>
            <a:endParaRPr lang="zh-TW" altLang="en-US" sz="24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82BF610-3596-406A-BBC5-29D1FA575B4E}"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25DD66C0-096A-4707-9147-543EA51EB06F}" type="slidenum">
              <a:rPr lang="zh-TW" altLang="en-US"/>
              <a:pPr/>
              <a:t>22</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66274" name="Rectangle 2"/>
          <p:cNvSpPr>
            <a:spLocks noGrp="1" noChangeArrowheads="1"/>
          </p:cNvSpPr>
          <p:nvPr>
            <p:ph type="title"/>
          </p:nvPr>
        </p:nvSpPr>
        <p:spPr>
          <a:xfrm>
            <a:off x="990600" y="228600"/>
            <a:ext cx="7161213" cy="517525"/>
          </a:xfrm>
        </p:spPr>
        <p:txBody>
          <a:bodyPr/>
          <a:lstStyle/>
          <a:p>
            <a:r>
              <a:rPr lang="zh-TW" altLang="en-US" sz="2600">
                <a:latin typeface="Times New Roman" pitchFamily="18" charset="0"/>
                <a:ea typeface="標楷體" pitchFamily="65" charset="-120"/>
              </a:rPr>
              <a:t>                      演練電子郵件(3)</a:t>
            </a:r>
            <a:br>
              <a:rPr lang="zh-TW" altLang="en-US" sz="2600">
                <a:latin typeface="Times New Roman" pitchFamily="18" charset="0"/>
                <a:ea typeface="標楷體" pitchFamily="65" charset="-120"/>
              </a:rPr>
            </a:br>
            <a:r>
              <a:rPr lang="zh-TW" altLang="en-US" sz="1600">
                <a:latin typeface="Times New Roman" pitchFamily="18" charset="0"/>
                <a:ea typeface="標楷體" pitchFamily="65" charset="-120"/>
              </a:rPr>
              <a:t>惡意網頁連結(情色主旨) </a:t>
            </a:r>
            <a:r>
              <a:rPr lang="zh-TW" altLang="en-US" sz="1600">
                <a:solidFill>
                  <a:srgbClr val="FF0000"/>
                </a:solidFill>
                <a:latin typeface="Times New Roman" pitchFamily="18" charset="0"/>
                <a:ea typeface="標楷體" pitchFamily="65" charset="-120"/>
              </a:rPr>
              <a:t>非色情</a:t>
            </a:r>
            <a:r>
              <a:rPr lang="en-US" altLang="zh-TW" sz="2600">
                <a:solidFill>
                  <a:srgbClr val="FF0000"/>
                </a:solidFill>
                <a:latin typeface="Times New Roman" pitchFamily="18" charset="0"/>
                <a:ea typeface="標楷體" pitchFamily="65" charset="-120"/>
              </a:rPr>
              <a:t/>
            </a:r>
            <a:br>
              <a:rPr lang="en-US" altLang="zh-TW" sz="2600">
                <a:solidFill>
                  <a:srgbClr val="FF0000"/>
                </a:solidFill>
                <a:latin typeface="Times New Roman" pitchFamily="18" charset="0"/>
                <a:ea typeface="標楷體" pitchFamily="65" charset="-120"/>
              </a:rPr>
            </a:br>
            <a:endParaRPr lang="zh-TW" altLang="en-US" sz="2600">
              <a:solidFill>
                <a:srgbClr val="FF0000"/>
              </a:solidFill>
              <a:latin typeface="Times New Roman" pitchFamily="18" charset="0"/>
              <a:ea typeface="標楷體" pitchFamily="65" charset="-120"/>
            </a:endParaRPr>
          </a:p>
        </p:txBody>
      </p:sp>
      <p:pic>
        <p:nvPicPr>
          <p:cNvPr id="566276" name="Picture 4" descr="666"/>
          <p:cNvPicPr>
            <a:picLocks noChangeAspect="1" noChangeArrowheads="1"/>
          </p:cNvPicPr>
          <p:nvPr/>
        </p:nvPicPr>
        <p:blipFill>
          <a:blip r:embed="rId4" cstate="print"/>
          <a:srcRect/>
          <a:stretch>
            <a:fillRect/>
          </a:stretch>
        </p:blipFill>
        <p:spPr bwMode="auto">
          <a:xfrm>
            <a:off x="323850" y="930275"/>
            <a:ext cx="8820150" cy="5954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6274"/>
                                        </p:tgtEl>
                                        <p:attrNameLst>
                                          <p:attrName>style.visibility</p:attrName>
                                        </p:attrNameLst>
                                      </p:cBhvr>
                                      <p:to>
                                        <p:strVal val="visible"/>
                                      </p:to>
                                    </p:set>
                                    <p:anim calcmode="lin" valueType="num">
                                      <p:cBhvr additive="base">
                                        <p:cTn id="7" dur="500" fill="hold"/>
                                        <p:tgtEl>
                                          <p:spTgt spid="566274"/>
                                        </p:tgtEl>
                                        <p:attrNameLst>
                                          <p:attrName>ppt_x</p:attrName>
                                        </p:attrNameLst>
                                      </p:cBhvr>
                                      <p:tavLst>
                                        <p:tav tm="0">
                                          <p:val>
                                            <p:strVal val="0-#ppt_w/2"/>
                                          </p:val>
                                        </p:tav>
                                        <p:tav tm="100000">
                                          <p:val>
                                            <p:strVal val="#ppt_x"/>
                                          </p:val>
                                        </p:tav>
                                      </p:tavLst>
                                    </p:anim>
                                    <p:anim calcmode="lin" valueType="num">
                                      <p:cBhvr additive="base">
                                        <p:cTn id="8" dur="500" fill="hold"/>
                                        <p:tgtEl>
                                          <p:spTgt spid="5662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66276"/>
                                        </p:tgtEl>
                                        <p:attrNameLst>
                                          <p:attrName>style.visibility</p:attrName>
                                        </p:attrNameLst>
                                      </p:cBhvr>
                                      <p:to>
                                        <p:strVal val="visible"/>
                                      </p:to>
                                    </p:set>
                                    <p:anim calcmode="lin" valueType="num">
                                      <p:cBhvr additive="base">
                                        <p:cTn id="13" dur="500" fill="hold"/>
                                        <p:tgtEl>
                                          <p:spTgt spid="566276"/>
                                        </p:tgtEl>
                                        <p:attrNameLst>
                                          <p:attrName>ppt_x</p:attrName>
                                        </p:attrNameLst>
                                      </p:cBhvr>
                                      <p:tavLst>
                                        <p:tav tm="0">
                                          <p:val>
                                            <p:strVal val="0-#ppt_w/2"/>
                                          </p:val>
                                        </p:tav>
                                        <p:tav tm="100000">
                                          <p:val>
                                            <p:strVal val="#ppt_x"/>
                                          </p:val>
                                        </p:tav>
                                      </p:tavLst>
                                    </p:anim>
                                    <p:anim calcmode="lin" valueType="num">
                                      <p:cBhvr additive="base">
                                        <p:cTn id="14" dur="500" fill="hold"/>
                                        <p:tgtEl>
                                          <p:spTgt spid="566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4"/>
          <p:cNvSpPr>
            <a:spLocks noGrp="1"/>
          </p:cNvSpPr>
          <p:nvPr>
            <p:ph type="dt" sz="half" idx="10"/>
          </p:nvPr>
        </p:nvSpPr>
        <p:spPr/>
        <p:txBody>
          <a:bodyPr/>
          <a:lstStyle/>
          <a:p>
            <a:fld id="{8A396789-ECB2-4BE8-B676-61DCD52523AB}" type="datetime1">
              <a:rPr lang="zh-TW" altLang="en-US"/>
              <a:pPr/>
              <a:t>2010/12/1</a:t>
            </a:fld>
            <a:endParaRPr lang="en-US" altLang="zh-TW"/>
          </a:p>
        </p:txBody>
      </p:sp>
      <p:sp>
        <p:nvSpPr>
          <p:cNvPr id="5" name="投影片編號版面配置區 5"/>
          <p:cNvSpPr>
            <a:spLocks noGrp="1"/>
          </p:cNvSpPr>
          <p:nvPr>
            <p:ph type="sldNum" sz="quarter" idx="11"/>
          </p:nvPr>
        </p:nvSpPr>
        <p:spPr/>
        <p:txBody>
          <a:bodyPr/>
          <a:lstStyle/>
          <a:p>
            <a:fld id="{1891AB83-7AB9-4457-8706-44899F8CC73D}" type="slidenum">
              <a:rPr lang="zh-TW" altLang="en-US"/>
              <a:pPr/>
              <a:t>23</a:t>
            </a:fld>
            <a:endParaRPr lang="en-US" altLang="zh-TW">
              <a:solidFill>
                <a:schemeClr val="tx1"/>
              </a:solidFill>
            </a:endParaRPr>
          </a:p>
        </p:txBody>
      </p:sp>
      <p:sp>
        <p:nvSpPr>
          <p:cNvPr id="6" name="頁尾版面配置區 6"/>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0370" name="Rectangle 2"/>
          <p:cNvSpPr>
            <a:spLocks noGrp="1" noChangeArrowheads="1"/>
          </p:cNvSpPr>
          <p:nvPr>
            <p:ph type="title"/>
          </p:nvPr>
        </p:nvSpPr>
        <p:spPr>
          <a:xfrm>
            <a:off x="838200" y="473075"/>
            <a:ext cx="7083425" cy="517525"/>
          </a:xfrm>
        </p:spPr>
        <p:txBody>
          <a:bodyPr/>
          <a:lstStyle/>
          <a:p>
            <a:pPr algn="ctr"/>
            <a:r>
              <a:rPr lang="zh-TW" altLang="en-US" sz="3200">
                <a:ea typeface="標楷體" pitchFamily="65" charset="-120"/>
              </a:rPr>
              <a:t>演練結果</a:t>
            </a:r>
          </a:p>
        </p:txBody>
      </p:sp>
      <p:sp>
        <p:nvSpPr>
          <p:cNvPr id="570371" name="Rectangle 3"/>
          <p:cNvSpPr>
            <a:spLocks noGrp="1" noChangeArrowheads="1"/>
          </p:cNvSpPr>
          <p:nvPr>
            <p:ph type="body" sz="half" idx="1"/>
          </p:nvPr>
        </p:nvSpPr>
        <p:spPr>
          <a:xfrm>
            <a:off x="584200" y="1433513"/>
            <a:ext cx="8085138" cy="4525962"/>
          </a:xfrm>
        </p:spPr>
        <p:txBody>
          <a:bodyPr/>
          <a:lstStyle/>
          <a:p>
            <a:pPr>
              <a:lnSpc>
                <a:spcPct val="110000"/>
              </a:lnSpc>
            </a:pPr>
            <a:r>
              <a:rPr lang="zh-TW" altLang="en-US" sz="2400">
                <a:latin typeface="標楷體" pitchFamily="65" charset="-120"/>
                <a:ea typeface="標楷體" pitchFamily="65" charset="-120"/>
              </a:rPr>
              <a:t>開啟郵件及點閱郵件之網頁連結</a:t>
            </a:r>
            <a:r>
              <a:rPr lang="zh-TW" altLang="en-US" sz="2400" b="1">
                <a:latin typeface="標楷體" pitchFamily="65" charset="-120"/>
                <a:ea typeface="標楷體" pitchFamily="65" charset="-120"/>
              </a:rPr>
              <a:t>人數比</a:t>
            </a:r>
          </a:p>
          <a:p>
            <a:pPr marL="838200" lvl="1" indent="-381000">
              <a:lnSpc>
                <a:spcPct val="110000"/>
              </a:lnSpc>
            </a:pPr>
            <a:r>
              <a:rPr lang="zh-TW" altLang="en-US" sz="2400">
                <a:latin typeface="標楷體" pitchFamily="65" charset="-120"/>
                <a:ea typeface="標楷體" pitchFamily="65" charset="-120"/>
              </a:rPr>
              <a:t>共</a:t>
            </a:r>
            <a:r>
              <a:rPr lang="zh-TW" altLang="en-US" sz="2400" i="1">
                <a:latin typeface="標楷體" pitchFamily="65" charset="-120"/>
                <a:ea typeface="標楷體" pitchFamily="65" charset="-120"/>
              </a:rPr>
              <a:t>1,969人</a:t>
            </a:r>
            <a:r>
              <a:rPr lang="zh-TW" altLang="en-US" sz="2400">
                <a:latin typeface="標楷體" pitchFamily="65" charset="-120"/>
                <a:ea typeface="標楷體" pitchFamily="65" charset="-120"/>
              </a:rPr>
              <a:t>開啟郵件，佔總人數之</a:t>
            </a:r>
            <a:r>
              <a:rPr lang="zh-TW" altLang="en-US" sz="2400" b="1" i="1">
                <a:latin typeface="標楷體" pitchFamily="65" charset="-120"/>
                <a:ea typeface="標楷體" pitchFamily="65" charset="-120"/>
              </a:rPr>
              <a:t>18.23%</a:t>
            </a:r>
          </a:p>
          <a:p>
            <a:pPr marL="838200" lvl="1" indent="-381000">
              <a:lnSpc>
                <a:spcPct val="110000"/>
              </a:lnSpc>
            </a:pPr>
            <a:r>
              <a:rPr lang="zh-TW" altLang="en-US" sz="2400">
                <a:latin typeface="標楷體" pitchFamily="65" charset="-120"/>
                <a:ea typeface="標楷體" pitchFamily="65" charset="-120"/>
              </a:rPr>
              <a:t>共</a:t>
            </a:r>
            <a:r>
              <a:rPr lang="zh-TW" altLang="en-US" sz="2400" i="1">
                <a:latin typeface="標楷體" pitchFamily="65" charset="-120"/>
                <a:ea typeface="標楷體" pitchFamily="65" charset="-120"/>
              </a:rPr>
              <a:t>1,053</a:t>
            </a:r>
            <a:r>
              <a:rPr lang="zh-TW" altLang="en-US" sz="2400">
                <a:latin typeface="標楷體" pitchFamily="65" charset="-120"/>
                <a:ea typeface="標楷體" pitchFamily="65" charset="-120"/>
              </a:rPr>
              <a:t>人點閱郵件之網頁連結或開啟</a:t>
            </a:r>
            <a:r>
              <a:rPr lang="en-US" altLang="zh-TW" sz="2400" i="1">
                <a:latin typeface="標楷體" pitchFamily="65" charset="-120"/>
                <a:ea typeface="標楷體" pitchFamily="65" charset="-120"/>
              </a:rPr>
              <a:t>Word</a:t>
            </a:r>
            <a:r>
              <a:rPr lang="zh-TW" altLang="en-US" sz="2400">
                <a:latin typeface="標楷體" pitchFamily="65" charset="-120"/>
                <a:ea typeface="標楷體" pitchFamily="65" charset="-120"/>
              </a:rPr>
              <a:t>檔，佔總人數之</a:t>
            </a:r>
            <a:r>
              <a:rPr lang="zh-TW" altLang="en-US" sz="2400" b="1" i="1">
                <a:latin typeface="標楷體" pitchFamily="65" charset="-120"/>
                <a:ea typeface="標楷體" pitchFamily="65" charset="-120"/>
              </a:rPr>
              <a:t>9.75%</a:t>
            </a:r>
          </a:p>
          <a:p>
            <a:pPr>
              <a:lnSpc>
                <a:spcPct val="110000"/>
              </a:lnSpc>
            </a:pPr>
            <a:r>
              <a:rPr lang="zh-TW" altLang="en-US" sz="2400">
                <a:latin typeface="標楷體" pitchFamily="65" charset="-120"/>
                <a:ea typeface="標楷體" pitchFamily="65" charset="-120"/>
              </a:rPr>
              <a:t>開啟郵件及點閱郵件之網頁連結</a:t>
            </a:r>
            <a:r>
              <a:rPr lang="zh-TW" altLang="en-US" sz="2400" b="1">
                <a:latin typeface="標楷體" pitchFamily="65" charset="-120"/>
                <a:ea typeface="標楷體" pitchFamily="65" charset="-120"/>
              </a:rPr>
              <a:t>數量比</a:t>
            </a:r>
          </a:p>
          <a:p>
            <a:pPr marL="838200" lvl="1" indent="-381000">
              <a:lnSpc>
                <a:spcPct val="110000"/>
              </a:lnSpc>
            </a:pPr>
            <a:r>
              <a:rPr lang="zh-TW" altLang="en-US" sz="2400">
                <a:latin typeface="標楷體" pitchFamily="65" charset="-120"/>
                <a:ea typeface="標楷體" pitchFamily="65" charset="-120"/>
              </a:rPr>
              <a:t>共</a:t>
            </a:r>
            <a:r>
              <a:rPr lang="zh-TW" altLang="en-US" sz="2400" i="1">
                <a:latin typeface="標楷體" pitchFamily="65" charset="-120"/>
                <a:ea typeface="標楷體" pitchFamily="65" charset="-120"/>
              </a:rPr>
              <a:t>3,484</a:t>
            </a:r>
            <a:r>
              <a:rPr lang="zh-TW" altLang="en-US" sz="2400">
                <a:latin typeface="標楷體" pitchFamily="65" charset="-120"/>
                <a:ea typeface="標楷體" pitchFamily="65" charset="-120"/>
              </a:rPr>
              <a:t>封郵件被開啟，佔總郵件量之</a:t>
            </a:r>
            <a:r>
              <a:rPr lang="zh-TW" altLang="en-US" sz="2400" b="1" i="1">
                <a:latin typeface="標楷體" pitchFamily="65" charset="-120"/>
                <a:ea typeface="標楷體" pitchFamily="65" charset="-120"/>
              </a:rPr>
              <a:t>5.38%</a:t>
            </a:r>
          </a:p>
          <a:p>
            <a:pPr marL="838200" lvl="1" indent="-381000">
              <a:lnSpc>
                <a:spcPct val="110000"/>
              </a:lnSpc>
            </a:pPr>
            <a:r>
              <a:rPr lang="zh-TW" altLang="en-US" sz="2400">
                <a:latin typeface="標楷體" pitchFamily="65" charset="-120"/>
                <a:ea typeface="標楷體" pitchFamily="65" charset="-120"/>
              </a:rPr>
              <a:t>共</a:t>
            </a:r>
            <a:r>
              <a:rPr lang="zh-TW" altLang="en-US" sz="2400" i="1">
                <a:latin typeface="標楷體" pitchFamily="65" charset="-120"/>
                <a:ea typeface="標楷體" pitchFamily="65" charset="-120"/>
              </a:rPr>
              <a:t>1,484</a:t>
            </a:r>
            <a:r>
              <a:rPr lang="zh-TW" altLang="en-US" sz="2400">
                <a:latin typeface="標楷體" pitchFamily="65" charset="-120"/>
                <a:ea typeface="標楷體" pitchFamily="65" charset="-120"/>
              </a:rPr>
              <a:t>封郵件之網頁連結被點閱或</a:t>
            </a:r>
            <a:r>
              <a:rPr lang="en-US" altLang="zh-TW" sz="2400" i="1">
                <a:latin typeface="標楷體" pitchFamily="65" charset="-120"/>
                <a:ea typeface="標楷體" pitchFamily="65" charset="-120"/>
              </a:rPr>
              <a:t>Word</a:t>
            </a:r>
            <a:r>
              <a:rPr lang="zh-TW" altLang="en-US" sz="2400">
                <a:latin typeface="標楷體" pitchFamily="65" charset="-120"/>
                <a:ea typeface="標楷體" pitchFamily="65" charset="-120"/>
              </a:rPr>
              <a:t>檔被開啟，佔總郵件量之</a:t>
            </a:r>
            <a:r>
              <a:rPr lang="zh-TW" altLang="en-US" sz="2400" b="1" i="1">
                <a:latin typeface="標楷體" pitchFamily="65" charset="-120"/>
                <a:ea typeface="標楷體" pitchFamily="65" charset="-120"/>
              </a:rPr>
              <a:t>2.29%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4"/>
          <p:cNvSpPr>
            <a:spLocks noGrp="1"/>
          </p:cNvSpPr>
          <p:nvPr>
            <p:ph type="dt" sz="half" idx="10"/>
          </p:nvPr>
        </p:nvSpPr>
        <p:spPr/>
        <p:txBody>
          <a:bodyPr/>
          <a:lstStyle/>
          <a:p>
            <a:fld id="{44E52F3B-C863-4D70-A0C1-2479A1BFF2EB}" type="datetime1">
              <a:rPr lang="zh-TW" altLang="en-US"/>
              <a:pPr/>
              <a:t>2010/12/1</a:t>
            </a:fld>
            <a:endParaRPr lang="en-US" altLang="zh-TW"/>
          </a:p>
        </p:txBody>
      </p:sp>
      <p:sp>
        <p:nvSpPr>
          <p:cNvPr id="7" name="投影片編號版面配置區 5"/>
          <p:cNvSpPr>
            <a:spLocks noGrp="1"/>
          </p:cNvSpPr>
          <p:nvPr>
            <p:ph type="sldNum" sz="quarter" idx="11"/>
          </p:nvPr>
        </p:nvSpPr>
        <p:spPr/>
        <p:txBody>
          <a:bodyPr/>
          <a:lstStyle/>
          <a:p>
            <a:fld id="{5DA88F75-BD1E-4E4F-9649-75CF018401EF}" type="slidenum">
              <a:rPr lang="zh-TW" altLang="en-US"/>
              <a:pPr/>
              <a:t>24</a:t>
            </a:fld>
            <a:endParaRPr lang="en-US" altLang="zh-TW">
              <a:solidFill>
                <a:schemeClr val="tx1"/>
              </a:solidFill>
            </a:endParaRPr>
          </a:p>
        </p:txBody>
      </p:sp>
      <p:sp>
        <p:nvSpPr>
          <p:cNvPr id="8" name="頁尾版面配置區 6"/>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83682" name="Rectangle 1026"/>
          <p:cNvSpPr>
            <a:spLocks noGrp="1" noChangeArrowheads="1"/>
          </p:cNvSpPr>
          <p:nvPr>
            <p:ph type="title"/>
          </p:nvPr>
        </p:nvSpPr>
        <p:spPr>
          <a:xfrm>
            <a:off x="838200" y="473075"/>
            <a:ext cx="7083425" cy="517525"/>
          </a:xfrm>
        </p:spPr>
        <p:txBody>
          <a:bodyPr/>
          <a:lstStyle/>
          <a:p>
            <a:pPr algn="ctr"/>
            <a:r>
              <a:rPr lang="zh-TW" altLang="en-US" sz="3200">
                <a:latin typeface="標楷體" pitchFamily="65" charset="-120"/>
                <a:ea typeface="標楷體" pitchFamily="65" charset="-120"/>
              </a:rPr>
              <a:t>演練結果-</a:t>
            </a:r>
            <a:r>
              <a:rPr lang="zh-TW" altLang="en-US" sz="3200">
                <a:solidFill>
                  <a:srgbClr val="FF0000"/>
                </a:solidFill>
                <a:latin typeface="標楷體" pitchFamily="65" charset="-120"/>
                <a:ea typeface="標楷體" pitchFamily="65" charset="-120"/>
              </a:rPr>
              <a:t>奇怪</a:t>
            </a:r>
          </a:p>
        </p:txBody>
      </p:sp>
      <p:sp>
        <p:nvSpPr>
          <p:cNvPr id="583683" name="Rectangle 1027"/>
          <p:cNvSpPr>
            <a:spLocks noGrp="1" noChangeArrowheads="1"/>
          </p:cNvSpPr>
          <p:nvPr>
            <p:ph type="body" sz="half" idx="1"/>
          </p:nvPr>
        </p:nvSpPr>
        <p:spPr>
          <a:xfrm>
            <a:off x="584200" y="1433513"/>
            <a:ext cx="8085138" cy="623887"/>
          </a:xfrm>
          <a:ln>
            <a:solidFill>
              <a:srgbClr val="FF0000"/>
            </a:solidFill>
          </a:ln>
        </p:spPr>
        <p:txBody>
          <a:bodyPr/>
          <a:lstStyle/>
          <a:p>
            <a:pPr>
              <a:lnSpc>
                <a:spcPct val="110000"/>
              </a:lnSpc>
            </a:pPr>
            <a:r>
              <a:rPr lang="zh-TW" altLang="en-US" sz="2400">
                <a:latin typeface="標楷體" pitchFamily="65" charset="-120"/>
                <a:ea typeface="標楷體" pitchFamily="65" charset="-120"/>
              </a:rPr>
              <a:t>有人一天開啟#3郵件24次</a:t>
            </a:r>
            <a:endParaRPr lang="zh-TW" altLang="en-US" sz="2400" b="1" i="1">
              <a:latin typeface="標楷體" pitchFamily="65" charset="-120"/>
              <a:ea typeface="標楷體" pitchFamily="65" charset="-120"/>
            </a:endParaRPr>
          </a:p>
        </p:txBody>
      </p:sp>
      <p:sp>
        <p:nvSpPr>
          <p:cNvPr id="583684" name="Text Box 1028"/>
          <p:cNvSpPr txBox="1">
            <a:spLocks noChangeArrowheads="1"/>
          </p:cNvSpPr>
          <p:nvPr/>
        </p:nvSpPr>
        <p:spPr bwMode="auto">
          <a:xfrm>
            <a:off x="609600" y="2590800"/>
            <a:ext cx="5029200" cy="457200"/>
          </a:xfrm>
          <a:prstGeom prst="rect">
            <a:avLst/>
          </a:prstGeom>
          <a:solidFill>
            <a:srgbClr val="FFFF00"/>
          </a:solidFill>
          <a:ln w="9525">
            <a:noFill/>
            <a:miter lim="800000"/>
            <a:headEnd/>
            <a:tailEnd/>
          </a:ln>
          <a:effectLst/>
        </p:spPr>
        <p:txBody>
          <a:bodyPr>
            <a:spAutoFit/>
          </a:bodyPr>
          <a:lstStyle/>
          <a:p>
            <a:pPr>
              <a:spcBef>
                <a:spcPct val="50000"/>
              </a:spcBef>
            </a:pPr>
            <a:r>
              <a:rPr lang="zh-TW" altLang="en-US">
                <a:ea typeface="標楷體" pitchFamily="65" charset="-120"/>
              </a:rPr>
              <a:t>好心下載並送出聯連結</a:t>
            </a:r>
          </a:p>
        </p:txBody>
      </p:sp>
      <p:sp>
        <p:nvSpPr>
          <p:cNvPr id="583685" name="Text Box 1029"/>
          <p:cNvSpPr txBox="1">
            <a:spLocks noChangeArrowheads="1"/>
          </p:cNvSpPr>
          <p:nvPr/>
        </p:nvSpPr>
        <p:spPr bwMode="auto">
          <a:xfrm>
            <a:off x="762000" y="3810000"/>
            <a:ext cx="4114800" cy="457200"/>
          </a:xfrm>
          <a:prstGeom prst="rect">
            <a:avLst/>
          </a:prstGeom>
          <a:noFill/>
          <a:ln w="9525">
            <a:noFill/>
            <a:miter lim="800000"/>
            <a:headEnd/>
            <a:tailEnd/>
          </a:ln>
          <a:effectLst/>
        </p:spPr>
        <p:txBody>
          <a:bodyPr>
            <a:spAutoFit/>
          </a:bodyPr>
          <a:lstStyle/>
          <a:p>
            <a:pPr>
              <a:spcBef>
                <a:spcPct val="50000"/>
              </a:spcBef>
            </a:pPr>
            <a:r>
              <a:rPr lang="zh-TW" altLang="en-US">
                <a:ea typeface="標楷體" pitchFamily="65" charset="-120"/>
              </a:rPr>
              <a:t>更有人回報以下圖片</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5A01E151-E5AF-4CAC-A102-A642D55DCF5C}"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9E7DA9F6-954A-4A35-AE20-F9DB2341FACE}" type="slidenum">
              <a:rPr lang="zh-TW" altLang="en-US"/>
              <a:pPr/>
              <a:t>25</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1394" name="Rectangle 2"/>
          <p:cNvSpPr>
            <a:spLocks noGrp="1" noChangeArrowheads="1"/>
          </p:cNvSpPr>
          <p:nvPr>
            <p:ph type="title"/>
          </p:nvPr>
        </p:nvSpPr>
        <p:spPr>
          <a:xfrm>
            <a:off x="838200" y="473075"/>
            <a:ext cx="7240588" cy="517525"/>
          </a:xfrm>
        </p:spPr>
        <p:txBody>
          <a:bodyPr/>
          <a:lstStyle/>
          <a:p>
            <a:pPr algn="ctr"/>
            <a:r>
              <a:rPr lang="zh-TW" altLang="en-US" sz="2600">
                <a:ea typeface="標楷體" pitchFamily="65" charset="-120"/>
              </a:rPr>
              <a:t>演練結果分析</a:t>
            </a:r>
          </a:p>
        </p:txBody>
      </p:sp>
      <p:sp>
        <p:nvSpPr>
          <p:cNvPr id="571395" name="Rectangle 3"/>
          <p:cNvSpPr>
            <a:spLocks noGrp="1" noChangeArrowheads="1"/>
          </p:cNvSpPr>
          <p:nvPr>
            <p:ph type="body" idx="1"/>
          </p:nvPr>
        </p:nvSpPr>
        <p:spPr>
          <a:xfrm>
            <a:off x="584200" y="1389063"/>
            <a:ext cx="8229600" cy="628650"/>
          </a:xfrm>
          <a:noFill/>
          <a:ln/>
        </p:spPr>
        <p:txBody>
          <a:bodyPr/>
          <a:lstStyle/>
          <a:p>
            <a:r>
              <a:rPr lang="zh-TW" altLang="en-US" sz="1800" b="1" i="1">
                <a:latin typeface="標楷體" pitchFamily="65" charset="-120"/>
                <a:ea typeface="標楷體" pitchFamily="65" charset="-120"/>
              </a:rPr>
              <a:t>95</a:t>
            </a:r>
            <a:r>
              <a:rPr lang="zh-TW" altLang="en-US" sz="1800" b="1">
                <a:latin typeface="標楷體" pitchFamily="65" charset="-120"/>
                <a:ea typeface="標楷體" pitchFamily="65" charset="-120"/>
              </a:rPr>
              <a:t>年度及</a:t>
            </a:r>
            <a:r>
              <a:rPr lang="zh-TW" altLang="en-US" sz="1800" b="1" i="1">
                <a:latin typeface="標楷體" pitchFamily="65" charset="-120"/>
                <a:ea typeface="標楷體" pitchFamily="65" charset="-120"/>
              </a:rPr>
              <a:t>96</a:t>
            </a:r>
            <a:r>
              <a:rPr lang="zh-TW" altLang="en-US" sz="1800" b="1">
                <a:latin typeface="標楷體" pitchFamily="65" charset="-120"/>
                <a:ea typeface="標楷體" pitchFamily="65" charset="-120"/>
              </a:rPr>
              <a:t>年度演練結果對照表</a:t>
            </a:r>
          </a:p>
        </p:txBody>
      </p:sp>
      <p:pic>
        <p:nvPicPr>
          <p:cNvPr id="571396" name="Picture 4" descr="9596"/>
          <p:cNvPicPr>
            <a:picLocks noChangeAspect="1" noChangeArrowheads="1"/>
          </p:cNvPicPr>
          <p:nvPr/>
        </p:nvPicPr>
        <p:blipFill>
          <a:blip r:embed="rId3" cstate="print"/>
          <a:srcRect/>
          <a:stretch>
            <a:fillRect/>
          </a:stretch>
        </p:blipFill>
        <p:spPr bwMode="auto">
          <a:xfrm>
            <a:off x="304800" y="1905000"/>
            <a:ext cx="8636000" cy="4241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版面配置區 3"/>
          <p:cNvSpPr>
            <a:spLocks noGrp="1"/>
          </p:cNvSpPr>
          <p:nvPr>
            <p:ph type="dt" sz="half" idx="10"/>
          </p:nvPr>
        </p:nvSpPr>
        <p:spPr/>
        <p:txBody>
          <a:bodyPr/>
          <a:lstStyle/>
          <a:p>
            <a:fld id="{829BAD13-14BA-485F-A00F-9E4FF1320701}" type="datetime1">
              <a:rPr lang="zh-TW" altLang="en-US"/>
              <a:pPr/>
              <a:t>2010/12/1</a:t>
            </a:fld>
            <a:endParaRPr lang="en-US" altLang="zh-TW"/>
          </a:p>
        </p:txBody>
      </p:sp>
      <p:sp>
        <p:nvSpPr>
          <p:cNvPr id="11" name="投影片編號版面配置區 4"/>
          <p:cNvSpPr>
            <a:spLocks noGrp="1"/>
          </p:cNvSpPr>
          <p:nvPr>
            <p:ph type="sldNum" sz="quarter" idx="11"/>
          </p:nvPr>
        </p:nvSpPr>
        <p:spPr/>
        <p:txBody>
          <a:bodyPr/>
          <a:lstStyle/>
          <a:p>
            <a:fld id="{F416C5EE-6E47-4E57-9B65-D3CAF3A2CFB1}" type="slidenum">
              <a:rPr lang="zh-TW" altLang="en-US"/>
              <a:pPr/>
              <a:t>26</a:t>
            </a:fld>
            <a:endParaRPr lang="en-US" altLang="zh-TW">
              <a:solidFill>
                <a:schemeClr val="tx1"/>
              </a:solidFill>
            </a:endParaRPr>
          </a:p>
        </p:txBody>
      </p:sp>
      <p:sp>
        <p:nvSpPr>
          <p:cNvPr id="12"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3442" name="Rectangle 2"/>
          <p:cNvSpPr>
            <a:spLocks noGrp="1" noChangeArrowheads="1"/>
          </p:cNvSpPr>
          <p:nvPr>
            <p:ph type="title"/>
          </p:nvPr>
        </p:nvSpPr>
        <p:spPr>
          <a:xfrm>
            <a:off x="838200" y="473075"/>
            <a:ext cx="7161213" cy="517525"/>
          </a:xfrm>
        </p:spPr>
        <p:txBody>
          <a:bodyPr/>
          <a:lstStyle/>
          <a:p>
            <a:pPr algn="ctr"/>
            <a:r>
              <a:rPr lang="zh-TW" altLang="en-US" sz="2600">
                <a:latin typeface="Times New Roman" pitchFamily="18" charset="0"/>
                <a:ea typeface="標楷體" pitchFamily="65" charset="-120"/>
              </a:rPr>
              <a:t>攻擊手法的演變(2)</a:t>
            </a:r>
          </a:p>
        </p:txBody>
      </p:sp>
      <p:sp>
        <p:nvSpPr>
          <p:cNvPr id="573443" name="Rectangle 3"/>
          <p:cNvSpPr>
            <a:spLocks noGrp="1" noChangeArrowheads="1"/>
          </p:cNvSpPr>
          <p:nvPr>
            <p:ph type="body" idx="1"/>
          </p:nvPr>
        </p:nvSpPr>
        <p:spPr>
          <a:xfrm>
            <a:off x="584200" y="1371600"/>
            <a:ext cx="8229600" cy="4665663"/>
          </a:xfrm>
        </p:spPr>
        <p:txBody>
          <a:bodyPr/>
          <a:lstStyle/>
          <a:p>
            <a:r>
              <a:rPr lang="zh-TW" altLang="en-US" sz="1800" b="1">
                <a:latin typeface="標楷體" pitchFamily="65" charset="-120"/>
                <a:ea typeface="標楷體" pitchFamily="65" charset="-120"/>
              </a:rPr>
              <a:t>過去駭客的手法-置換網頁</a:t>
            </a:r>
          </a:p>
        </p:txBody>
      </p:sp>
      <p:pic>
        <p:nvPicPr>
          <p:cNvPr id="573444" name="Picture 4"/>
          <p:cNvPicPr>
            <a:picLocks noChangeAspect="1" noChangeArrowheads="1"/>
          </p:cNvPicPr>
          <p:nvPr/>
        </p:nvPicPr>
        <p:blipFill>
          <a:blip r:embed="rId3" cstate="print"/>
          <a:srcRect l="-1260" t="10698"/>
          <a:stretch>
            <a:fillRect/>
          </a:stretch>
        </p:blipFill>
        <p:spPr bwMode="auto">
          <a:xfrm>
            <a:off x="1752600" y="2514600"/>
            <a:ext cx="5786438" cy="3606800"/>
          </a:xfrm>
          <a:prstGeom prst="rect">
            <a:avLst/>
          </a:prstGeom>
          <a:noFill/>
          <a:ln w="9525">
            <a:solidFill>
              <a:schemeClr val="tx1"/>
            </a:solidFill>
            <a:miter lim="800000"/>
            <a:headEnd/>
            <a:tailEnd/>
          </a:ln>
          <a:effectLst/>
        </p:spPr>
      </p:pic>
      <p:grpSp>
        <p:nvGrpSpPr>
          <p:cNvPr id="573445" name="Group 5"/>
          <p:cNvGrpSpPr>
            <a:grpSpLocks/>
          </p:cNvGrpSpPr>
          <p:nvPr/>
        </p:nvGrpSpPr>
        <p:grpSpPr bwMode="auto">
          <a:xfrm>
            <a:off x="179388" y="1746250"/>
            <a:ext cx="8496300" cy="5111750"/>
            <a:chOff x="113" y="1100"/>
            <a:chExt cx="5352" cy="3220"/>
          </a:xfrm>
        </p:grpSpPr>
        <p:grpSp>
          <p:nvGrpSpPr>
            <p:cNvPr id="573446" name="Group 6"/>
            <p:cNvGrpSpPr>
              <a:grpSpLocks/>
            </p:cNvGrpSpPr>
            <p:nvPr/>
          </p:nvGrpSpPr>
          <p:grpSpPr bwMode="auto">
            <a:xfrm>
              <a:off x="113" y="1100"/>
              <a:ext cx="5352" cy="3220"/>
              <a:chOff x="-102" y="633"/>
              <a:chExt cx="5352" cy="3220"/>
            </a:xfrm>
          </p:grpSpPr>
          <p:sp>
            <p:nvSpPr>
              <p:cNvPr id="573447" name="AutoShape 7"/>
              <p:cNvSpPr>
                <a:spLocks noChangeArrowheads="1"/>
              </p:cNvSpPr>
              <p:nvPr/>
            </p:nvSpPr>
            <p:spPr bwMode="auto">
              <a:xfrm rot="1168542">
                <a:off x="-102" y="633"/>
                <a:ext cx="5352" cy="3220"/>
              </a:xfrm>
              <a:prstGeom prst="irregularSeal2">
                <a:avLst/>
              </a:prstGeom>
              <a:solidFill>
                <a:srgbClr val="D8EBB3"/>
              </a:solidFill>
              <a:ln w="9525" algn="ctr">
                <a:solidFill>
                  <a:srgbClr val="000000"/>
                </a:solidFill>
                <a:miter lim="800000"/>
                <a:headEnd/>
                <a:tailEnd/>
              </a:ln>
              <a:effectLst>
                <a:outerShdw dist="107763" dir="2700000" algn="ctr" rotWithShape="0">
                  <a:srgbClr val="808080"/>
                </a:outerShdw>
              </a:effectLst>
            </p:spPr>
            <p:txBody>
              <a:bodyPr wrap="none" anchor="ctr"/>
              <a:lstStyle/>
              <a:p>
                <a:endParaRPr lang="zh-TW" altLang="en-US"/>
              </a:p>
            </p:txBody>
          </p:sp>
          <p:sp>
            <p:nvSpPr>
              <p:cNvPr id="573448" name="Text Box 8"/>
              <p:cNvSpPr txBox="1">
                <a:spLocks noChangeArrowheads="1"/>
              </p:cNvSpPr>
              <p:nvPr/>
            </p:nvSpPr>
            <p:spPr bwMode="auto">
              <a:xfrm>
                <a:off x="567" y="1797"/>
                <a:ext cx="4072" cy="839"/>
              </a:xfrm>
              <a:prstGeom prst="rect">
                <a:avLst/>
              </a:prstGeom>
              <a:noFill/>
              <a:ln w="9525" algn="ctr">
                <a:noFill/>
                <a:miter lim="800000"/>
                <a:headEnd/>
                <a:tailEnd/>
              </a:ln>
              <a:effectLst/>
            </p:spPr>
            <p:txBody>
              <a:bodyPr>
                <a:spAutoFit/>
              </a:bodyPr>
              <a:lstStyle/>
              <a:p>
                <a:pPr eaLnBrk="1" hangingPunct="1">
                  <a:lnSpc>
                    <a:spcPct val="120000"/>
                  </a:lnSpc>
                  <a:spcBef>
                    <a:spcPct val="50000"/>
                  </a:spcBef>
                </a:pPr>
                <a:r>
                  <a:rPr kumimoji="1" lang="zh-TW" altLang="en-US" sz="2800" b="1">
                    <a:solidFill>
                      <a:srgbClr val="FF0000"/>
                    </a:solidFill>
                    <a:latin typeface="Arial" pitchFamily="34" charset="0"/>
                    <a:ea typeface="標楷體" pitchFamily="65" charset="-120"/>
                  </a:rPr>
                  <a:t>駭客為了出名，</a:t>
                </a:r>
              </a:p>
              <a:p>
                <a:pPr eaLnBrk="1" hangingPunct="1">
                  <a:lnSpc>
                    <a:spcPct val="120000"/>
                  </a:lnSpc>
                  <a:spcBef>
                    <a:spcPct val="50000"/>
                  </a:spcBef>
                </a:pPr>
                <a:r>
                  <a:rPr kumimoji="1" lang="zh-TW" altLang="en-US" sz="2800" b="1">
                    <a:solidFill>
                      <a:srgbClr val="FF0000"/>
                    </a:solidFill>
                    <a:latin typeface="Arial" pitchFamily="34" charset="0"/>
                    <a:ea typeface="標楷體" pitchFamily="65" charset="-120"/>
                  </a:rPr>
                  <a:t>會讓你知道網頁已經被竄改過</a:t>
                </a:r>
              </a:p>
            </p:txBody>
          </p:sp>
        </p:grpSp>
        <p:pic>
          <p:nvPicPr>
            <p:cNvPr id="573449" name="Picture 9"/>
            <p:cNvPicPr>
              <a:picLocks noChangeAspect="1" noChangeArrowheads="1"/>
            </p:cNvPicPr>
            <p:nvPr/>
          </p:nvPicPr>
          <p:blipFill>
            <a:blip r:embed="rId4" cstate="print"/>
            <a:srcRect/>
            <a:stretch>
              <a:fillRect/>
            </a:stretch>
          </p:blipFill>
          <p:spPr bwMode="auto">
            <a:xfrm>
              <a:off x="1655" y="1525"/>
              <a:ext cx="654" cy="732"/>
            </a:xfrm>
            <a:prstGeom prst="rect">
              <a:avLst/>
            </a:prstGeom>
            <a:noFill/>
            <a:ln w="9525" algn="ctr">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573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版面配置區 3"/>
          <p:cNvSpPr>
            <a:spLocks noGrp="1"/>
          </p:cNvSpPr>
          <p:nvPr>
            <p:ph type="dt" sz="half" idx="10"/>
          </p:nvPr>
        </p:nvSpPr>
        <p:spPr/>
        <p:txBody>
          <a:bodyPr/>
          <a:lstStyle/>
          <a:p>
            <a:fld id="{DE3DF391-0167-490C-96B7-3BDF441B0B23}" type="datetime1">
              <a:rPr lang="zh-TW" altLang="en-US"/>
              <a:pPr/>
              <a:t>2010/12/1</a:t>
            </a:fld>
            <a:endParaRPr lang="en-US" altLang="zh-TW"/>
          </a:p>
        </p:txBody>
      </p:sp>
      <p:sp>
        <p:nvSpPr>
          <p:cNvPr id="11" name="投影片編號版面配置區 4"/>
          <p:cNvSpPr>
            <a:spLocks noGrp="1"/>
          </p:cNvSpPr>
          <p:nvPr>
            <p:ph type="sldNum" sz="quarter" idx="11"/>
          </p:nvPr>
        </p:nvSpPr>
        <p:spPr/>
        <p:txBody>
          <a:bodyPr/>
          <a:lstStyle/>
          <a:p>
            <a:fld id="{F7B962DF-F4C4-4F3C-9859-DB572E4770B8}" type="slidenum">
              <a:rPr lang="zh-TW" altLang="en-US"/>
              <a:pPr/>
              <a:t>27</a:t>
            </a:fld>
            <a:endParaRPr lang="en-US" altLang="zh-TW">
              <a:solidFill>
                <a:schemeClr val="tx1"/>
              </a:solidFill>
            </a:endParaRPr>
          </a:p>
        </p:txBody>
      </p:sp>
      <p:sp>
        <p:nvSpPr>
          <p:cNvPr id="12"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4466" name="Rectangle 2"/>
          <p:cNvSpPr>
            <a:spLocks noGrp="1" noChangeArrowheads="1"/>
          </p:cNvSpPr>
          <p:nvPr>
            <p:ph type="title"/>
          </p:nvPr>
        </p:nvSpPr>
        <p:spPr>
          <a:xfrm>
            <a:off x="838200" y="473075"/>
            <a:ext cx="7161213" cy="517525"/>
          </a:xfrm>
        </p:spPr>
        <p:txBody>
          <a:bodyPr/>
          <a:lstStyle/>
          <a:p>
            <a:pPr algn="ctr"/>
            <a:r>
              <a:rPr lang="zh-TW" altLang="en-US" sz="2600">
                <a:latin typeface="Times New Roman" pitchFamily="18" charset="0"/>
                <a:ea typeface="標楷體" pitchFamily="65" charset="-120"/>
              </a:rPr>
              <a:t>攻擊手法的演變(3)</a:t>
            </a:r>
          </a:p>
        </p:txBody>
      </p:sp>
      <p:sp>
        <p:nvSpPr>
          <p:cNvPr id="574467" name="Rectangle 3"/>
          <p:cNvSpPr>
            <a:spLocks noGrp="1" noChangeArrowheads="1"/>
          </p:cNvSpPr>
          <p:nvPr>
            <p:ph type="body" idx="1"/>
          </p:nvPr>
        </p:nvSpPr>
        <p:spPr>
          <a:xfrm>
            <a:off x="584200" y="1295400"/>
            <a:ext cx="8229600" cy="4741863"/>
          </a:xfrm>
        </p:spPr>
        <p:txBody>
          <a:bodyPr/>
          <a:lstStyle/>
          <a:p>
            <a:r>
              <a:rPr lang="zh-TW" altLang="en-US" sz="1800" b="1">
                <a:latin typeface="標楷體" pitchFamily="65" charset="-120"/>
                <a:ea typeface="標楷體" pitchFamily="65" charset="-120"/>
              </a:rPr>
              <a:t>現在駭客的網頁置換-惡意掛馬</a:t>
            </a:r>
          </a:p>
        </p:txBody>
      </p:sp>
      <p:pic>
        <p:nvPicPr>
          <p:cNvPr id="574468" name="Picture 4"/>
          <p:cNvPicPr>
            <a:picLocks noChangeAspect="1" noChangeArrowheads="1"/>
          </p:cNvPicPr>
          <p:nvPr/>
        </p:nvPicPr>
        <p:blipFill>
          <a:blip r:embed="rId3" cstate="print"/>
          <a:srcRect t="22331" r="3137"/>
          <a:stretch>
            <a:fillRect/>
          </a:stretch>
        </p:blipFill>
        <p:spPr bwMode="auto">
          <a:xfrm>
            <a:off x="990600" y="1905000"/>
            <a:ext cx="7739063" cy="4473575"/>
          </a:xfrm>
          <a:prstGeom prst="rect">
            <a:avLst/>
          </a:prstGeom>
          <a:noFill/>
          <a:ln w="9525">
            <a:solidFill>
              <a:schemeClr val="tx1"/>
            </a:solidFill>
            <a:miter lim="800000"/>
            <a:headEnd/>
            <a:tailEnd/>
          </a:ln>
        </p:spPr>
      </p:pic>
      <p:grpSp>
        <p:nvGrpSpPr>
          <p:cNvPr id="574469" name="Group 5"/>
          <p:cNvGrpSpPr>
            <a:grpSpLocks/>
          </p:cNvGrpSpPr>
          <p:nvPr/>
        </p:nvGrpSpPr>
        <p:grpSpPr bwMode="auto">
          <a:xfrm>
            <a:off x="228600" y="1746250"/>
            <a:ext cx="8496300" cy="5111750"/>
            <a:chOff x="113" y="1100"/>
            <a:chExt cx="5352" cy="3220"/>
          </a:xfrm>
        </p:grpSpPr>
        <p:grpSp>
          <p:nvGrpSpPr>
            <p:cNvPr id="574470" name="Group 6"/>
            <p:cNvGrpSpPr>
              <a:grpSpLocks/>
            </p:cNvGrpSpPr>
            <p:nvPr/>
          </p:nvGrpSpPr>
          <p:grpSpPr bwMode="auto">
            <a:xfrm>
              <a:off x="113" y="1100"/>
              <a:ext cx="5352" cy="3220"/>
              <a:chOff x="-102" y="633"/>
              <a:chExt cx="5352" cy="3220"/>
            </a:xfrm>
          </p:grpSpPr>
          <p:sp>
            <p:nvSpPr>
              <p:cNvPr id="574471" name="AutoShape 7"/>
              <p:cNvSpPr>
                <a:spLocks noChangeArrowheads="1"/>
              </p:cNvSpPr>
              <p:nvPr/>
            </p:nvSpPr>
            <p:spPr bwMode="auto">
              <a:xfrm rot="1168542">
                <a:off x="-102" y="633"/>
                <a:ext cx="5352" cy="3220"/>
              </a:xfrm>
              <a:prstGeom prst="irregularSeal2">
                <a:avLst/>
              </a:prstGeom>
              <a:solidFill>
                <a:srgbClr val="D8EBB3"/>
              </a:solidFill>
              <a:ln w="9525" algn="ctr">
                <a:solidFill>
                  <a:srgbClr val="000000"/>
                </a:solidFill>
                <a:miter lim="800000"/>
                <a:headEnd/>
                <a:tailEnd/>
              </a:ln>
              <a:effectLst>
                <a:outerShdw dist="107763" dir="2700000" algn="ctr" rotWithShape="0">
                  <a:srgbClr val="808080"/>
                </a:outerShdw>
              </a:effectLst>
            </p:spPr>
            <p:txBody>
              <a:bodyPr wrap="none" anchor="ctr"/>
              <a:lstStyle/>
              <a:p>
                <a:endParaRPr lang="zh-TW" altLang="en-US"/>
              </a:p>
            </p:txBody>
          </p:sp>
          <p:sp>
            <p:nvSpPr>
              <p:cNvPr id="574472" name="Text Box 8"/>
              <p:cNvSpPr txBox="1">
                <a:spLocks noChangeArrowheads="1"/>
              </p:cNvSpPr>
              <p:nvPr/>
            </p:nvSpPr>
            <p:spPr bwMode="auto">
              <a:xfrm>
                <a:off x="567" y="1797"/>
                <a:ext cx="4072" cy="1348"/>
              </a:xfrm>
              <a:prstGeom prst="rect">
                <a:avLst/>
              </a:prstGeom>
              <a:noFill/>
              <a:ln w="9525" algn="ctr">
                <a:noFill/>
                <a:miter lim="800000"/>
                <a:headEnd/>
                <a:tailEnd/>
              </a:ln>
              <a:effectLst/>
            </p:spPr>
            <p:txBody>
              <a:bodyPr>
                <a:spAutoFit/>
              </a:bodyPr>
              <a:lstStyle/>
              <a:p>
                <a:pPr eaLnBrk="1" hangingPunct="1">
                  <a:lnSpc>
                    <a:spcPct val="160000"/>
                  </a:lnSpc>
                  <a:spcBef>
                    <a:spcPct val="50000"/>
                  </a:spcBef>
                </a:pPr>
                <a:r>
                  <a:rPr kumimoji="1" lang="zh-TW" altLang="en-US" sz="2800" b="1">
                    <a:solidFill>
                      <a:srgbClr val="FF0000"/>
                    </a:solidFill>
                    <a:latin typeface="Arial" pitchFamily="34" charset="0"/>
                    <a:ea typeface="標楷體" pitchFamily="65" charset="-120"/>
                  </a:rPr>
                  <a:t>駭客為了金錢利益</a:t>
                </a:r>
                <a:r>
                  <a:rPr kumimoji="1" lang="zh-TW" altLang="en-US" sz="1800" b="1">
                    <a:solidFill>
                      <a:srgbClr val="FF0000"/>
                    </a:solidFill>
                    <a:latin typeface="Arial" pitchFamily="34" charset="0"/>
                  </a:rPr>
                  <a:t>，</a:t>
                </a:r>
                <a:r>
                  <a:rPr kumimoji="1" lang="zh-TW" altLang="en-US" sz="2800" b="1">
                    <a:solidFill>
                      <a:srgbClr val="FF0000"/>
                    </a:solidFill>
                    <a:latin typeface="Arial" pitchFamily="34" charset="0"/>
                    <a:ea typeface="標楷體" pitchFamily="65" charset="-120"/>
                  </a:rPr>
                  <a:t>在不破壞網頁情形下，加入惡意程式碼，讓瀏覽網頁的使用者被安裝木馬程式</a:t>
                </a:r>
              </a:p>
            </p:txBody>
          </p:sp>
        </p:grpSp>
        <p:pic>
          <p:nvPicPr>
            <p:cNvPr id="574473" name="Picture 9"/>
            <p:cNvPicPr>
              <a:picLocks noChangeAspect="1" noChangeArrowheads="1"/>
            </p:cNvPicPr>
            <p:nvPr/>
          </p:nvPicPr>
          <p:blipFill>
            <a:blip r:embed="rId4" cstate="print"/>
            <a:srcRect/>
            <a:stretch>
              <a:fillRect/>
            </a:stretch>
          </p:blipFill>
          <p:spPr bwMode="auto">
            <a:xfrm>
              <a:off x="1655" y="1525"/>
              <a:ext cx="654" cy="732"/>
            </a:xfrm>
            <a:prstGeom prst="rect">
              <a:avLst/>
            </a:prstGeom>
            <a:noFill/>
            <a:ln w="9525" algn="ctr">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574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B9620BD5-6C90-43C5-8CA5-70A130D8E0EA}"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4089CB67-1D94-40D3-9D34-0FE2B358BE79}" type="slidenum">
              <a:rPr lang="zh-TW" altLang="en-US"/>
              <a:pPr/>
              <a:t>28</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5490" name="Rectangle 2"/>
          <p:cNvSpPr>
            <a:spLocks noGrp="1" noChangeArrowheads="1"/>
          </p:cNvSpPr>
          <p:nvPr>
            <p:ph type="title"/>
          </p:nvPr>
        </p:nvSpPr>
        <p:spPr>
          <a:xfrm>
            <a:off x="838200" y="473075"/>
            <a:ext cx="7240588" cy="517525"/>
          </a:xfrm>
          <a:solidFill>
            <a:srgbClr val="FFFF00"/>
          </a:solidFill>
          <a:ln>
            <a:solidFill>
              <a:srgbClr val="FF0000"/>
            </a:solidFill>
          </a:ln>
        </p:spPr>
        <p:txBody>
          <a:bodyPr/>
          <a:lstStyle/>
          <a:p>
            <a:pPr algn="ctr"/>
            <a:r>
              <a:rPr lang="zh-TW" altLang="en-US" sz="3200">
                <a:solidFill>
                  <a:srgbClr val="FF0000"/>
                </a:solidFill>
                <a:latin typeface="標楷體" pitchFamily="65" charset="-120"/>
                <a:ea typeface="標楷體" pitchFamily="65" charset="-120"/>
              </a:rPr>
              <a:t>什麼是網頁惡意掛馬?</a:t>
            </a:r>
          </a:p>
        </p:txBody>
      </p:sp>
      <p:sp>
        <p:nvSpPr>
          <p:cNvPr id="575491" name="Rectangle 3"/>
          <p:cNvSpPr>
            <a:spLocks noGrp="1" noChangeArrowheads="1"/>
          </p:cNvSpPr>
          <p:nvPr>
            <p:ph type="body" idx="1"/>
          </p:nvPr>
        </p:nvSpPr>
        <p:spPr/>
        <p:txBody>
          <a:bodyPr/>
          <a:lstStyle/>
          <a:p>
            <a:pPr>
              <a:lnSpc>
                <a:spcPct val="120000"/>
              </a:lnSpc>
            </a:pPr>
            <a:r>
              <a:rPr lang="zh-TW" altLang="en-US" sz="2800">
                <a:latin typeface="標楷體" pitchFamily="65" charset="-120"/>
                <a:ea typeface="標楷體" pitchFamily="65" charset="-120"/>
              </a:rPr>
              <a:t>駭客入侵(知名的)網站</a:t>
            </a:r>
          </a:p>
          <a:p>
            <a:pPr>
              <a:lnSpc>
                <a:spcPct val="120000"/>
              </a:lnSpc>
            </a:pPr>
            <a:r>
              <a:rPr lang="zh-TW" altLang="en-US" sz="2800">
                <a:latin typeface="標楷體" pitchFamily="65" charset="-120"/>
                <a:ea typeface="標楷體" pitchFamily="65" charset="-120"/>
              </a:rPr>
              <a:t>不更動原有的畫面下，修改網站內容，加入</a:t>
            </a:r>
            <a:r>
              <a:rPr lang="zh-TW" altLang="en-US" sz="2800" b="1">
                <a:latin typeface="標楷體" pitchFamily="65" charset="-120"/>
                <a:ea typeface="標楷體" pitchFamily="65" charset="-120"/>
              </a:rPr>
              <a:t>惡意程式碼</a:t>
            </a:r>
          </a:p>
          <a:p>
            <a:pPr>
              <a:lnSpc>
                <a:spcPct val="120000"/>
              </a:lnSpc>
            </a:pPr>
            <a:r>
              <a:rPr lang="zh-TW" altLang="en-US" sz="2800">
                <a:latin typeface="標楷體" pitchFamily="65" charset="-120"/>
                <a:ea typeface="標楷體" pitchFamily="65" charset="-120"/>
              </a:rPr>
              <a:t>使瀏覽該網站的使用者</a:t>
            </a:r>
            <a:r>
              <a:rPr lang="zh-TW" altLang="en-US" sz="2800" b="1">
                <a:latin typeface="標楷體" pitchFamily="65" charset="-120"/>
                <a:ea typeface="標楷體" pitchFamily="65" charset="-120"/>
              </a:rPr>
              <a:t>被植入惡意程式</a:t>
            </a:r>
          </a:p>
          <a:p>
            <a:pPr>
              <a:lnSpc>
                <a:spcPct val="120000"/>
              </a:lnSpc>
            </a:pPr>
            <a:r>
              <a:rPr lang="zh-TW" altLang="en-US" sz="2800">
                <a:latin typeface="標楷體" pitchFamily="65" charset="-120"/>
                <a:ea typeface="標楷體" pitchFamily="65" charset="-120"/>
              </a:rPr>
              <a:t>進而</a:t>
            </a:r>
            <a:r>
              <a:rPr lang="zh-TW" altLang="en-US" sz="2800" b="1">
                <a:latin typeface="標楷體" pitchFamily="65" charset="-120"/>
                <a:ea typeface="標楷體" pitchFamily="65" charset="-120"/>
              </a:rPr>
              <a:t>竊取個人資料</a:t>
            </a:r>
            <a:r>
              <a:rPr lang="zh-TW" altLang="en-US" sz="2800">
                <a:latin typeface="標楷體" pitchFamily="65" charset="-120"/>
                <a:ea typeface="標楷體" pitchFamily="65" charset="-120"/>
              </a:rPr>
              <a:t>或</a:t>
            </a:r>
            <a:r>
              <a:rPr lang="zh-TW" altLang="en-US" sz="2800" b="1">
                <a:latin typeface="標楷體" pitchFamily="65" charset="-120"/>
                <a:ea typeface="標楷體" pitchFamily="65" charset="-120"/>
              </a:rPr>
              <a:t>當成跳板主機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71C986DA-80E6-4631-9FA2-8455EE8A5FCD}"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6F94F67C-7130-4512-8BC7-4241CA885E1F}" type="slidenum">
              <a:rPr lang="zh-TW" altLang="en-US"/>
              <a:pPr/>
              <a:t>29</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6514" name="Rectangle 2"/>
          <p:cNvSpPr>
            <a:spLocks noGrp="1" noChangeArrowheads="1"/>
          </p:cNvSpPr>
          <p:nvPr>
            <p:ph type="title"/>
          </p:nvPr>
        </p:nvSpPr>
        <p:spPr>
          <a:xfrm>
            <a:off x="685800" y="304800"/>
            <a:ext cx="7772400" cy="914400"/>
          </a:xfrm>
          <a:ln>
            <a:solidFill>
              <a:schemeClr val="bg1"/>
            </a:solidFill>
          </a:ln>
        </p:spPr>
        <p:txBody>
          <a:bodyPr/>
          <a:lstStyle/>
          <a:p>
            <a:r>
              <a:rPr lang="zh-TW" altLang="en-US" sz="1500">
                <a:solidFill>
                  <a:srgbClr val="0000FF"/>
                </a:solidFill>
                <a:latin typeface="標楷體" pitchFamily="65" charset="-120"/>
                <a:hlinkClick r:id="rId3"/>
              </a:rPr>
              <a:t>階梯數位學院網站又被植入惡意連結</a:t>
            </a:r>
            <a:endParaRPr lang="zh-TW" altLang="en-US" sz="3500">
              <a:solidFill>
                <a:srgbClr val="0000FF"/>
              </a:solidFill>
              <a:latin typeface="標楷體" pitchFamily="65" charset="-120"/>
            </a:endParaRPr>
          </a:p>
        </p:txBody>
      </p:sp>
      <p:sp>
        <p:nvSpPr>
          <p:cNvPr id="576515" name="Rectangle 3"/>
          <p:cNvSpPr>
            <a:spLocks noGrp="1" noChangeArrowheads="1"/>
          </p:cNvSpPr>
          <p:nvPr>
            <p:ph type="body" idx="1"/>
          </p:nvPr>
        </p:nvSpPr>
        <p:spPr>
          <a:xfrm>
            <a:off x="457200" y="1295400"/>
            <a:ext cx="8382000" cy="5257800"/>
          </a:xfrm>
        </p:spPr>
        <p:txBody>
          <a:bodyPr/>
          <a:lstStyle/>
          <a:p>
            <a:r>
              <a:rPr lang="zh-TW" altLang="en-US" sz="2400" b="1">
                <a:solidFill>
                  <a:schemeClr val="tx2"/>
                </a:solidFill>
                <a:latin typeface="Times New Roman" pitchFamily="18" charset="0"/>
                <a:ea typeface="標楷體" pitchFamily="65" charset="-120"/>
              </a:rPr>
              <a:t>階梯數位學院網站又被植入惡意連結，此惡意程式為 </a:t>
            </a:r>
            <a:r>
              <a:rPr lang="en-US" altLang="zh-TW" sz="2400" b="1">
                <a:solidFill>
                  <a:schemeClr val="tx2"/>
                </a:solidFill>
                <a:latin typeface="Times New Roman" pitchFamily="18" charset="0"/>
                <a:ea typeface="標楷體" pitchFamily="65" charset="-120"/>
              </a:rPr>
              <a:t>Lineage </a:t>
            </a:r>
            <a:r>
              <a:rPr lang="zh-TW" altLang="en-US" sz="2400" b="1">
                <a:solidFill>
                  <a:schemeClr val="tx2"/>
                </a:solidFill>
                <a:latin typeface="Times New Roman" pitchFamily="18" charset="0"/>
                <a:ea typeface="標楷體" pitchFamily="65" charset="-120"/>
              </a:rPr>
              <a:t>和 </a:t>
            </a:r>
            <a:r>
              <a:rPr lang="en-US" altLang="zh-TW" sz="2400" b="1">
                <a:solidFill>
                  <a:schemeClr val="tx2"/>
                </a:solidFill>
                <a:latin typeface="Times New Roman" pitchFamily="18" charset="0"/>
                <a:ea typeface="標楷體" pitchFamily="65" charset="-120"/>
              </a:rPr>
              <a:t>Agent </a:t>
            </a:r>
            <a:r>
              <a:rPr lang="zh-TW" altLang="en-US" sz="2400" b="1">
                <a:solidFill>
                  <a:schemeClr val="tx2"/>
                </a:solidFill>
                <a:latin typeface="Times New Roman" pitchFamily="18" charset="0"/>
                <a:ea typeface="標楷體" pitchFamily="65" charset="-120"/>
              </a:rPr>
              <a:t>變種，</a:t>
            </a:r>
            <a:r>
              <a:rPr lang="zh-TW" altLang="en-US" sz="2400" b="1">
                <a:solidFill>
                  <a:srgbClr val="CC6600"/>
                </a:solidFill>
                <a:latin typeface="Times New Roman" pitchFamily="18" charset="0"/>
                <a:ea typeface="標楷體" pitchFamily="65" charset="-120"/>
              </a:rPr>
              <a:t>請各位暫時不要瀏覽這個網站，以免中毒</a:t>
            </a:r>
            <a:endParaRPr lang="zh-TW" altLang="en-US" sz="2400" b="1">
              <a:solidFill>
                <a:schemeClr val="tx2"/>
              </a:solidFill>
              <a:latin typeface="Times New Roman" pitchFamily="18" charset="0"/>
              <a:ea typeface="標楷體" pitchFamily="65" charset="-120"/>
            </a:endParaRPr>
          </a:p>
          <a:p>
            <a:r>
              <a:rPr lang="zh-TW" altLang="en-US" sz="2400" b="1">
                <a:solidFill>
                  <a:schemeClr val="tx2"/>
                </a:solidFill>
              </a:rPr>
              <a:t/>
            </a:r>
            <a:br>
              <a:rPr lang="zh-TW" altLang="en-US" sz="2400" b="1">
                <a:solidFill>
                  <a:schemeClr val="tx2"/>
                </a:solidFill>
              </a:rPr>
            </a:br>
            <a:r>
              <a:rPr lang="zh-TW" altLang="en-US" sz="1200" b="1">
                <a:solidFill>
                  <a:schemeClr val="tx2"/>
                </a:solidFill>
                <a:hlinkClick r:id="rId4"/>
              </a:rPr>
              <a:t> </a:t>
            </a:r>
            <a:r>
              <a:rPr lang="zh-TW" altLang="en-US" sz="1200" b="1">
                <a:solidFill>
                  <a:schemeClr val="tx2"/>
                </a:solidFill>
              </a:rPr>
              <a:t/>
            </a:r>
            <a:br>
              <a:rPr lang="zh-TW" altLang="en-US" sz="1200" b="1">
                <a:solidFill>
                  <a:schemeClr val="tx2"/>
                </a:solidFill>
              </a:rPr>
            </a:br>
            <a:r>
              <a:rPr lang="zh-TW" altLang="en-US" sz="1200" b="1">
                <a:solidFill>
                  <a:schemeClr val="tx2"/>
                </a:solidFill>
              </a:rPr>
              <a:t/>
            </a:r>
            <a:br>
              <a:rPr lang="zh-TW" altLang="en-US" sz="1200" b="1">
                <a:solidFill>
                  <a:schemeClr val="tx2"/>
                </a:solidFill>
              </a:rPr>
            </a:br>
            <a:endParaRPr lang="zh-TW" altLang="en-US" sz="1200" b="1">
              <a:solidFill>
                <a:schemeClr val="tx2"/>
              </a:solidFill>
            </a:endParaRPr>
          </a:p>
          <a:p>
            <a:endParaRPr lang="zh-TW" altLang="en-US" sz="1200" b="1">
              <a:solidFill>
                <a:schemeClr val="tx2"/>
              </a:solidFill>
            </a:endParaRPr>
          </a:p>
          <a:p>
            <a:endParaRPr lang="zh-TW" altLang="en-US" sz="1200" b="1">
              <a:solidFill>
                <a:schemeClr val="tx2"/>
              </a:solidFill>
            </a:endParaRPr>
          </a:p>
          <a:p>
            <a:endParaRPr lang="zh-TW" altLang="en-US" sz="1200" b="1">
              <a:solidFill>
                <a:schemeClr val="tx2"/>
              </a:solidFill>
            </a:endParaRPr>
          </a:p>
          <a:p>
            <a:endParaRPr lang="zh-TW" altLang="en-US" sz="1200" b="1">
              <a:solidFill>
                <a:schemeClr val="tx2"/>
              </a:solidFill>
            </a:endParaRPr>
          </a:p>
          <a:p>
            <a:endParaRPr lang="zh-TW" altLang="en-US" sz="1200" b="1">
              <a:solidFill>
                <a:schemeClr val="tx2"/>
              </a:solidFill>
            </a:endParaRPr>
          </a:p>
          <a:p>
            <a:endParaRPr lang="zh-TW" altLang="en-US" sz="1200" b="1">
              <a:solidFill>
                <a:schemeClr val="tx2"/>
              </a:solidFill>
            </a:endParaRPr>
          </a:p>
          <a:p>
            <a:endParaRPr lang="zh-TW" altLang="en-US" sz="1200" b="1">
              <a:solidFill>
                <a:schemeClr val="tx2"/>
              </a:solidFill>
            </a:endParaRPr>
          </a:p>
          <a:p>
            <a:r>
              <a:rPr lang="zh-TW" altLang="en-US" sz="2400" b="1">
                <a:solidFill>
                  <a:schemeClr val="tx2"/>
                </a:solidFill>
                <a:latin typeface="Times New Roman" pitchFamily="18" charset="0"/>
                <a:ea typeface="標楷體" pitchFamily="65" charset="-120"/>
              </a:rPr>
              <a:t>惡意連結是放置在首頁 (其他頁面可能要仔細檢查一下囉) 中的：</a:t>
            </a:r>
            <a:br>
              <a:rPr lang="zh-TW" altLang="en-US" sz="2400" b="1">
                <a:solidFill>
                  <a:schemeClr val="tx2"/>
                </a:solidFill>
                <a:latin typeface="Times New Roman" pitchFamily="18" charset="0"/>
                <a:ea typeface="標楷體" pitchFamily="65" charset="-120"/>
              </a:rPr>
            </a:br>
            <a:r>
              <a:rPr lang="zh-TW" altLang="en-US" b="1">
                <a:solidFill>
                  <a:schemeClr val="tx2"/>
                </a:solidFill>
              </a:rPr>
              <a:t/>
            </a:r>
            <a:br>
              <a:rPr lang="zh-TW" altLang="en-US" b="1">
                <a:solidFill>
                  <a:schemeClr val="tx2"/>
                </a:solidFill>
              </a:rPr>
            </a:br>
            <a:r>
              <a:rPr lang="zh-TW" altLang="en-US" sz="1200" b="1">
                <a:solidFill>
                  <a:schemeClr val="tx2"/>
                </a:solidFill>
                <a:hlinkClick r:id="rId5"/>
              </a:rPr>
              <a:t> </a:t>
            </a:r>
            <a:r>
              <a:rPr lang="zh-TW" altLang="en-US" sz="1200" b="1">
                <a:solidFill>
                  <a:schemeClr val="tx2"/>
                </a:solidFill>
              </a:rPr>
              <a:t/>
            </a:r>
            <a:br>
              <a:rPr lang="zh-TW" altLang="en-US" sz="1200" b="1">
                <a:solidFill>
                  <a:schemeClr val="tx2"/>
                </a:solidFill>
              </a:rPr>
            </a:br>
            <a:r>
              <a:rPr lang="zh-TW" altLang="en-US" sz="1200" b="1">
                <a:solidFill>
                  <a:schemeClr val="tx2"/>
                </a:solidFill>
              </a:rPr>
              <a:t/>
            </a:r>
            <a:br>
              <a:rPr lang="zh-TW" altLang="en-US" sz="1200" b="1">
                <a:solidFill>
                  <a:schemeClr val="tx2"/>
                </a:solidFill>
              </a:rPr>
            </a:br>
            <a:endParaRPr lang="zh-TW" altLang="en-US" sz="1200" b="1">
              <a:solidFill>
                <a:schemeClr val="tx2"/>
              </a:solidFill>
            </a:endParaRPr>
          </a:p>
        </p:txBody>
      </p:sp>
      <p:pic>
        <p:nvPicPr>
          <p:cNvPr id="576516" name="Picture 4" descr="ladder100_home_20070602"/>
          <p:cNvPicPr>
            <a:picLocks noChangeAspect="1" noChangeArrowheads="1"/>
          </p:cNvPicPr>
          <p:nvPr/>
        </p:nvPicPr>
        <p:blipFill>
          <a:blip r:embed="rId6" cstate="print"/>
          <a:srcRect/>
          <a:stretch>
            <a:fillRect/>
          </a:stretch>
        </p:blipFill>
        <p:spPr bwMode="auto">
          <a:xfrm>
            <a:off x="838200" y="2514600"/>
            <a:ext cx="7086600" cy="228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2FFFB4-EE0F-4D47-B935-BAAC0ED9040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E62F57F-F33B-4BB2-8A97-BD4B952A8550}" type="slidenum">
              <a:rPr lang="zh-TW" altLang="en-US"/>
              <a:pPr/>
              <a:t>3</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3970" name="Rectangle 2"/>
          <p:cNvSpPr>
            <a:spLocks noGrp="1" noChangeArrowheads="1"/>
          </p:cNvSpPr>
          <p:nvPr>
            <p:ph type="title"/>
          </p:nvPr>
        </p:nvSpPr>
        <p:spPr>
          <a:xfrm>
            <a:off x="755650" y="188913"/>
            <a:ext cx="7848600" cy="517525"/>
          </a:xfrm>
        </p:spPr>
        <p:txBody>
          <a:bodyPr/>
          <a:lstStyle/>
          <a:p>
            <a:pPr lvl="2" algn="ctr"/>
            <a:r>
              <a:rPr lang="en-US" altLang="zh-TW" sz="2800" dirty="0">
                <a:solidFill>
                  <a:srgbClr val="0000FF"/>
                </a:solidFill>
              </a:rPr>
              <a:t> </a:t>
            </a:r>
            <a:r>
              <a:rPr lang="zh-TW" altLang="en-US" sz="2800" dirty="0">
                <a:solidFill>
                  <a:srgbClr val="0000FF"/>
                </a:solidFill>
              </a:rPr>
              <a:t>個人</a:t>
            </a:r>
            <a:r>
              <a:rPr lang="zh-TW" altLang="en-US" sz="2800" dirty="0" smtClean="0">
                <a:solidFill>
                  <a:srgbClr val="0000FF"/>
                </a:solidFill>
              </a:rPr>
              <a:t>簡介</a:t>
            </a:r>
            <a:r>
              <a:rPr lang="en-US" altLang="zh-TW" sz="2800" dirty="0" smtClean="0">
                <a:solidFill>
                  <a:srgbClr val="0000FF"/>
                </a:solidFill>
              </a:rPr>
              <a:t>-</a:t>
            </a:r>
            <a:r>
              <a:rPr lang="zh-TW" altLang="en-US" sz="2800" dirty="0" smtClean="0">
                <a:solidFill>
                  <a:srgbClr val="FF3300"/>
                </a:solidFill>
              </a:rPr>
              <a:t>學經歷與</a:t>
            </a:r>
            <a:r>
              <a:rPr lang="zh-TW" altLang="zh-TW" sz="2800" dirty="0" smtClean="0">
                <a:solidFill>
                  <a:srgbClr val="FF3300"/>
                </a:solidFill>
                <a:latin typeface="+mn-lt"/>
                <a:ea typeface="+mn-ea"/>
              </a:rPr>
              <a:t>曾</a:t>
            </a:r>
            <a:r>
              <a:rPr lang="zh-TW" altLang="zh-TW" sz="2800" dirty="0">
                <a:solidFill>
                  <a:srgbClr val="FF3300"/>
                </a:solidFill>
                <a:latin typeface="+mn-lt"/>
                <a:ea typeface="+mn-ea"/>
              </a:rPr>
              <a:t>獲</a:t>
            </a:r>
            <a:r>
              <a:rPr lang="zh-TW" altLang="zh-TW" sz="2800" dirty="0" smtClean="0">
                <a:solidFill>
                  <a:srgbClr val="FF3300"/>
                </a:solidFill>
                <a:latin typeface="+mn-lt"/>
                <a:ea typeface="+mn-ea"/>
              </a:rPr>
              <a:t>殊榮</a:t>
            </a:r>
            <a:r>
              <a:rPr lang="zh-TW" altLang="zh-TW" sz="2800" dirty="0">
                <a:solidFill>
                  <a:srgbClr val="FF3300"/>
                </a:solidFill>
                <a:latin typeface="+mn-lt"/>
                <a:ea typeface="+mn-ea"/>
              </a:rPr>
              <a:t/>
            </a:r>
            <a:br>
              <a:rPr lang="zh-TW" altLang="zh-TW" sz="2800" dirty="0">
                <a:solidFill>
                  <a:srgbClr val="FF3300"/>
                </a:solidFill>
                <a:latin typeface="+mn-lt"/>
                <a:ea typeface="+mn-ea"/>
              </a:rPr>
            </a:br>
            <a:endParaRPr lang="en-US" altLang="zh-TW" sz="2800" dirty="0">
              <a:solidFill>
                <a:srgbClr val="FF3300"/>
              </a:solidFill>
            </a:endParaRPr>
          </a:p>
        </p:txBody>
      </p:sp>
      <p:sp>
        <p:nvSpPr>
          <p:cNvPr id="723971" name="Rectangle 3"/>
          <p:cNvSpPr>
            <a:spLocks noGrp="1" noChangeArrowheads="1"/>
          </p:cNvSpPr>
          <p:nvPr>
            <p:ph type="body" idx="1"/>
          </p:nvPr>
        </p:nvSpPr>
        <p:spPr>
          <a:xfrm>
            <a:off x="323528" y="2348880"/>
            <a:ext cx="8640960" cy="4248471"/>
          </a:xfrm>
          <a:solidFill>
            <a:srgbClr val="FFFF00"/>
          </a:solidFill>
        </p:spPr>
        <p:txBody>
          <a:bodyPr/>
          <a:lstStyle/>
          <a:p>
            <a:r>
              <a:rPr lang="en-US" altLang="zh-TW" sz="1800" dirty="0" smtClean="0">
                <a:solidFill>
                  <a:schemeClr val="tx1"/>
                </a:solidFill>
                <a:latin typeface="+mn-lt"/>
                <a:ea typeface="+mn-ea"/>
                <a:cs typeface="+mn-cs"/>
              </a:rPr>
              <a:t>68   </a:t>
            </a:r>
            <a:r>
              <a:rPr lang="zh-TW" altLang="en-US" sz="1800" dirty="0" smtClean="0">
                <a:solidFill>
                  <a:schemeClr val="tx1"/>
                </a:solidFill>
                <a:latin typeface="+mn-lt"/>
                <a:ea typeface="+mn-ea"/>
                <a:cs typeface="+mn-cs"/>
              </a:rPr>
              <a:t>居仁國中學習</a:t>
            </a:r>
            <a:r>
              <a:rPr lang="zh-TW" altLang="zh-TW" sz="1800" dirty="0" smtClean="0">
                <a:solidFill>
                  <a:schemeClr val="tx1"/>
                </a:solidFill>
                <a:latin typeface="+mn-lt"/>
                <a:ea typeface="+mn-ea"/>
                <a:cs typeface="+mn-cs"/>
              </a:rPr>
              <a:t>二胡</a:t>
            </a:r>
            <a:endParaRPr lang="en-US" altLang="zh-TW" sz="1800" dirty="0" smtClean="0">
              <a:solidFill>
                <a:schemeClr val="tx1"/>
              </a:solidFill>
              <a:latin typeface="+mn-lt"/>
              <a:ea typeface="+mn-ea"/>
              <a:cs typeface="+mn-cs"/>
            </a:endParaRPr>
          </a:p>
          <a:p>
            <a:r>
              <a:rPr lang="en-US" altLang="zh-TW" sz="1800" dirty="0" smtClean="0">
                <a:solidFill>
                  <a:schemeClr val="tx1"/>
                </a:solidFill>
                <a:latin typeface="+mn-lt"/>
                <a:ea typeface="+mn-ea"/>
                <a:cs typeface="+mn-cs"/>
              </a:rPr>
              <a:t>70   </a:t>
            </a:r>
            <a:r>
              <a:rPr lang="zh-TW" altLang="zh-TW" sz="1800" dirty="0" smtClean="0">
                <a:solidFill>
                  <a:schemeClr val="tx1"/>
                </a:solidFill>
                <a:latin typeface="+mn-lt"/>
                <a:ea typeface="+mn-ea"/>
                <a:cs typeface="+mn-cs"/>
              </a:rPr>
              <a:t>考</a:t>
            </a:r>
            <a:r>
              <a:rPr lang="zh-TW" altLang="zh-TW" sz="1800" dirty="0">
                <a:solidFill>
                  <a:schemeClr val="tx1"/>
                </a:solidFill>
                <a:latin typeface="+mn-lt"/>
                <a:ea typeface="+mn-ea"/>
                <a:cs typeface="+mn-cs"/>
              </a:rPr>
              <a:t>入 中興國樂團 任二胡團員</a:t>
            </a:r>
          </a:p>
          <a:p>
            <a:r>
              <a:rPr lang="en-US" altLang="zh-TW" sz="1800" dirty="0" smtClean="0">
                <a:solidFill>
                  <a:schemeClr val="tx1"/>
                </a:solidFill>
                <a:latin typeface="+mn-lt"/>
                <a:ea typeface="+mn-ea"/>
                <a:cs typeface="+mn-cs"/>
              </a:rPr>
              <a:t>72   </a:t>
            </a:r>
            <a:r>
              <a:rPr lang="zh-TW" altLang="zh-TW" sz="1800" dirty="0" smtClean="0">
                <a:solidFill>
                  <a:schemeClr val="tx1"/>
                </a:solidFill>
                <a:latin typeface="+mn-lt"/>
                <a:ea typeface="+mn-ea"/>
                <a:cs typeface="+mn-cs"/>
              </a:rPr>
              <a:t>台中</a:t>
            </a:r>
            <a:r>
              <a:rPr lang="zh-TW" altLang="zh-TW" sz="1800" dirty="0">
                <a:solidFill>
                  <a:schemeClr val="tx1"/>
                </a:solidFill>
                <a:latin typeface="+mn-lt"/>
                <a:ea typeface="+mn-ea"/>
                <a:cs typeface="+mn-cs"/>
              </a:rPr>
              <a:t>一中三年級全國音樂比賽 成人組 高胡冠軍 二胡亞軍</a:t>
            </a:r>
            <a:r>
              <a:rPr lang="en-US" altLang="zh-TW" sz="1800" dirty="0">
                <a:solidFill>
                  <a:schemeClr val="tx1"/>
                </a:solidFill>
                <a:latin typeface="+mn-lt"/>
                <a:ea typeface="+mn-ea"/>
                <a:cs typeface="+mn-cs"/>
              </a:rPr>
              <a:t> </a:t>
            </a:r>
            <a:endParaRPr lang="zh-TW" altLang="zh-TW" sz="1800" dirty="0">
              <a:solidFill>
                <a:schemeClr val="tx1"/>
              </a:solidFill>
              <a:latin typeface="+mn-lt"/>
              <a:ea typeface="+mn-ea"/>
              <a:cs typeface="+mn-cs"/>
            </a:endParaRPr>
          </a:p>
          <a:p>
            <a:r>
              <a:rPr lang="en-US" altLang="zh-TW" sz="1800" dirty="0" smtClean="0">
                <a:solidFill>
                  <a:schemeClr val="tx1"/>
                </a:solidFill>
                <a:latin typeface="+mn-lt"/>
                <a:ea typeface="+mn-ea"/>
                <a:cs typeface="+mn-cs"/>
              </a:rPr>
              <a:t>73   </a:t>
            </a:r>
            <a:r>
              <a:rPr lang="zh-TW" altLang="zh-TW" sz="1800" dirty="0" smtClean="0">
                <a:solidFill>
                  <a:schemeClr val="tx1"/>
                </a:solidFill>
                <a:latin typeface="+mn-lt"/>
                <a:ea typeface="+mn-ea"/>
                <a:cs typeface="+mn-cs"/>
              </a:rPr>
              <a:t>全國音樂比賽 成人組 高胡冠軍 二胡亞軍</a:t>
            </a:r>
          </a:p>
          <a:p>
            <a:r>
              <a:rPr lang="en-US" altLang="zh-TW" sz="1800" dirty="0" smtClean="0">
                <a:solidFill>
                  <a:schemeClr val="tx1"/>
                </a:solidFill>
                <a:latin typeface="+mn-lt"/>
                <a:ea typeface="+mn-ea"/>
                <a:cs typeface="+mn-cs"/>
              </a:rPr>
              <a:t>74   </a:t>
            </a:r>
            <a:r>
              <a:rPr lang="zh-TW" altLang="zh-TW" sz="1800" dirty="0" smtClean="0">
                <a:solidFill>
                  <a:schemeClr val="tx1"/>
                </a:solidFill>
                <a:latin typeface="+mn-lt"/>
                <a:ea typeface="+mn-ea"/>
                <a:cs typeface="+mn-cs"/>
              </a:rPr>
              <a:t>全國音樂比賽 成人組 高胡冠軍 二胡亞軍</a:t>
            </a:r>
          </a:p>
          <a:p>
            <a:r>
              <a:rPr lang="en-US" altLang="zh-TW" sz="1800" dirty="0" smtClean="0">
                <a:solidFill>
                  <a:schemeClr val="tx1"/>
                </a:solidFill>
                <a:latin typeface="+mn-lt"/>
                <a:ea typeface="+mn-ea"/>
                <a:cs typeface="+mn-cs"/>
              </a:rPr>
              <a:t>77   </a:t>
            </a:r>
            <a:r>
              <a:rPr lang="zh-TW" altLang="zh-TW" sz="1800" dirty="0" smtClean="0">
                <a:solidFill>
                  <a:schemeClr val="tx1"/>
                </a:solidFill>
                <a:latin typeface="+mn-lt"/>
                <a:ea typeface="+mn-ea"/>
                <a:cs typeface="+mn-cs"/>
              </a:rPr>
              <a:t>任東海</a:t>
            </a:r>
            <a:r>
              <a:rPr lang="zh-TW" altLang="zh-TW" sz="1800" dirty="0">
                <a:solidFill>
                  <a:schemeClr val="tx1"/>
                </a:solidFill>
                <a:latin typeface="+mn-lt"/>
                <a:ea typeface="+mn-ea"/>
                <a:cs typeface="+mn-cs"/>
              </a:rPr>
              <a:t>大學、靜宜大學 國樂指導老師</a:t>
            </a:r>
          </a:p>
          <a:p>
            <a:r>
              <a:rPr lang="en-US" altLang="zh-TW" sz="1800" dirty="0" smtClean="0">
                <a:solidFill>
                  <a:schemeClr val="tx1"/>
                </a:solidFill>
                <a:latin typeface="+mn-lt"/>
                <a:ea typeface="+mn-ea"/>
                <a:cs typeface="+mn-cs"/>
              </a:rPr>
              <a:t>77   </a:t>
            </a:r>
            <a:r>
              <a:rPr lang="zh-TW" altLang="zh-TW" sz="1800" dirty="0" smtClean="0">
                <a:solidFill>
                  <a:schemeClr val="tx1"/>
                </a:solidFill>
                <a:latin typeface="+mn-lt"/>
                <a:ea typeface="+mn-ea"/>
                <a:cs typeface="+mn-cs"/>
              </a:rPr>
              <a:t>中興</a:t>
            </a:r>
            <a:r>
              <a:rPr lang="zh-TW" altLang="zh-TW" sz="1800" dirty="0">
                <a:solidFill>
                  <a:schemeClr val="tx1"/>
                </a:solidFill>
                <a:latin typeface="+mn-lt"/>
                <a:ea typeface="+mn-ea"/>
                <a:cs typeface="+mn-cs"/>
              </a:rPr>
              <a:t>大學最高榮譽 菁莪獎</a:t>
            </a:r>
          </a:p>
          <a:p>
            <a:r>
              <a:rPr lang="en-US" altLang="zh-TW" sz="1800" dirty="0" smtClean="0">
                <a:solidFill>
                  <a:schemeClr val="tx1"/>
                </a:solidFill>
                <a:latin typeface="+mn-lt"/>
                <a:ea typeface="+mn-ea"/>
                <a:cs typeface="+mn-cs"/>
              </a:rPr>
              <a:t>78-79  </a:t>
            </a:r>
            <a:r>
              <a:rPr lang="zh-TW" altLang="zh-TW" sz="1800" dirty="0" smtClean="0">
                <a:solidFill>
                  <a:schemeClr val="tx1"/>
                </a:solidFill>
                <a:latin typeface="+mn-lt"/>
                <a:ea typeface="+mn-ea"/>
                <a:cs typeface="+mn-cs"/>
              </a:rPr>
              <a:t>東引</a:t>
            </a:r>
            <a:r>
              <a:rPr lang="zh-TW" altLang="zh-TW" sz="1800" dirty="0">
                <a:solidFill>
                  <a:schemeClr val="tx1"/>
                </a:solidFill>
                <a:latin typeface="+mn-lt"/>
                <a:ea typeface="+mn-ea"/>
                <a:cs typeface="+mn-cs"/>
              </a:rPr>
              <a:t>酒廠 品質經理</a:t>
            </a:r>
          </a:p>
          <a:p>
            <a:r>
              <a:rPr lang="en-US" altLang="zh-TW" sz="1800" dirty="0" smtClean="0">
                <a:solidFill>
                  <a:schemeClr val="tx1"/>
                </a:solidFill>
                <a:latin typeface="+mn-lt"/>
                <a:ea typeface="+mn-ea"/>
                <a:cs typeface="+mn-cs"/>
              </a:rPr>
              <a:t>80   </a:t>
            </a:r>
            <a:r>
              <a:rPr lang="zh-TW" altLang="zh-TW" sz="1800" dirty="0" smtClean="0">
                <a:solidFill>
                  <a:schemeClr val="tx1"/>
                </a:solidFill>
                <a:latin typeface="+mn-lt"/>
                <a:ea typeface="+mn-ea"/>
                <a:cs typeface="+mn-cs"/>
              </a:rPr>
              <a:t>省立</a:t>
            </a:r>
            <a:r>
              <a:rPr lang="zh-TW" altLang="zh-TW" sz="1800" dirty="0">
                <a:solidFill>
                  <a:schemeClr val="tx1"/>
                </a:solidFill>
                <a:latin typeface="+mn-lt"/>
                <a:ea typeface="+mn-ea"/>
                <a:cs typeface="+mn-cs"/>
              </a:rPr>
              <a:t>交響樂團附設國樂團首席</a:t>
            </a:r>
          </a:p>
          <a:p>
            <a:r>
              <a:rPr lang="en-US" altLang="zh-TW" sz="1800" dirty="0" smtClean="0">
                <a:solidFill>
                  <a:schemeClr val="tx1"/>
                </a:solidFill>
                <a:latin typeface="+mn-lt"/>
                <a:ea typeface="+mn-ea"/>
                <a:cs typeface="+mn-cs"/>
              </a:rPr>
              <a:t>86   </a:t>
            </a:r>
            <a:r>
              <a:rPr lang="zh-TW" altLang="zh-TW" sz="1800" dirty="0" smtClean="0">
                <a:solidFill>
                  <a:schemeClr val="tx1"/>
                </a:solidFill>
                <a:latin typeface="+mn-lt"/>
                <a:ea typeface="+mn-ea"/>
                <a:cs typeface="+mn-cs"/>
              </a:rPr>
              <a:t>無量</a:t>
            </a:r>
            <a:r>
              <a:rPr lang="zh-TW" altLang="zh-TW" sz="1800" dirty="0">
                <a:solidFill>
                  <a:schemeClr val="tx1"/>
                </a:solidFill>
                <a:latin typeface="+mn-lt"/>
                <a:ea typeface="+mn-ea"/>
                <a:cs typeface="+mn-cs"/>
              </a:rPr>
              <a:t>壽健康素食</a:t>
            </a:r>
            <a:r>
              <a:rPr lang="zh-TW" altLang="zh-TW" sz="1800" dirty="0" smtClean="0">
                <a:solidFill>
                  <a:schemeClr val="tx1"/>
                </a:solidFill>
                <a:latin typeface="+mn-lt"/>
                <a:ea typeface="+mn-ea"/>
                <a:cs typeface="+mn-cs"/>
              </a:rPr>
              <a:t>股份有限公司</a:t>
            </a:r>
            <a:r>
              <a:rPr lang="zh-TW" altLang="en-US" sz="1800" dirty="0" smtClean="0"/>
              <a:t>廠務</a:t>
            </a:r>
            <a:r>
              <a:rPr lang="zh-TW" altLang="zh-TW" sz="1800" dirty="0" smtClean="0">
                <a:solidFill>
                  <a:schemeClr val="tx1"/>
                </a:solidFill>
                <a:latin typeface="+mn-lt"/>
                <a:ea typeface="+mn-ea"/>
                <a:cs typeface="+mn-cs"/>
              </a:rPr>
              <a:t>經理</a:t>
            </a:r>
            <a:endParaRPr lang="zh-TW" altLang="zh-TW" sz="1800" dirty="0">
              <a:solidFill>
                <a:schemeClr val="tx1"/>
              </a:solidFill>
              <a:latin typeface="+mn-lt"/>
              <a:ea typeface="+mn-ea"/>
              <a:cs typeface="+mn-cs"/>
            </a:endParaRPr>
          </a:p>
          <a:p>
            <a:r>
              <a:rPr lang="en-US" altLang="zh-TW" sz="1800" dirty="0" smtClean="0">
                <a:solidFill>
                  <a:schemeClr val="tx1"/>
                </a:solidFill>
                <a:latin typeface="+mn-lt"/>
                <a:ea typeface="+mn-ea"/>
                <a:cs typeface="+mn-cs"/>
              </a:rPr>
              <a:t>87    </a:t>
            </a:r>
            <a:r>
              <a:rPr lang="zh-TW" altLang="zh-TW" sz="1800" dirty="0" smtClean="0">
                <a:solidFill>
                  <a:schemeClr val="tx1"/>
                </a:solidFill>
                <a:latin typeface="+mn-lt"/>
                <a:ea typeface="+mn-ea"/>
                <a:cs typeface="+mn-cs"/>
              </a:rPr>
              <a:t>挪威</a:t>
            </a:r>
            <a:r>
              <a:rPr lang="zh-TW" altLang="zh-TW" sz="1800" dirty="0">
                <a:solidFill>
                  <a:schemeClr val="tx1"/>
                </a:solidFill>
                <a:latin typeface="+mn-lt"/>
                <a:ea typeface="+mn-ea"/>
                <a:cs typeface="+mn-cs"/>
              </a:rPr>
              <a:t>船籍社</a:t>
            </a:r>
            <a:r>
              <a:rPr lang="en-US" altLang="zh-TW" sz="1800" dirty="0" smtClean="0">
                <a:solidFill>
                  <a:schemeClr val="tx1"/>
                </a:solidFill>
                <a:latin typeface="+mn-lt"/>
                <a:ea typeface="+mn-ea"/>
                <a:cs typeface="+mn-cs"/>
              </a:rPr>
              <a:t>DNV-ISO</a:t>
            </a:r>
            <a:r>
              <a:rPr lang="zh-TW" altLang="zh-TW" sz="1800" dirty="0">
                <a:solidFill>
                  <a:schemeClr val="tx1"/>
                </a:solidFill>
                <a:latin typeface="+mn-lt"/>
                <a:ea typeface="+mn-ea"/>
                <a:cs typeface="+mn-cs"/>
              </a:rPr>
              <a:t>主導稽核員兼經理</a:t>
            </a:r>
          </a:p>
          <a:p>
            <a:r>
              <a:rPr lang="en-US" altLang="zh-TW" sz="1800" dirty="0" smtClean="0">
                <a:solidFill>
                  <a:schemeClr val="tx1"/>
                </a:solidFill>
                <a:latin typeface="+mn-lt"/>
                <a:ea typeface="+mn-ea"/>
                <a:cs typeface="+mn-cs"/>
              </a:rPr>
              <a:t>88-92   </a:t>
            </a:r>
            <a:r>
              <a:rPr lang="zh-TW" altLang="zh-TW" sz="1800" dirty="0" smtClean="0">
                <a:solidFill>
                  <a:schemeClr val="tx1"/>
                </a:solidFill>
                <a:latin typeface="+mn-lt"/>
                <a:ea typeface="+mn-ea"/>
                <a:cs typeface="+mn-cs"/>
              </a:rPr>
              <a:t>美國</a:t>
            </a:r>
            <a:r>
              <a:rPr lang="zh-TW" altLang="zh-TW" sz="1800" dirty="0">
                <a:solidFill>
                  <a:schemeClr val="tx1"/>
                </a:solidFill>
                <a:latin typeface="+mn-lt"/>
                <a:ea typeface="+mn-ea"/>
                <a:cs typeface="+mn-cs"/>
              </a:rPr>
              <a:t>衛生基金會</a:t>
            </a:r>
            <a:r>
              <a:rPr lang="en-US" altLang="zh-TW" sz="1800" dirty="0">
                <a:solidFill>
                  <a:schemeClr val="tx1"/>
                </a:solidFill>
                <a:latin typeface="+mn-lt"/>
                <a:ea typeface="+mn-ea"/>
                <a:cs typeface="+mn-cs"/>
              </a:rPr>
              <a:t>(NSF)</a:t>
            </a:r>
            <a:r>
              <a:rPr lang="zh-TW" altLang="zh-TW" sz="1800" dirty="0">
                <a:solidFill>
                  <a:schemeClr val="tx1"/>
                </a:solidFill>
                <a:latin typeface="+mn-lt"/>
                <a:ea typeface="+mn-ea"/>
                <a:cs typeface="+mn-cs"/>
              </a:rPr>
              <a:t>亞洲區副總裁兼台灣總經理</a:t>
            </a:r>
          </a:p>
          <a:p>
            <a:r>
              <a:rPr lang="en-US" altLang="zh-TW" sz="1800" dirty="0" smtClean="0">
                <a:solidFill>
                  <a:schemeClr val="tx1"/>
                </a:solidFill>
                <a:latin typeface="+mn-lt"/>
                <a:ea typeface="+mn-ea"/>
                <a:cs typeface="+mn-cs"/>
              </a:rPr>
              <a:t>94-95</a:t>
            </a:r>
            <a:r>
              <a:rPr lang="zh-TW" altLang="en-US" sz="1800" dirty="0" smtClean="0">
                <a:solidFill>
                  <a:schemeClr val="tx1"/>
                </a:solidFill>
                <a:latin typeface="+mn-lt"/>
                <a:ea typeface="+mn-ea"/>
                <a:cs typeface="+mn-cs"/>
              </a:rPr>
              <a:t> </a:t>
            </a:r>
            <a:r>
              <a:rPr lang="zh-TW" altLang="zh-TW" sz="1800" dirty="0" smtClean="0">
                <a:solidFill>
                  <a:schemeClr val="tx1"/>
                </a:solidFill>
                <a:latin typeface="+mn-lt"/>
                <a:ea typeface="+mn-ea"/>
                <a:cs typeface="+mn-cs"/>
              </a:rPr>
              <a:t>德國</a:t>
            </a:r>
            <a:r>
              <a:rPr lang="zh-TW" altLang="zh-TW" sz="1800" dirty="0">
                <a:solidFill>
                  <a:schemeClr val="tx1"/>
                </a:solidFill>
                <a:latin typeface="+mn-lt"/>
                <a:ea typeface="+mn-ea"/>
                <a:cs typeface="+mn-cs"/>
              </a:rPr>
              <a:t>萊茵</a:t>
            </a:r>
            <a:r>
              <a:rPr lang="en-US" altLang="zh-TW" sz="1800" dirty="0">
                <a:solidFill>
                  <a:schemeClr val="tx1"/>
                </a:solidFill>
                <a:latin typeface="+mn-lt"/>
                <a:ea typeface="+mn-ea"/>
                <a:cs typeface="+mn-cs"/>
              </a:rPr>
              <a:t>TUV</a:t>
            </a:r>
            <a:r>
              <a:rPr lang="zh-TW" altLang="zh-TW" sz="1800" dirty="0">
                <a:solidFill>
                  <a:schemeClr val="tx1"/>
                </a:solidFill>
                <a:latin typeface="+mn-lt"/>
                <a:ea typeface="+mn-ea"/>
                <a:cs typeface="+mn-cs"/>
              </a:rPr>
              <a:t>技術服務有限公司系統稽核部</a:t>
            </a:r>
            <a:r>
              <a:rPr lang="zh-TW" altLang="zh-TW" sz="1800" dirty="0" smtClean="0">
                <a:solidFill>
                  <a:schemeClr val="tx1"/>
                </a:solidFill>
                <a:latin typeface="+mn-lt"/>
                <a:ea typeface="+mn-ea"/>
                <a:cs typeface="+mn-cs"/>
              </a:rPr>
              <a:t>經理</a:t>
            </a:r>
            <a:endParaRPr lang="zh-TW" altLang="zh-TW" sz="1800" dirty="0">
              <a:solidFill>
                <a:schemeClr val="tx1"/>
              </a:solidFill>
              <a:latin typeface="+mn-lt"/>
              <a:ea typeface="+mn-ea"/>
              <a:cs typeface="+mn-cs"/>
            </a:endParaRPr>
          </a:p>
        </p:txBody>
      </p:sp>
      <p:sp>
        <p:nvSpPr>
          <p:cNvPr id="8" name="文字方塊 7"/>
          <p:cNvSpPr txBox="1"/>
          <p:nvPr/>
        </p:nvSpPr>
        <p:spPr>
          <a:xfrm>
            <a:off x="755576" y="764704"/>
            <a:ext cx="7920880" cy="1569660"/>
          </a:xfrm>
          <a:prstGeom prst="rect">
            <a:avLst/>
          </a:prstGeom>
          <a:noFill/>
        </p:spPr>
        <p:txBody>
          <a:bodyPr wrap="square" rtlCol="0">
            <a:spAutoFit/>
          </a:bodyPr>
          <a:lstStyle/>
          <a:p>
            <a:r>
              <a:rPr lang="zh-TW" altLang="en-US" b="1" dirty="0" smtClean="0">
                <a:solidFill>
                  <a:srgbClr val="0000FF"/>
                </a:solidFill>
              </a:rPr>
              <a:t>中興</a:t>
            </a:r>
            <a:r>
              <a:rPr lang="zh-TW" altLang="en-US" b="1" dirty="0">
                <a:solidFill>
                  <a:srgbClr val="0000FF"/>
                </a:solidFill>
              </a:rPr>
              <a:t>大學食品科學</a:t>
            </a:r>
            <a:r>
              <a:rPr lang="zh-TW" altLang="en-US" b="1" dirty="0" smtClean="0">
                <a:solidFill>
                  <a:srgbClr val="0000FF"/>
                </a:solidFill>
              </a:rPr>
              <a:t>系學士</a:t>
            </a:r>
            <a:endParaRPr lang="en-US" altLang="zh-TW" b="1" dirty="0" smtClean="0">
              <a:solidFill>
                <a:srgbClr val="0000FF"/>
              </a:solidFill>
            </a:endParaRPr>
          </a:p>
          <a:p>
            <a:r>
              <a:rPr lang="zh-TW" altLang="en-US" b="1" dirty="0">
                <a:solidFill>
                  <a:srgbClr val="0000FF"/>
                </a:solidFill>
              </a:rPr>
              <a:t>美國密西根大學語言與國貿</a:t>
            </a:r>
            <a:r>
              <a:rPr lang="zh-TW" altLang="en-US" b="1" dirty="0" smtClean="0">
                <a:solidFill>
                  <a:srgbClr val="0000FF"/>
                </a:solidFill>
              </a:rPr>
              <a:t>碩士</a:t>
            </a:r>
            <a:endParaRPr lang="en-US" altLang="zh-TW" b="1" dirty="0" smtClean="0">
              <a:solidFill>
                <a:srgbClr val="0000FF"/>
              </a:solidFill>
            </a:endParaRPr>
          </a:p>
          <a:p>
            <a:r>
              <a:rPr lang="zh-TW" altLang="zh-TW" b="1" dirty="0" smtClean="0">
                <a:solidFill>
                  <a:srgbClr val="0000FF"/>
                </a:solidFill>
              </a:rPr>
              <a:t>朝陽</a:t>
            </a:r>
            <a:r>
              <a:rPr lang="zh-TW" altLang="zh-TW" b="1" dirty="0">
                <a:solidFill>
                  <a:srgbClr val="0000FF"/>
                </a:solidFill>
              </a:rPr>
              <a:t>科技</a:t>
            </a:r>
            <a:r>
              <a:rPr lang="zh-TW" altLang="zh-TW" b="1" dirty="0" smtClean="0">
                <a:solidFill>
                  <a:srgbClr val="0000FF"/>
                </a:solidFill>
              </a:rPr>
              <a:t>大學</a:t>
            </a:r>
            <a:r>
              <a:rPr lang="zh-TW" altLang="zh-TW" b="1" dirty="0">
                <a:solidFill>
                  <a:srgbClr val="0000FF"/>
                </a:solidFill>
              </a:rPr>
              <a:t>台灣產業策略發展博士學位學</a:t>
            </a:r>
            <a:r>
              <a:rPr lang="zh-TW" altLang="zh-TW" b="1" dirty="0" smtClean="0">
                <a:solidFill>
                  <a:srgbClr val="0000FF"/>
                </a:solidFill>
              </a:rPr>
              <a:t>程</a:t>
            </a:r>
            <a:r>
              <a:rPr lang="zh-TW" altLang="en-US" b="1" dirty="0" smtClean="0">
                <a:solidFill>
                  <a:srgbClr val="0000FF"/>
                </a:solidFill>
              </a:rPr>
              <a:t>博士生</a:t>
            </a:r>
            <a:endParaRPr lang="en-US" altLang="zh-TW" b="1" dirty="0" smtClean="0">
              <a:solidFill>
                <a:srgbClr val="0000FF"/>
              </a:solidFill>
            </a:endParaRPr>
          </a:p>
          <a:p>
            <a:r>
              <a:rPr lang="zh-TW" altLang="zh-TW" b="1" dirty="0" smtClean="0">
                <a:solidFill>
                  <a:srgbClr val="0000FF"/>
                </a:solidFill>
              </a:rPr>
              <a:t>逢甲大學商</a:t>
            </a:r>
            <a:r>
              <a:rPr lang="zh-TW" altLang="zh-TW" b="1" dirty="0">
                <a:solidFill>
                  <a:srgbClr val="0000FF"/>
                </a:solidFill>
              </a:rPr>
              <a:t>學博士學位學</a:t>
            </a:r>
            <a:r>
              <a:rPr lang="zh-TW" altLang="zh-TW" b="1" dirty="0" smtClean="0">
                <a:solidFill>
                  <a:srgbClr val="0000FF"/>
                </a:solidFill>
              </a:rPr>
              <a:t>程經營管理組</a:t>
            </a:r>
            <a:r>
              <a:rPr lang="zh-TW" altLang="en-US" b="1" dirty="0" smtClean="0">
                <a:solidFill>
                  <a:srgbClr val="0000FF"/>
                </a:solidFill>
              </a:rPr>
              <a:t>博士生</a:t>
            </a:r>
            <a:endParaRPr lang="zh-TW" altLang="en-US" b="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日期版面配置區 1"/>
          <p:cNvSpPr>
            <a:spLocks noGrp="1"/>
          </p:cNvSpPr>
          <p:nvPr>
            <p:ph type="dt" sz="half" idx="10"/>
          </p:nvPr>
        </p:nvSpPr>
        <p:spPr/>
        <p:txBody>
          <a:bodyPr/>
          <a:lstStyle/>
          <a:p>
            <a:fld id="{0A96C6CB-BD44-4D31-A4AE-8D1E5DC4AD57}" type="datetime1">
              <a:rPr lang="zh-TW" altLang="en-US"/>
              <a:pPr/>
              <a:t>2010/12/1</a:t>
            </a:fld>
            <a:endParaRPr lang="en-US" altLang="zh-TW"/>
          </a:p>
        </p:txBody>
      </p:sp>
      <p:sp>
        <p:nvSpPr>
          <p:cNvPr id="23" name="投影片編號版面配置區 2"/>
          <p:cNvSpPr>
            <a:spLocks noGrp="1"/>
          </p:cNvSpPr>
          <p:nvPr>
            <p:ph type="sldNum" sz="quarter" idx="11"/>
          </p:nvPr>
        </p:nvSpPr>
        <p:spPr/>
        <p:txBody>
          <a:bodyPr/>
          <a:lstStyle/>
          <a:p>
            <a:fld id="{24F9F3D1-B99A-4143-877E-F6CDB76CC902}" type="slidenum">
              <a:rPr lang="zh-TW" altLang="en-US"/>
              <a:pPr/>
              <a:t>30</a:t>
            </a:fld>
            <a:endParaRPr lang="en-US" altLang="zh-TW">
              <a:solidFill>
                <a:schemeClr val="tx1"/>
              </a:solidFill>
            </a:endParaRPr>
          </a:p>
        </p:txBody>
      </p:sp>
      <p:sp>
        <p:nvSpPr>
          <p:cNvPr id="24"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753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marL="342900" indent="-342900" eaLnBrk="1" hangingPunct="1">
              <a:lnSpc>
                <a:spcPct val="120000"/>
              </a:lnSpc>
            </a:pPr>
            <a:r>
              <a:rPr kumimoji="1" lang="zh-TW" altLang="en-US" sz="4000" b="1">
                <a:solidFill>
                  <a:schemeClr val="tx2"/>
                </a:solidFill>
                <a:ea typeface="標楷體" pitchFamily="65" charset="-120"/>
              </a:rPr>
              <a:t>網頁惡意掛馬攻擊模式</a:t>
            </a:r>
          </a:p>
        </p:txBody>
      </p:sp>
      <p:pic>
        <p:nvPicPr>
          <p:cNvPr id="577539" name="Picture 4" descr="MCj01974380000[1]"/>
          <p:cNvPicPr>
            <a:picLocks noChangeAspect="1" noChangeArrowheads="1"/>
          </p:cNvPicPr>
          <p:nvPr/>
        </p:nvPicPr>
        <p:blipFill>
          <a:blip r:embed="rId4" cstate="print"/>
          <a:srcRect/>
          <a:stretch>
            <a:fillRect/>
          </a:stretch>
        </p:blipFill>
        <p:spPr bwMode="auto">
          <a:xfrm>
            <a:off x="5994400" y="1651000"/>
            <a:ext cx="1138238" cy="1606550"/>
          </a:xfrm>
          <a:prstGeom prst="rect">
            <a:avLst/>
          </a:prstGeom>
          <a:noFill/>
          <a:ln w="9525">
            <a:noFill/>
            <a:miter lim="800000"/>
            <a:headEnd/>
            <a:tailEnd/>
          </a:ln>
        </p:spPr>
      </p:pic>
      <p:sp>
        <p:nvSpPr>
          <p:cNvPr id="577540" name="Text Box 21"/>
          <p:cNvSpPr txBox="1">
            <a:spLocks noChangeArrowheads="1"/>
          </p:cNvSpPr>
          <p:nvPr/>
        </p:nvSpPr>
        <p:spPr bwMode="auto">
          <a:xfrm>
            <a:off x="5867400" y="3206750"/>
            <a:ext cx="1327150" cy="366713"/>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網站</a:t>
            </a:r>
            <a:r>
              <a:rPr kumimoji="1" lang="en-US" altLang="zh-TW" sz="1800" b="1">
                <a:latin typeface="標楷體" pitchFamily="65" charset="-120"/>
                <a:ea typeface="標楷體" pitchFamily="65" charset="-120"/>
              </a:rPr>
              <a:t>server</a:t>
            </a:r>
          </a:p>
        </p:txBody>
      </p:sp>
      <p:sp>
        <p:nvSpPr>
          <p:cNvPr id="189452" name="AutoShape 12"/>
          <p:cNvSpPr>
            <a:spLocks noChangeArrowheads="1"/>
          </p:cNvSpPr>
          <p:nvPr/>
        </p:nvSpPr>
        <p:spPr bwMode="auto">
          <a:xfrm>
            <a:off x="6661150" y="1651000"/>
            <a:ext cx="889000" cy="755650"/>
          </a:xfrm>
          <a:prstGeom prst="irregularSeal1">
            <a:avLst/>
          </a:prstGeom>
          <a:solidFill>
            <a:srgbClr val="F9A5B7"/>
          </a:solidFill>
          <a:ln w="9525">
            <a:solidFill>
              <a:schemeClr val="tx1"/>
            </a:solidFill>
            <a:miter lim="800000"/>
            <a:headEnd/>
            <a:tailEnd/>
          </a:ln>
        </p:spPr>
        <p:txBody>
          <a:bodyPr wrap="none" anchor="ctr"/>
          <a:lstStyle/>
          <a:p>
            <a:pPr eaLnBrk="1" hangingPunct="1"/>
            <a:r>
              <a:rPr kumimoji="1" lang="zh-TW" altLang="en-US" sz="1600" b="1">
                <a:latin typeface="標楷體" pitchFamily="65" charset="-120"/>
                <a:ea typeface="標楷體" pitchFamily="65" charset="-120"/>
              </a:rPr>
              <a:t>掛馬</a:t>
            </a:r>
          </a:p>
        </p:txBody>
      </p:sp>
      <p:pic>
        <p:nvPicPr>
          <p:cNvPr id="577542" name="Picture 75"/>
          <p:cNvPicPr>
            <a:picLocks noChangeAspect="1" noChangeArrowheads="1"/>
          </p:cNvPicPr>
          <p:nvPr/>
        </p:nvPicPr>
        <p:blipFill>
          <a:blip r:embed="rId5" cstate="print"/>
          <a:srcRect/>
          <a:stretch>
            <a:fillRect/>
          </a:stretch>
        </p:blipFill>
        <p:spPr bwMode="auto">
          <a:xfrm>
            <a:off x="2482850" y="5029200"/>
            <a:ext cx="860425" cy="1244600"/>
          </a:xfrm>
          <a:prstGeom prst="rect">
            <a:avLst/>
          </a:prstGeom>
          <a:noFill/>
          <a:ln w="9525">
            <a:noFill/>
            <a:miter lim="800000"/>
            <a:headEnd/>
            <a:tailEnd/>
          </a:ln>
        </p:spPr>
      </p:pic>
      <p:graphicFrame>
        <p:nvGraphicFramePr>
          <p:cNvPr id="577543" name="Object 3"/>
          <p:cNvGraphicFramePr>
            <a:graphicFrameLocks noChangeAspect="1"/>
          </p:cNvGraphicFramePr>
          <p:nvPr/>
        </p:nvGraphicFramePr>
        <p:xfrm>
          <a:off x="1771650" y="2495550"/>
          <a:ext cx="1027113" cy="947738"/>
        </p:xfrm>
        <a:graphic>
          <a:graphicData uri="http://schemas.openxmlformats.org/presentationml/2006/ole">
            <p:oleObj spid="_x0000_s577543" name="Visio" r:id="rId6" imgW="1027176" imgH="947547" progId="">
              <p:embed/>
            </p:oleObj>
          </a:graphicData>
        </a:graphic>
      </p:graphicFrame>
      <p:sp>
        <p:nvSpPr>
          <p:cNvPr id="32" name="弧形向右箭號 31"/>
          <p:cNvSpPr>
            <a:spLocks noChangeArrowheads="1"/>
          </p:cNvSpPr>
          <p:nvPr/>
        </p:nvSpPr>
        <p:spPr bwMode="auto">
          <a:xfrm flipH="1">
            <a:off x="7283450" y="3073400"/>
            <a:ext cx="666750" cy="1422400"/>
          </a:xfrm>
          <a:prstGeom prst="curvedRightArrow">
            <a:avLst>
              <a:gd name="adj1" fmla="val 24998"/>
              <a:gd name="adj2" fmla="val 50005"/>
              <a:gd name="adj3" fmla="val 28329"/>
            </a:avLst>
          </a:prstGeom>
          <a:solidFill>
            <a:srgbClr val="F9A5B7"/>
          </a:solidFill>
          <a:ln w="9525" algn="ctr">
            <a:solidFill>
              <a:schemeClr val="tx1"/>
            </a:solidFill>
            <a:round/>
            <a:headEnd/>
            <a:tailEnd/>
          </a:ln>
        </p:spPr>
        <p:txBody>
          <a:bodyPr/>
          <a:lstStyle/>
          <a:p>
            <a:pPr algn="r" eaLnBrk="1" hangingPunct="1"/>
            <a:endParaRPr kumimoji="1" lang="zh-TW" altLang="en-US" sz="1800">
              <a:solidFill>
                <a:srgbClr val="D7577C"/>
              </a:solidFill>
              <a:latin typeface="標楷體" pitchFamily="65" charset="-120"/>
              <a:ea typeface="標楷體" pitchFamily="65" charset="-120"/>
            </a:endParaRPr>
          </a:p>
        </p:txBody>
      </p:sp>
      <p:sp>
        <p:nvSpPr>
          <p:cNvPr id="33" name="向右箭號 32"/>
          <p:cNvSpPr/>
          <p:nvPr/>
        </p:nvSpPr>
        <p:spPr bwMode="auto">
          <a:xfrm rot="12249677">
            <a:off x="2784475" y="3810000"/>
            <a:ext cx="3021013" cy="355600"/>
          </a:xfrm>
          <a:prstGeom prst="stripedRightArrow">
            <a:avLst/>
          </a:prstGeom>
          <a:solidFill>
            <a:srgbClr val="F9A5B7"/>
          </a:solidFill>
          <a:ln w="9525" cap="flat" cmpd="sng" algn="ctr">
            <a:solidFill>
              <a:schemeClr val="tx1"/>
            </a:solidFill>
            <a:prstDash val="solid"/>
            <a:round/>
            <a:headEnd type="none" w="med" len="med"/>
            <a:tailEnd type="none" w="med" len="med"/>
          </a:ln>
          <a:effectLst/>
        </p:spPr>
        <p:txBody>
          <a:bodyPr/>
          <a:lstStyle/>
          <a:p>
            <a:pPr algn="r" eaLnBrk="1" hangingPunct="1"/>
            <a:endParaRPr kumimoji="1" lang="zh-TW" altLang="en-US" sz="1800">
              <a:latin typeface="標楷體" pitchFamily="65" charset="-120"/>
              <a:ea typeface="標楷體" pitchFamily="65" charset="-120"/>
            </a:endParaRPr>
          </a:p>
        </p:txBody>
      </p:sp>
      <p:sp>
        <p:nvSpPr>
          <p:cNvPr id="34" name="上-下雙向箭號 33"/>
          <p:cNvSpPr>
            <a:spLocks noChangeArrowheads="1"/>
          </p:cNvSpPr>
          <p:nvPr/>
        </p:nvSpPr>
        <p:spPr bwMode="auto">
          <a:xfrm rot="-757001">
            <a:off x="2441575" y="3635375"/>
            <a:ext cx="400050" cy="1289050"/>
          </a:xfrm>
          <a:prstGeom prst="upDownArrow">
            <a:avLst>
              <a:gd name="adj1" fmla="val 50000"/>
              <a:gd name="adj2" fmla="val 50004"/>
            </a:avLst>
          </a:prstGeom>
          <a:solidFill>
            <a:srgbClr val="FF0000"/>
          </a:solidFill>
          <a:ln w="9525" algn="ctr">
            <a:solidFill>
              <a:schemeClr val="tx1"/>
            </a:solidFill>
            <a:round/>
            <a:headEnd/>
            <a:tailEnd/>
          </a:ln>
        </p:spPr>
        <p:txBody>
          <a:bodyPr/>
          <a:lstStyle/>
          <a:p>
            <a:pPr algn="r" eaLnBrk="1" hangingPunct="1"/>
            <a:endParaRPr kumimoji="1" lang="zh-TW" altLang="en-US" sz="1800">
              <a:latin typeface="標楷體" pitchFamily="65" charset="-120"/>
              <a:ea typeface="標楷體" pitchFamily="65" charset="-120"/>
            </a:endParaRPr>
          </a:p>
        </p:txBody>
      </p:sp>
      <p:graphicFrame>
        <p:nvGraphicFramePr>
          <p:cNvPr id="577547" name="Object 4"/>
          <p:cNvGraphicFramePr>
            <a:graphicFrameLocks noChangeAspect="1"/>
          </p:cNvGraphicFramePr>
          <p:nvPr/>
        </p:nvGraphicFramePr>
        <p:xfrm>
          <a:off x="5994400" y="4584700"/>
          <a:ext cx="1027113" cy="947738"/>
        </p:xfrm>
        <a:graphic>
          <a:graphicData uri="http://schemas.openxmlformats.org/presentationml/2006/ole">
            <p:oleObj spid="_x0000_s577547" name="Visio" r:id="rId7" imgW="1027176" imgH="947547" progId="">
              <p:embed/>
            </p:oleObj>
          </a:graphicData>
        </a:graphic>
      </p:graphicFrame>
      <p:pic>
        <p:nvPicPr>
          <p:cNvPr id="35" name="Picture 48" descr="hacker"/>
          <p:cNvPicPr>
            <a:picLocks noChangeAspect="1" noChangeArrowheads="1"/>
          </p:cNvPicPr>
          <p:nvPr/>
        </p:nvPicPr>
        <p:blipFill>
          <a:blip r:embed="rId8" cstate="print">
            <a:clrChange>
              <a:clrFrom>
                <a:srgbClr val="CCCCCC"/>
              </a:clrFrom>
              <a:clrTo>
                <a:srgbClr val="CCCCCC">
                  <a:alpha val="0"/>
                </a:srgbClr>
              </a:clrTo>
            </a:clrChange>
          </a:blip>
          <a:srcRect/>
          <a:stretch>
            <a:fillRect/>
          </a:stretch>
        </p:blipFill>
        <p:spPr bwMode="auto">
          <a:xfrm>
            <a:off x="6438900" y="4229100"/>
            <a:ext cx="577850" cy="609600"/>
          </a:xfrm>
          <a:prstGeom prst="rect">
            <a:avLst/>
          </a:prstGeom>
          <a:noFill/>
          <a:ln w="9525">
            <a:noFill/>
            <a:miter lim="800000"/>
            <a:headEnd/>
            <a:tailEnd/>
          </a:ln>
        </p:spPr>
      </p:pic>
      <p:sp>
        <p:nvSpPr>
          <p:cNvPr id="577549" name="Text Box 14"/>
          <p:cNvSpPr txBox="1">
            <a:spLocks noChangeArrowheads="1"/>
          </p:cNvSpPr>
          <p:nvPr/>
        </p:nvSpPr>
        <p:spPr bwMode="auto">
          <a:xfrm>
            <a:off x="1865313" y="3384550"/>
            <a:ext cx="641350" cy="366713"/>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用戶</a:t>
            </a:r>
          </a:p>
        </p:txBody>
      </p:sp>
      <p:sp>
        <p:nvSpPr>
          <p:cNvPr id="577550" name="Text Box 14"/>
          <p:cNvSpPr txBox="1">
            <a:spLocks noChangeArrowheads="1"/>
          </p:cNvSpPr>
          <p:nvPr/>
        </p:nvSpPr>
        <p:spPr bwMode="auto">
          <a:xfrm>
            <a:off x="2532063" y="6273800"/>
            <a:ext cx="641350" cy="366713"/>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駭客</a:t>
            </a:r>
          </a:p>
        </p:txBody>
      </p:sp>
      <p:sp>
        <p:nvSpPr>
          <p:cNvPr id="577551" name="Text Box 14"/>
          <p:cNvSpPr txBox="1">
            <a:spLocks noChangeArrowheads="1"/>
          </p:cNvSpPr>
          <p:nvPr/>
        </p:nvSpPr>
        <p:spPr bwMode="auto">
          <a:xfrm>
            <a:off x="5741988" y="5562600"/>
            <a:ext cx="1555750" cy="366713"/>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惡意程式網站</a:t>
            </a:r>
          </a:p>
        </p:txBody>
      </p:sp>
      <p:grpSp>
        <p:nvGrpSpPr>
          <p:cNvPr id="2" name="群組 42"/>
          <p:cNvGrpSpPr>
            <a:grpSpLocks/>
          </p:cNvGrpSpPr>
          <p:nvPr/>
        </p:nvGrpSpPr>
        <p:grpSpPr bwMode="auto">
          <a:xfrm>
            <a:off x="3067050" y="2095500"/>
            <a:ext cx="2660650" cy="712788"/>
            <a:chOff x="3066976" y="2095500"/>
            <a:chExt cx="2660724" cy="713151"/>
          </a:xfrm>
        </p:grpSpPr>
        <p:sp>
          <p:nvSpPr>
            <p:cNvPr id="577553" name="左-右雙向箭號 30"/>
            <p:cNvSpPr>
              <a:spLocks noChangeArrowheads="1"/>
            </p:cNvSpPr>
            <p:nvPr/>
          </p:nvSpPr>
          <p:spPr bwMode="auto">
            <a:xfrm>
              <a:off x="3066976" y="2495550"/>
              <a:ext cx="2660724" cy="313101"/>
            </a:xfrm>
            <a:prstGeom prst="leftRightArrow">
              <a:avLst>
                <a:gd name="adj1" fmla="val 58509"/>
                <a:gd name="adj2" fmla="val 50004"/>
              </a:avLst>
            </a:prstGeom>
            <a:solidFill>
              <a:schemeClr val="accent1"/>
            </a:solidFill>
            <a:ln w="9525" algn="ctr">
              <a:solidFill>
                <a:schemeClr val="tx1"/>
              </a:solidFill>
              <a:round/>
              <a:headEnd/>
              <a:tailEnd/>
            </a:ln>
          </p:spPr>
          <p:txBody>
            <a:bodyPr/>
            <a:lstStyle/>
            <a:p>
              <a:pPr algn="r" eaLnBrk="1" hangingPunct="1"/>
              <a:endParaRPr kumimoji="1" lang="zh-TW" altLang="en-US" sz="1800">
                <a:solidFill>
                  <a:srgbClr val="D7577C"/>
                </a:solidFill>
                <a:latin typeface="標楷體" pitchFamily="65" charset="-120"/>
                <a:ea typeface="標楷體" pitchFamily="65" charset="-120"/>
              </a:endParaRPr>
            </a:p>
          </p:txBody>
        </p:sp>
        <p:sp>
          <p:nvSpPr>
            <p:cNvPr id="577554" name="Text Box 14"/>
            <p:cNvSpPr txBox="1">
              <a:spLocks noChangeArrowheads="1"/>
            </p:cNvSpPr>
            <p:nvPr/>
          </p:nvSpPr>
          <p:spPr bwMode="auto">
            <a:xfrm>
              <a:off x="4048078" y="2095500"/>
              <a:ext cx="1098581" cy="366900"/>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瀏覽網頁</a:t>
              </a:r>
            </a:p>
          </p:txBody>
        </p:sp>
      </p:grpSp>
      <p:sp>
        <p:nvSpPr>
          <p:cNvPr id="40" name="Text Box 14"/>
          <p:cNvSpPr txBox="1">
            <a:spLocks noChangeArrowheads="1"/>
          </p:cNvSpPr>
          <p:nvPr/>
        </p:nvSpPr>
        <p:spPr bwMode="auto">
          <a:xfrm>
            <a:off x="7870825" y="3429000"/>
            <a:ext cx="1098550" cy="641350"/>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導向惡意</a:t>
            </a:r>
          </a:p>
          <a:p>
            <a:pPr algn="r" eaLnBrk="1" hangingPunct="1"/>
            <a:r>
              <a:rPr kumimoji="1" lang="zh-TW" altLang="en-US" sz="1800" b="1">
                <a:latin typeface="標楷體" pitchFamily="65" charset="-120"/>
                <a:ea typeface="標楷體" pitchFamily="65" charset="-120"/>
              </a:rPr>
              <a:t>程式網站</a:t>
            </a:r>
          </a:p>
        </p:txBody>
      </p:sp>
      <p:sp>
        <p:nvSpPr>
          <p:cNvPr id="41" name="Text Box 14"/>
          <p:cNvSpPr txBox="1">
            <a:spLocks noChangeArrowheads="1"/>
          </p:cNvSpPr>
          <p:nvPr/>
        </p:nvSpPr>
        <p:spPr bwMode="auto">
          <a:xfrm>
            <a:off x="3598863" y="4318000"/>
            <a:ext cx="1327150" cy="641350"/>
          </a:xfrm>
          <a:prstGeom prst="rect">
            <a:avLst/>
          </a:prstGeom>
          <a:noFill/>
          <a:ln w="9525">
            <a:noFill/>
            <a:miter lim="800000"/>
            <a:headEnd/>
            <a:tailEnd/>
          </a:ln>
        </p:spPr>
        <p:txBody>
          <a:bodyPr wrap="none">
            <a:spAutoFit/>
          </a:bodyPr>
          <a:lstStyle/>
          <a:p>
            <a:pPr eaLnBrk="1" hangingPunct="1"/>
            <a:r>
              <a:rPr kumimoji="1" lang="zh-TW" altLang="en-US" sz="1800" b="1">
                <a:latin typeface="標楷體" pitchFamily="65" charset="-120"/>
                <a:ea typeface="標楷體" pitchFamily="65" charset="-120"/>
              </a:rPr>
              <a:t>下載並安裝</a:t>
            </a:r>
          </a:p>
          <a:p>
            <a:pPr eaLnBrk="1" hangingPunct="1"/>
            <a:r>
              <a:rPr kumimoji="1" lang="zh-TW" altLang="en-US" sz="1800" b="1">
                <a:latin typeface="標楷體" pitchFamily="65" charset="-120"/>
                <a:ea typeface="標楷體" pitchFamily="65" charset="-120"/>
              </a:rPr>
              <a:t>惡意程式</a:t>
            </a:r>
          </a:p>
        </p:txBody>
      </p:sp>
      <p:sp>
        <p:nvSpPr>
          <p:cNvPr id="42" name="Text Box 14"/>
          <p:cNvSpPr txBox="1">
            <a:spLocks noChangeArrowheads="1"/>
          </p:cNvSpPr>
          <p:nvPr/>
        </p:nvSpPr>
        <p:spPr bwMode="auto">
          <a:xfrm>
            <a:off x="1060450" y="4303713"/>
            <a:ext cx="1555750" cy="366712"/>
          </a:xfrm>
          <a:prstGeom prst="rect">
            <a:avLst/>
          </a:prstGeom>
          <a:noFill/>
          <a:ln w="9525">
            <a:noFill/>
            <a:miter lim="800000"/>
            <a:headEnd/>
            <a:tailEnd/>
          </a:ln>
        </p:spPr>
        <p:txBody>
          <a:bodyPr wrap="none">
            <a:spAutoFit/>
          </a:bodyPr>
          <a:lstStyle/>
          <a:p>
            <a:pPr algn="r" eaLnBrk="1" hangingPunct="1"/>
            <a:r>
              <a:rPr kumimoji="1" lang="zh-TW" altLang="en-US" sz="1800" b="1">
                <a:latin typeface="標楷體" pitchFamily="65" charset="-120"/>
                <a:ea typeface="標楷體" pitchFamily="65" charset="-120"/>
              </a:rPr>
              <a:t>遙控受害電腦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9452"/>
                                        </p:tgtEl>
                                        <p:attrNameLst>
                                          <p:attrName>style.visibility</p:attrName>
                                        </p:attrNameLst>
                                      </p:cBhvr>
                                      <p:to>
                                        <p:strVal val="visible"/>
                                      </p:to>
                                    </p:set>
                                    <p:animEffect transition="in" filter="blinds(horizontal)">
                                      <p:cBhvr>
                                        <p:cTn id="16" dur="500"/>
                                        <p:tgtEl>
                                          <p:spTgt spid="18945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ox(in)">
                                      <p:cBhvr>
                                        <p:cTn id="21" dur="500"/>
                                        <p:tgtEl>
                                          <p:spTgt spid="40"/>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ox(i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linds(horizontal)">
                                      <p:cBhvr>
                                        <p:cTn id="39" dur="500"/>
                                        <p:tgtEl>
                                          <p:spTgt spid="34"/>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linds(horizont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2" grpId="0" animBg="1" autoUpdateAnimBg="0"/>
      <p:bldP spid="32" grpId="0" animBg="1" autoUpdateAnimBg="0"/>
      <p:bldP spid="33" grpId="0" animBg="1" autoUpdateAnimBg="0"/>
      <p:bldP spid="34" grpId="0" animBg="1" autoUpdateAnimBg="0"/>
      <p:bldP spid="40" grpId="0" autoUpdateAnimBg="0"/>
      <p:bldP spid="41" grpId="0" autoUpdateAnimBg="0"/>
      <p:bldP spid="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3A7BE64-14E1-4598-A843-D1ACE84D0C00}"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02229842-55B8-4D5F-904C-E24362E61523}" type="slidenum">
              <a:rPr lang="zh-TW" altLang="en-US"/>
              <a:pPr/>
              <a:t>31</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79586" name="Rectangle 2"/>
          <p:cNvSpPr>
            <a:spLocks noGrp="1" noChangeArrowheads="1"/>
          </p:cNvSpPr>
          <p:nvPr>
            <p:ph type="title"/>
          </p:nvPr>
        </p:nvSpPr>
        <p:spPr>
          <a:xfrm>
            <a:off x="838200" y="473075"/>
            <a:ext cx="7005638" cy="517525"/>
          </a:xfrm>
        </p:spPr>
        <p:txBody>
          <a:bodyPr/>
          <a:lstStyle/>
          <a:p>
            <a:pPr algn="ctr"/>
            <a:r>
              <a:rPr lang="zh-TW" altLang="en-US" sz="3200">
                <a:ea typeface="標楷體" pitchFamily="65" charset="-120"/>
              </a:rPr>
              <a:t>網頁惡意掛馬的原因</a:t>
            </a:r>
          </a:p>
        </p:txBody>
      </p:sp>
      <p:sp>
        <p:nvSpPr>
          <p:cNvPr id="579587" name="Rectangle 3"/>
          <p:cNvSpPr>
            <a:spLocks noGrp="1" noChangeArrowheads="1"/>
          </p:cNvSpPr>
          <p:nvPr>
            <p:ph type="body" idx="1"/>
          </p:nvPr>
        </p:nvSpPr>
        <p:spPr/>
        <p:txBody>
          <a:bodyPr/>
          <a:lstStyle/>
          <a:p>
            <a:pPr>
              <a:lnSpc>
                <a:spcPct val="90000"/>
              </a:lnSpc>
            </a:pPr>
            <a:r>
              <a:rPr lang="zh-TW" altLang="en-US" sz="2400" b="1">
                <a:solidFill>
                  <a:srgbClr val="0000FF"/>
                </a:solidFill>
                <a:latin typeface="Times New Roman" pitchFamily="18" charset="0"/>
                <a:ea typeface="標楷體" pitchFamily="65" charset="-120"/>
              </a:rPr>
              <a:t>網站伺服器的弱點或管理不當</a:t>
            </a:r>
          </a:p>
          <a:p>
            <a:pPr lvl="1">
              <a:lnSpc>
                <a:spcPct val="90000"/>
              </a:lnSpc>
            </a:pPr>
            <a:r>
              <a:rPr lang="zh-TW" altLang="en-US" sz="2400">
                <a:solidFill>
                  <a:srgbClr val="0000FF"/>
                </a:solidFill>
                <a:latin typeface="Times New Roman" pitchFamily="18" charset="0"/>
                <a:ea typeface="標楷體" pitchFamily="65" charset="-120"/>
              </a:rPr>
              <a:t>不當的設定與管理</a:t>
            </a:r>
          </a:p>
          <a:p>
            <a:pPr lvl="1">
              <a:lnSpc>
                <a:spcPct val="90000"/>
              </a:lnSpc>
            </a:pPr>
            <a:r>
              <a:rPr lang="zh-TW" altLang="en-US" sz="2400">
                <a:solidFill>
                  <a:srgbClr val="0000FF"/>
                </a:solidFill>
                <a:latin typeface="Times New Roman" pitchFamily="18" charset="0"/>
                <a:ea typeface="標楷體" pitchFamily="65" charset="-120"/>
              </a:rPr>
              <a:t>不安全的預設網站路徑與紀錄檔檔案配置</a:t>
            </a:r>
          </a:p>
          <a:p>
            <a:pPr lvl="1">
              <a:lnSpc>
                <a:spcPct val="90000"/>
              </a:lnSpc>
            </a:pPr>
            <a:r>
              <a:rPr lang="zh-TW" altLang="en-US" sz="2400">
                <a:solidFill>
                  <a:srgbClr val="0000FF"/>
                </a:solidFill>
                <a:latin typeface="Times New Roman" pitchFamily="18" charset="0"/>
                <a:ea typeface="標楷體" pitchFamily="65" charset="-120"/>
              </a:rPr>
              <a:t>沒有更改預設的管理者密碼</a:t>
            </a:r>
          </a:p>
          <a:p>
            <a:pPr lvl="1">
              <a:lnSpc>
                <a:spcPct val="90000"/>
              </a:lnSpc>
            </a:pPr>
            <a:r>
              <a:rPr lang="zh-TW" altLang="en-US" sz="2400">
                <a:solidFill>
                  <a:srgbClr val="0000FF"/>
                </a:solidFill>
                <a:latin typeface="Times New Roman" pitchFamily="18" charset="0"/>
                <a:ea typeface="標楷體" pitchFamily="65" charset="-120"/>
              </a:rPr>
              <a:t>不當設定讓使用者能存取任何網頁目錄</a:t>
            </a:r>
          </a:p>
          <a:p>
            <a:pPr lvl="1">
              <a:lnSpc>
                <a:spcPct val="90000"/>
              </a:lnSpc>
            </a:pPr>
            <a:r>
              <a:rPr lang="zh-TW" altLang="en-US" sz="2400">
                <a:solidFill>
                  <a:srgbClr val="0000FF"/>
                </a:solidFill>
                <a:latin typeface="Times New Roman" pitchFamily="18" charset="0"/>
                <a:ea typeface="標楷體" pitchFamily="65" charset="-120"/>
              </a:rPr>
              <a:t>過於寬鬆的網頁權限設定</a:t>
            </a:r>
          </a:p>
          <a:p>
            <a:pPr lvl="1">
              <a:lnSpc>
                <a:spcPct val="90000"/>
              </a:lnSpc>
            </a:pPr>
            <a:r>
              <a:rPr lang="zh-TW" altLang="en-US" sz="2400">
                <a:solidFill>
                  <a:srgbClr val="0000FF"/>
                </a:solidFill>
                <a:latin typeface="Times New Roman" pitchFamily="18" charset="0"/>
                <a:ea typeface="標楷體" pitchFamily="65" charset="-120"/>
              </a:rPr>
              <a:t>沒有刪除不必要之網站或虛擬目錄</a:t>
            </a:r>
            <a:endParaRPr lang="zh-TW" altLang="en-US" sz="2400" b="1" i="1">
              <a:solidFill>
                <a:srgbClr val="0000FF"/>
              </a:solidFill>
              <a:latin typeface="Times New Roman" pitchFamily="18" charset="0"/>
              <a:ea typeface="標楷體" pitchFamily="65" charset="-120"/>
            </a:endParaRPr>
          </a:p>
          <a:p>
            <a:pPr>
              <a:lnSpc>
                <a:spcPct val="90000"/>
              </a:lnSpc>
            </a:pPr>
            <a:r>
              <a:rPr lang="en-US" altLang="zh-TW" sz="2400" b="1" i="1">
                <a:solidFill>
                  <a:srgbClr val="0000FF"/>
                </a:solidFill>
                <a:latin typeface="Times New Roman" pitchFamily="18" charset="0"/>
                <a:ea typeface="標楷體" pitchFamily="65" charset="-120"/>
              </a:rPr>
              <a:t>SQL Injection</a:t>
            </a:r>
          </a:p>
          <a:p>
            <a:pPr lvl="1">
              <a:lnSpc>
                <a:spcPct val="90000"/>
              </a:lnSpc>
            </a:pPr>
            <a:r>
              <a:rPr lang="zh-TW" altLang="en-US" sz="2400">
                <a:solidFill>
                  <a:srgbClr val="0000FF"/>
                </a:solidFill>
                <a:latin typeface="Times New Roman" pitchFamily="18" charset="0"/>
                <a:ea typeface="標楷體" pitchFamily="65" charset="-120"/>
              </a:rPr>
              <a:t>利用</a:t>
            </a:r>
            <a:r>
              <a:rPr lang="en-US" altLang="zh-TW" sz="2400" i="1">
                <a:solidFill>
                  <a:srgbClr val="0000FF"/>
                </a:solidFill>
                <a:latin typeface="Times New Roman" pitchFamily="18" charset="0"/>
                <a:ea typeface="標楷體" pitchFamily="65" charset="-120"/>
              </a:rPr>
              <a:t>SQL</a:t>
            </a:r>
            <a:r>
              <a:rPr lang="zh-TW" altLang="en-US" sz="2400">
                <a:solidFill>
                  <a:srgbClr val="0000FF"/>
                </a:solidFill>
                <a:latin typeface="Times New Roman" pitchFamily="18" charset="0"/>
                <a:ea typeface="標楷體" pitchFamily="65" charset="-120"/>
              </a:rPr>
              <a:t>語法可以串連的特性，串連惡意的</a:t>
            </a:r>
            <a:r>
              <a:rPr lang="en-US" altLang="zh-TW" sz="2400" i="1">
                <a:solidFill>
                  <a:srgbClr val="0000FF"/>
                </a:solidFill>
                <a:latin typeface="Times New Roman" pitchFamily="18" charset="0"/>
                <a:ea typeface="標楷體" pitchFamily="65" charset="-120"/>
              </a:rPr>
              <a:t>SQL</a:t>
            </a:r>
            <a:r>
              <a:rPr lang="zh-TW" altLang="en-US" sz="2400">
                <a:solidFill>
                  <a:srgbClr val="0000FF"/>
                </a:solidFill>
                <a:latin typeface="Times New Roman" pitchFamily="18" charset="0"/>
                <a:ea typeface="標楷體" pitchFamily="65" charset="-120"/>
              </a:rPr>
              <a:t>語法執行新增、修改內容或刪除資料表等攻擊動作，意圖危害網站的正常作業</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06C2A6F-4C3D-44E8-9CED-5D58FF9E8462}"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D02085A9-4962-4253-84D5-2FA541AB246A}" type="slidenum">
              <a:rPr lang="zh-TW" altLang="en-US"/>
              <a:pPr/>
              <a:t>32</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81634" name="Rectangle 2"/>
          <p:cNvSpPr>
            <a:spLocks noGrp="1" noChangeArrowheads="1"/>
          </p:cNvSpPr>
          <p:nvPr>
            <p:ph type="title"/>
          </p:nvPr>
        </p:nvSpPr>
        <p:spPr>
          <a:xfrm>
            <a:off x="755650" y="476250"/>
            <a:ext cx="6926263" cy="517525"/>
          </a:xfrm>
          <a:solidFill>
            <a:srgbClr val="FFFF00"/>
          </a:solidFill>
          <a:ln>
            <a:solidFill>
              <a:srgbClr val="FF0000"/>
            </a:solidFill>
          </a:ln>
        </p:spPr>
        <p:txBody>
          <a:bodyPr/>
          <a:lstStyle/>
          <a:p>
            <a:pPr algn="ctr"/>
            <a:r>
              <a:rPr lang="zh-TW" altLang="en-US" sz="3200">
                <a:ea typeface="標楷體" pitchFamily="65" charset="-120"/>
              </a:rPr>
              <a:t>網站惡意掛馬預防方法</a:t>
            </a:r>
          </a:p>
        </p:txBody>
      </p:sp>
      <p:sp>
        <p:nvSpPr>
          <p:cNvPr id="581635" name="Rectangle 3"/>
          <p:cNvSpPr>
            <a:spLocks noGrp="1" noChangeArrowheads="1"/>
          </p:cNvSpPr>
          <p:nvPr>
            <p:ph type="body" idx="1"/>
          </p:nvPr>
        </p:nvSpPr>
        <p:spPr/>
        <p:txBody>
          <a:bodyPr/>
          <a:lstStyle/>
          <a:p>
            <a:r>
              <a:rPr lang="zh-TW" altLang="en-US" sz="2400">
                <a:latin typeface="Times New Roman" pitchFamily="18" charset="0"/>
                <a:ea typeface="標楷體" pitchFamily="65" charset="-120"/>
              </a:rPr>
              <a:t>安裝修補程式</a:t>
            </a:r>
          </a:p>
          <a:p>
            <a:r>
              <a:rPr lang="zh-TW" altLang="en-US" sz="2400">
                <a:latin typeface="Times New Roman" pitchFamily="18" charset="0"/>
                <a:ea typeface="標楷體" pitchFamily="65" charset="-120"/>
              </a:rPr>
              <a:t>使用防毒軟體</a:t>
            </a:r>
          </a:p>
          <a:p>
            <a:r>
              <a:rPr lang="zh-TW" altLang="en-US" sz="2400">
                <a:latin typeface="Times New Roman" pitchFamily="18" charset="0"/>
                <a:ea typeface="標楷體" pitchFamily="65" charset="-120"/>
              </a:rPr>
              <a:t>不隨意瀏覽網站</a:t>
            </a:r>
          </a:p>
          <a:p>
            <a:r>
              <a:rPr lang="zh-TW" altLang="en-US" sz="2400">
                <a:latin typeface="Times New Roman" pitchFamily="18" charset="0"/>
                <a:ea typeface="標楷體" pitchFamily="65" charset="-120"/>
              </a:rPr>
              <a:t>提高</a:t>
            </a:r>
            <a:r>
              <a:rPr lang="en-US" altLang="zh-TW" sz="2400" i="1">
                <a:latin typeface="Times New Roman" pitchFamily="18" charset="0"/>
                <a:ea typeface="標楷體" pitchFamily="65" charset="-120"/>
              </a:rPr>
              <a:t>IE</a:t>
            </a:r>
            <a:r>
              <a:rPr lang="zh-TW" altLang="en-US" sz="2400">
                <a:latin typeface="Times New Roman" pitchFamily="18" charset="0"/>
                <a:ea typeface="標楷體" pitchFamily="65" charset="-120"/>
              </a:rPr>
              <a:t>的安全性設定，停用</a:t>
            </a:r>
            <a:r>
              <a:rPr lang="en-US" altLang="zh-TW" sz="2400" i="1">
                <a:latin typeface="Times New Roman" pitchFamily="18" charset="0"/>
                <a:ea typeface="標楷體" pitchFamily="65" charset="-120"/>
              </a:rPr>
              <a:t>Script</a:t>
            </a:r>
            <a:r>
              <a:rPr lang="zh-TW" altLang="en-US" sz="2400">
                <a:latin typeface="Times New Roman" pitchFamily="18" charset="0"/>
                <a:ea typeface="標楷體" pitchFamily="65" charset="-120"/>
              </a:rPr>
              <a:t>和</a:t>
            </a:r>
            <a:r>
              <a:rPr lang="en-US" altLang="zh-TW" sz="2400" i="1">
                <a:latin typeface="Times New Roman" pitchFamily="18" charset="0"/>
                <a:ea typeface="標楷體" pitchFamily="65" charset="-120"/>
              </a:rPr>
              <a:t>ActiveX</a:t>
            </a:r>
            <a:r>
              <a:rPr lang="zh-TW" altLang="en-US" sz="2400">
                <a:latin typeface="Times New Roman" pitchFamily="18" charset="0"/>
                <a:ea typeface="標楷體" pitchFamily="65" charset="-120"/>
              </a:rPr>
              <a:t>元件下載</a:t>
            </a:r>
          </a:p>
          <a:p>
            <a:r>
              <a:rPr lang="zh-TW" altLang="en-US" sz="2400">
                <a:latin typeface="Times New Roman" pitchFamily="18" charset="0"/>
                <a:ea typeface="標楷體" pitchFamily="65" charset="-120"/>
              </a:rPr>
              <a:t>考慮</a:t>
            </a:r>
            <a:r>
              <a:rPr lang="en-US" altLang="zh-TW" sz="2400" i="1">
                <a:latin typeface="Times New Roman" pitchFamily="18" charset="0"/>
                <a:ea typeface="標楷體" pitchFamily="65" charset="-120"/>
              </a:rPr>
              <a:t>IE</a:t>
            </a:r>
            <a:r>
              <a:rPr lang="zh-TW" altLang="en-US" sz="2400">
                <a:latin typeface="Times New Roman" pitchFamily="18" charset="0"/>
                <a:ea typeface="標楷體" pitchFamily="65" charset="-120"/>
              </a:rPr>
              <a:t>以外的瀏覽器</a:t>
            </a:r>
          </a:p>
          <a:p>
            <a:r>
              <a:rPr lang="zh-TW" altLang="en-US" sz="2400">
                <a:latin typeface="Times New Roman" pitchFamily="18" charset="0"/>
                <a:ea typeface="標楷體" pitchFamily="65" charset="-120"/>
              </a:rPr>
              <a:t>經常檢視重要機器其開機執行程序狀態，例如：使用</a:t>
            </a:r>
            <a:r>
              <a:rPr lang="en-US" altLang="zh-TW" sz="2400" i="1">
                <a:latin typeface="Times New Roman" pitchFamily="18" charset="0"/>
                <a:ea typeface="標楷體" pitchFamily="65" charset="-120"/>
              </a:rPr>
              <a:t>ProcessExplorer</a:t>
            </a:r>
            <a:r>
              <a:rPr lang="en-US" altLang="zh-TW" sz="2400">
                <a:latin typeface="Times New Roman" pitchFamily="18" charset="0"/>
                <a:ea typeface="標楷體" pitchFamily="65" charset="-120"/>
              </a:rPr>
              <a:t>、</a:t>
            </a:r>
            <a:r>
              <a:rPr lang="en-US" altLang="zh-TW" sz="2400" i="1">
                <a:latin typeface="Times New Roman" pitchFamily="18" charset="0"/>
                <a:ea typeface="標楷體" pitchFamily="65" charset="-120"/>
              </a:rPr>
              <a:t>Autoruns</a:t>
            </a:r>
            <a:r>
              <a:rPr lang="zh-TW" altLang="en-US" sz="2400">
                <a:latin typeface="Times New Roman" pitchFamily="18" charset="0"/>
                <a:ea typeface="標楷體" pitchFamily="65" charset="-120"/>
              </a:rPr>
              <a:t>等程式或其它廠商開發之工具來比對</a:t>
            </a:r>
          </a:p>
          <a:p>
            <a:r>
              <a:rPr lang="zh-TW" altLang="en-US" sz="2400">
                <a:latin typeface="Times New Roman" pitchFamily="18" charset="0"/>
                <a:ea typeface="標楷體" pitchFamily="65" charset="-120"/>
              </a:rPr>
              <a:t>降低網頁瀏覽權限</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FD2531B-62D6-453A-8B04-76515E66AD11}"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6C95362D-5321-4497-8D5D-881749BB6142}" type="slidenum">
              <a:rPr lang="zh-TW" altLang="en-US"/>
              <a:pPr/>
              <a:t>33</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82658" name="Rectangle 2"/>
          <p:cNvSpPr>
            <a:spLocks noGrp="1" noChangeArrowheads="1"/>
          </p:cNvSpPr>
          <p:nvPr>
            <p:ph type="title"/>
          </p:nvPr>
        </p:nvSpPr>
        <p:spPr>
          <a:xfrm>
            <a:off x="838200" y="473075"/>
            <a:ext cx="7083425" cy="517525"/>
          </a:xfrm>
        </p:spPr>
        <p:txBody>
          <a:bodyPr/>
          <a:lstStyle/>
          <a:p>
            <a:pPr algn="ctr"/>
            <a:r>
              <a:rPr lang="zh-TW" altLang="en-US" sz="3200">
                <a:latin typeface="標楷體" pitchFamily="65" charset="-120"/>
                <a:ea typeface="標楷體" pitchFamily="65" charset="-120"/>
              </a:rPr>
              <a:t>網站惡意掛馬預防方法(續)</a:t>
            </a:r>
          </a:p>
        </p:txBody>
      </p:sp>
      <p:sp>
        <p:nvSpPr>
          <p:cNvPr id="582659" name="Rectangle 3"/>
          <p:cNvSpPr>
            <a:spLocks noGrp="1" noChangeArrowheads="1"/>
          </p:cNvSpPr>
          <p:nvPr>
            <p:ph type="body" idx="1"/>
          </p:nvPr>
        </p:nvSpPr>
        <p:spPr/>
        <p:txBody>
          <a:bodyPr/>
          <a:lstStyle/>
          <a:p>
            <a:r>
              <a:rPr lang="zh-TW" altLang="en-US" sz="2400">
                <a:latin typeface="Times New Roman" pitchFamily="18" charset="0"/>
                <a:ea typeface="標楷體" pitchFamily="65" charset="-120"/>
              </a:rPr>
              <a:t>危機意識與正確的資安觀念</a:t>
            </a:r>
          </a:p>
          <a:p>
            <a:pPr lvl="1"/>
            <a:r>
              <a:rPr lang="zh-TW" altLang="en-US" sz="2400">
                <a:latin typeface="Times New Roman" pitchFamily="18" charset="0"/>
                <a:ea typeface="標楷體" pitchFamily="65" charset="-120"/>
              </a:rPr>
              <a:t>  </a:t>
            </a:r>
            <a:r>
              <a:rPr lang="zh-TW" altLang="zh-TW" sz="2400">
                <a:latin typeface="Times New Roman" pitchFamily="18" charset="0"/>
                <a:ea typeface="標楷體" pitchFamily="65" charset="-120"/>
              </a:rPr>
              <a:t>預防詐騙手法的攻擊</a:t>
            </a:r>
          </a:p>
          <a:p>
            <a:pPr lvl="1"/>
            <a:r>
              <a:rPr lang="zh-TW" altLang="en-US" sz="2400">
                <a:latin typeface="Times New Roman" pitchFamily="18" charset="0"/>
                <a:ea typeface="標楷體" pitchFamily="65" charset="-120"/>
              </a:rPr>
              <a:t>  </a:t>
            </a:r>
            <a:r>
              <a:rPr lang="zh-TW" altLang="zh-TW" sz="2400">
                <a:latin typeface="Times New Roman" pitchFamily="18" charset="0"/>
                <a:ea typeface="標楷體" pitchFamily="65" charset="-120"/>
              </a:rPr>
              <a:t>提高警覺，加強危機意識</a:t>
            </a:r>
          </a:p>
          <a:p>
            <a:pPr lvl="1"/>
            <a:r>
              <a:rPr lang="zh-TW" altLang="en-US" sz="2400">
                <a:latin typeface="Times New Roman" pitchFamily="18" charset="0"/>
                <a:ea typeface="標楷體" pitchFamily="65" charset="-120"/>
              </a:rPr>
              <a:t>  </a:t>
            </a:r>
            <a:r>
              <a:rPr lang="zh-TW" altLang="zh-TW" sz="2400">
                <a:latin typeface="Times New Roman" pitchFamily="18" charset="0"/>
                <a:ea typeface="標楷體" pitchFamily="65" charset="-120"/>
              </a:rPr>
              <a:t>不隨意開啟或下載電子郵件或軟體</a:t>
            </a:r>
          </a:p>
          <a:p>
            <a:pPr lvl="1"/>
            <a:r>
              <a:rPr lang="zh-TW" altLang="en-US" sz="2400">
                <a:latin typeface="Times New Roman" pitchFamily="18" charset="0"/>
                <a:ea typeface="標楷體" pitchFamily="65" charset="-120"/>
              </a:rPr>
              <a:t>  </a:t>
            </a:r>
            <a:r>
              <a:rPr lang="zh-TW" altLang="zh-TW" sz="2400">
                <a:latin typeface="Times New Roman" pitchFamily="18" charset="0"/>
                <a:ea typeface="標楷體" pitchFamily="65" charset="-120"/>
              </a:rPr>
              <a:t>定期做系統更新與資料備份工作</a:t>
            </a:r>
            <a:endParaRPr lang="zh-TW" altLang="en-US" sz="24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p:txBody>
          <a:bodyPr/>
          <a:lstStyle/>
          <a:p>
            <a:fld id="{4C377BB9-110F-4F60-8328-4322D0595F08}" type="datetime1">
              <a:rPr lang="zh-TW" altLang="en-US"/>
              <a:pPr/>
              <a:t>2010/12/1</a:t>
            </a:fld>
            <a:endParaRPr lang="en-US" altLang="zh-TW"/>
          </a:p>
        </p:txBody>
      </p:sp>
      <p:sp>
        <p:nvSpPr>
          <p:cNvPr id="7" name="投影片編號版面配置區 4"/>
          <p:cNvSpPr>
            <a:spLocks noGrp="1"/>
          </p:cNvSpPr>
          <p:nvPr>
            <p:ph type="sldNum" sz="quarter" idx="11"/>
          </p:nvPr>
        </p:nvSpPr>
        <p:spPr/>
        <p:txBody>
          <a:bodyPr/>
          <a:lstStyle/>
          <a:p>
            <a:fld id="{1589E991-7CD1-45FE-89D5-41228614BF9B}" type="slidenum">
              <a:rPr lang="zh-TW" altLang="en-US"/>
              <a:pPr/>
              <a:t>34</a:t>
            </a:fld>
            <a:endParaRPr lang="en-US" altLang="zh-TW">
              <a:solidFill>
                <a:schemeClr val="tx1"/>
              </a:solidFill>
            </a:endParaRPr>
          </a:p>
        </p:txBody>
      </p:sp>
      <p:sp>
        <p:nvSpPr>
          <p:cNvPr id="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73090" name="Rectangle 2"/>
          <p:cNvSpPr>
            <a:spLocks noGrp="1" noChangeArrowheads="1"/>
          </p:cNvSpPr>
          <p:nvPr>
            <p:ph type="title"/>
          </p:nvPr>
        </p:nvSpPr>
        <p:spPr>
          <a:xfrm>
            <a:off x="1619250" y="1844675"/>
            <a:ext cx="6265863" cy="1873250"/>
          </a:xfrm>
          <a:solidFill>
            <a:srgbClr val="FFCCFF"/>
          </a:solidFill>
        </p:spPr>
        <p:txBody>
          <a:bodyPr/>
          <a:lstStyle/>
          <a:p>
            <a:pPr algn="ctr"/>
            <a:r>
              <a:rPr lang="zh-TW" altLang="en-GB" sz="3600">
                <a:solidFill>
                  <a:srgbClr val="FF0000"/>
                </a:solidFill>
                <a:latin typeface="Times New Roman" pitchFamily="18" charset="0"/>
                <a:ea typeface="標楷體" pitchFamily="65" charset="-120"/>
              </a:rPr>
              <a:t>何為資安 ?</a:t>
            </a:r>
            <a:br>
              <a:rPr lang="zh-TW" altLang="en-GB" sz="3600">
                <a:solidFill>
                  <a:srgbClr val="FF0000"/>
                </a:solidFill>
                <a:latin typeface="Times New Roman" pitchFamily="18" charset="0"/>
                <a:ea typeface="標楷體" pitchFamily="65" charset="-120"/>
              </a:rPr>
            </a:br>
            <a:r>
              <a:rPr lang="zh-TW" altLang="en-GB" sz="3600">
                <a:solidFill>
                  <a:srgbClr val="FF0000"/>
                </a:solidFill>
                <a:latin typeface="Times New Roman" pitchFamily="18" charset="0"/>
                <a:ea typeface="標楷體" pitchFamily="65" charset="-120"/>
              </a:rPr>
              <a:t>為何是你</a:t>
            </a:r>
            <a:r>
              <a:rPr lang="en-GB" altLang="zh-TW" sz="3600">
                <a:solidFill>
                  <a:srgbClr val="FF0000"/>
                </a:solidFill>
                <a:latin typeface="Times New Roman" pitchFamily="18" charset="0"/>
                <a:ea typeface="標楷體" pitchFamily="65" charset="-120"/>
              </a:rPr>
              <a:t>?</a:t>
            </a:r>
            <a:br>
              <a:rPr lang="en-GB" altLang="zh-TW" sz="3600">
                <a:solidFill>
                  <a:srgbClr val="FF0000"/>
                </a:solidFill>
                <a:latin typeface="Times New Roman" pitchFamily="18" charset="0"/>
                <a:ea typeface="標楷體" pitchFamily="65" charset="-120"/>
              </a:rPr>
            </a:br>
            <a:r>
              <a:rPr lang="zh-TW" altLang="en-GB" sz="3600">
                <a:solidFill>
                  <a:srgbClr val="FF0000"/>
                </a:solidFill>
                <a:latin typeface="Times New Roman" pitchFamily="18" charset="0"/>
                <a:ea typeface="標楷體" pitchFamily="65" charset="-120"/>
              </a:rPr>
              <a:t>為何老是你</a:t>
            </a:r>
            <a:r>
              <a:rPr lang="en-GB" altLang="zh-TW" sz="3600">
                <a:solidFill>
                  <a:srgbClr val="FF0000"/>
                </a:solidFill>
                <a:latin typeface="Times New Roman" pitchFamily="18" charset="0"/>
                <a:ea typeface="標楷體" pitchFamily="65" charset="-120"/>
              </a:rPr>
              <a:t>?</a:t>
            </a:r>
          </a:p>
        </p:txBody>
      </p:sp>
      <p:sp>
        <p:nvSpPr>
          <p:cNvPr id="473091" name="Rectangle 3"/>
          <p:cNvSpPr>
            <a:spLocks noGrp="1" noChangeArrowheads="1"/>
          </p:cNvSpPr>
          <p:nvPr>
            <p:ph type="body" idx="1"/>
          </p:nvPr>
        </p:nvSpPr>
        <p:spPr>
          <a:xfrm>
            <a:off x="250825" y="981075"/>
            <a:ext cx="8386763" cy="576263"/>
          </a:xfrm>
          <a:solidFill>
            <a:srgbClr val="FFFF00"/>
          </a:solidFill>
          <a:ln>
            <a:solidFill>
              <a:srgbClr val="FF0000"/>
            </a:solidFill>
          </a:ln>
        </p:spPr>
        <p:txBody>
          <a:bodyPr/>
          <a:lstStyle/>
          <a:p>
            <a:pPr marL="304800" indent="-304800" algn="ctr">
              <a:buFont typeface="Wingdings" pitchFamily="2" charset="2"/>
              <a:buNone/>
            </a:pPr>
            <a:r>
              <a:rPr lang="zh-TW" altLang="en-US" sz="3600">
                <a:latin typeface="標楷體" pitchFamily="65" charset="-120"/>
                <a:ea typeface="標楷體" pitchFamily="65" charset="-120"/>
              </a:rPr>
              <a:t>3.</a:t>
            </a:r>
            <a:r>
              <a:rPr lang="zh-TW" altLang="en-US" sz="3600"/>
              <a:t>資安案例解析及處理建議</a:t>
            </a:r>
            <a:endParaRPr lang="en-US" altLang="zh-TW" sz="3600"/>
          </a:p>
        </p:txBody>
      </p:sp>
      <p:sp>
        <p:nvSpPr>
          <p:cNvPr id="473092" name="Rectangle 4"/>
          <p:cNvSpPr>
            <a:spLocks noChangeArrowheads="1"/>
          </p:cNvSpPr>
          <p:nvPr/>
        </p:nvSpPr>
        <p:spPr bwMode="auto">
          <a:xfrm>
            <a:off x="141288" y="6400800"/>
            <a:ext cx="2320925" cy="336550"/>
          </a:xfrm>
          <a:prstGeom prst="rect">
            <a:avLst/>
          </a:prstGeom>
          <a:noFill/>
          <a:ln w="9525">
            <a:noFill/>
            <a:miter lim="800000"/>
            <a:headEnd/>
            <a:tailEnd/>
          </a:ln>
          <a:effectLst/>
        </p:spPr>
        <p:txBody>
          <a:bodyPr lIns="92075" tIns="46038" rIns="92075" bIns="46038">
            <a:spAutoFit/>
          </a:bodyPr>
          <a:lstStyle/>
          <a:p>
            <a:pPr algn="l" eaLnBrk="1" hangingPunct="1"/>
            <a:r>
              <a:rPr lang="en-GB" altLang="zh-TW" sz="800">
                <a:solidFill>
                  <a:srgbClr val="FFFFFF"/>
                </a:solidFill>
              </a:rPr>
              <a:t>LAC Course Objectives </a:t>
            </a:r>
          </a:p>
          <a:p>
            <a:pPr algn="l" eaLnBrk="1" hangingPunct="1"/>
            <a:r>
              <a:rPr lang="en-GB" altLang="zh-TW" sz="800">
                <a:solidFill>
                  <a:srgbClr val="FFFFFF"/>
                </a:solidFill>
              </a:rPr>
              <a:t>No.1  (01/01)               </a:t>
            </a:r>
          </a:p>
        </p:txBody>
      </p:sp>
      <p:sp>
        <p:nvSpPr>
          <p:cNvPr id="473094" name="Text Box 6"/>
          <p:cNvSpPr txBox="1">
            <a:spLocks noChangeArrowheads="1"/>
          </p:cNvSpPr>
          <p:nvPr/>
        </p:nvSpPr>
        <p:spPr bwMode="auto">
          <a:xfrm>
            <a:off x="1547813" y="4149725"/>
            <a:ext cx="6624637" cy="1474788"/>
          </a:xfrm>
          <a:prstGeom prst="rect">
            <a:avLst/>
          </a:prstGeom>
          <a:solidFill>
            <a:srgbClr val="FFFF00"/>
          </a:solidFill>
          <a:ln w="9525">
            <a:solidFill>
              <a:srgbClr val="0000FF"/>
            </a:solidFill>
            <a:miter lim="800000"/>
            <a:headEnd/>
            <a:tailEnd/>
          </a:ln>
          <a:effectLst/>
        </p:spPr>
        <p:txBody>
          <a:bodyPr>
            <a:spAutoFit/>
          </a:bodyPr>
          <a:lstStyle/>
          <a:p>
            <a:pPr>
              <a:spcBef>
                <a:spcPct val="50000"/>
              </a:spcBef>
            </a:pPr>
            <a:r>
              <a:rPr lang="en-US" altLang="zh-TW" sz="3600">
                <a:solidFill>
                  <a:srgbClr val="0000FF"/>
                </a:solidFill>
              </a:rPr>
              <a:t>How are you?</a:t>
            </a:r>
          </a:p>
          <a:p>
            <a:pPr>
              <a:spcBef>
                <a:spcPct val="50000"/>
              </a:spcBef>
            </a:pPr>
            <a:r>
              <a:rPr lang="en-US" altLang="zh-TW" sz="3600">
                <a:solidFill>
                  <a:srgbClr val="0000FF"/>
                </a:solidFill>
              </a:rPr>
              <a:t>How old are you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 calcmode="lin" valueType="num">
                                      <p:cBhvr additive="base">
                                        <p:cTn id="7" dur="500" fill="hold"/>
                                        <p:tgtEl>
                                          <p:spTgt spid="4730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3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ngo_h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97346" name="Text Box 2"/>
          <p:cNvSpPr txBox="1">
            <a:spLocks noChangeArrowheads="1"/>
          </p:cNvSpPr>
          <p:nvPr/>
        </p:nvSpPr>
        <p:spPr bwMode="auto">
          <a:xfrm>
            <a:off x="762000" y="2743200"/>
            <a:ext cx="7467600" cy="1917700"/>
          </a:xfrm>
          <a:prstGeom prst="rect">
            <a:avLst/>
          </a:prstGeom>
          <a:noFill/>
          <a:ln w="9525">
            <a:noFill/>
            <a:miter lim="800000"/>
            <a:headEnd/>
            <a:tailEnd/>
          </a:ln>
          <a:effectLst/>
        </p:spPr>
        <p:txBody>
          <a:bodyPr>
            <a:spAutoFit/>
          </a:bodyPr>
          <a:lstStyle/>
          <a:p>
            <a:pPr algn="just">
              <a:spcBef>
                <a:spcPct val="50000"/>
              </a:spcBef>
            </a:pPr>
            <a:r>
              <a:rPr lang="zh-TW" altLang="en-US">
                <a:latin typeface="新細明體" pitchFamily="18" charset="-120"/>
              </a:rPr>
              <a:t>三</a:t>
            </a:r>
            <a:r>
              <a:rPr lang="zh-TW" altLang="en-US">
                <a:latin typeface="Times New Roman"/>
              </a:rPr>
              <a:t> </a:t>
            </a:r>
            <a:r>
              <a:rPr lang="zh-TW" altLang="en-US">
                <a:latin typeface="新細明體" pitchFamily="18" charset="-120"/>
              </a:rPr>
              <a:t> 機密由下列人員親自核定：</a:t>
            </a:r>
            <a:endParaRPr lang="zh-TW" altLang="en-US"/>
          </a:p>
          <a:p>
            <a:pPr algn="just">
              <a:spcBef>
                <a:spcPct val="50000"/>
              </a:spcBef>
            </a:pPr>
            <a:r>
              <a:rPr lang="zh-TW" altLang="en-US">
                <a:latin typeface="Times New Roman"/>
              </a:rPr>
              <a:t> </a:t>
            </a:r>
            <a:r>
              <a:rPr lang="en-US" altLang="zh-TW">
                <a:latin typeface="新細明體" pitchFamily="18" charset="-120"/>
              </a:rPr>
              <a:t>(</a:t>
            </a:r>
            <a:r>
              <a:rPr lang="zh-TW" altLang="en-US">
                <a:latin typeface="新細明體" pitchFamily="18" charset="-120"/>
              </a:rPr>
              <a:t>一</a:t>
            </a:r>
            <a:r>
              <a:rPr lang="en-US" altLang="zh-TW">
                <a:latin typeface="新細明體" pitchFamily="18" charset="-120"/>
              </a:rPr>
              <a:t>) </a:t>
            </a:r>
            <a:r>
              <a:rPr lang="zh-TW" altLang="en-US">
                <a:latin typeface="新細明體" pitchFamily="18" charset="-120"/>
              </a:rPr>
              <a:t>前二款所列之人員或經其授權之主管人員。</a:t>
            </a:r>
            <a:endParaRPr lang="zh-TW" altLang="en-US"/>
          </a:p>
          <a:p>
            <a:pPr algn="just">
              <a:spcBef>
                <a:spcPct val="50000"/>
              </a:spcBef>
            </a:pPr>
            <a:r>
              <a:rPr lang="zh-TW" altLang="en-US">
                <a:latin typeface="Times New Roman"/>
              </a:rPr>
              <a:t> </a:t>
            </a:r>
            <a:r>
              <a:rPr lang="en-US" altLang="zh-TW">
                <a:latin typeface="新細明體" pitchFamily="18" charset="-120"/>
              </a:rPr>
              <a:t>(</a:t>
            </a:r>
            <a:r>
              <a:rPr lang="zh-TW" altLang="en-US">
                <a:latin typeface="新細明體" pitchFamily="18" charset="-120"/>
              </a:rPr>
              <a:t>二</a:t>
            </a:r>
            <a:r>
              <a:rPr lang="en-US" altLang="zh-TW">
                <a:latin typeface="新細明體" pitchFamily="18" charset="-120"/>
              </a:rPr>
              <a:t>) </a:t>
            </a:r>
            <a:r>
              <a:rPr lang="zh-TW" altLang="en-US">
                <a:latin typeface="新細明體" pitchFamily="18" charset="-120"/>
              </a:rPr>
              <a:t>中央各院之部會及同等級之行、處、局、署等機關首長。</a:t>
            </a:r>
            <a:endParaRPr kumimoji="1" lang="zh-TW" altLang="en-US" sz="5400">
              <a:solidFill>
                <a:srgbClr val="CC0000"/>
              </a:solidFill>
              <a:ea typeface="標楷體" pitchFamily="65" charset="-120"/>
            </a:endParaRPr>
          </a:p>
        </p:txBody>
      </p:sp>
      <p:pic>
        <p:nvPicPr>
          <p:cNvPr id="697347" name="Picture 3" descr="AP防護評估標準"/>
          <p:cNvPicPr>
            <a:picLocks noChangeAspect="1" noChangeArrowheads="1"/>
          </p:cNvPicPr>
          <p:nvPr/>
        </p:nvPicPr>
        <p:blipFill>
          <a:blip r:embed="rId3" cstate="print"/>
          <a:srcRect/>
          <a:stretch>
            <a:fillRect/>
          </a:stretch>
        </p:blipFill>
        <p:spPr bwMode="auto">
          <a:xfrm>
            <a:off x="0" y="762000"/>
            <a:ext cx="9144000" cy="5638800"/>
          </a:xfrm>
          <a:prstGeom prst="rect">
            <a:avLst/>
          </a:prstGeom>
          <a:noFill/>
          <a:ln w="9525">
            <a:noFill/>
            <a:miter lim="800000"/>
            <a:headEnd/>
            <a:tailEnd/>
          </a:ln>
        </p:spPr>
      </p:pic>
      <p:sp>
        <p:nvSpPr>
          <p:cNvPr id="697348" name="Rectangle 4"/>
          <p:cNvSpPr>
            <a:spLocks noChangeArrowheads="1"/>
          </p:cNvSpPr>
          <p:nvPr/>
        </p:nvSpPr>
        <p:spPr bwMode="auto">
          <a:xfrm>
            <a:off x="1981200" y="0"/>
            <a:ext cx="5467350" cy="579438"/>
          </a:xfrm>
          <a:prstGeom prst="rect">
            <a:avLst/>
          </a:prstGeom>
          <a:noFill/>
          <a:ln w="9525">
            <a:noFill/>
            <a:miter lim="800000"/>
            <a:headEnd/>
            <a:tailEnd/>
          </a:ln>
          <a:effectLst/>
        </p:spPr>
        <p:txBody>
          <a:bodyPr wrap="none">
            <a:spAutoFit/>
          </a:bodyPr>
          <a:lstStyle/>
          <a:p>
            <a:r>
              <a:rPr lang="zh-TW" altLang="en-US" sz="3200">
                <a:latin typeface="標楷體" pitchFamily="65" charset="-120"/>
                <a:ea typeface="標楷體" pitchFamily="65" charset="-120"/>
              </a:rPr>
              <a:t>主管資安觀念及危機處理課程</a:t>
            </a:r>
          </a:p>
        </p:txBody>
      </p:sp>
      <p:sp>
        <p:nvSpPr>
          <p:cNvPr id="697349" name="Text Box 5"/>
          <p:cNvSpPr txBox="1">
            <a:spLocks noChangeArrowheads="1"/>
          </p:cNvSpPr>
          <p:nvPr/>
        </p:nvSpPr>
        <p:spPr bwMode="auto">
          <a:xfrm>
            <a:off x="914400" y="2133600"/>
            <a:ext cx="381000" cy="457200"/>
          </a:xfrm>
          <a:prstGeom prst="rect">
            <a:avLst/>
          </a:prstGeom>
          <a:noFill/>
          <a:ln w="9525">
            <a:noFill/>
            <a:miter lim="800000"/>
            <a:headEnd/>
            <a:tailEnd/>
          </a:ln>
          <a:effectLst/>
        </p:spPr>
        <p:txBody>
          <a:bodyPr>
            <a:spAutoFit/>
          </a:bodyPr>
          <a:lstStyle/>
          <a:p>
            <a:pPr>
              <a:spcBef>
                <a:spcPct val="50000"/>
              </a:spcBef>
            </a:pPr>
            <a:r>
              <a:rPr lang="en-US" altLang="zh-TW">
                <a:solidFill>
                  <a:srgbClr val="FF0000"/>
                </a:solidFill>
              </a:rPr>
              <a:t>A</a:t>
            </a:r>
          </a:p>
        </p:txBody>
      </p:sp>
      <p:sp>
        <p:nvSpPr>
          <p:cNvPr id="697350" name="Text Box 6"/>
          <p:cNvSpPr txBox="1">
            <a:spLocks noChangeArrowheads="1"/>
          </p:cNvSpPr>
          <p:nvPr/>
        </p:nvSpPr>
        <p:spPr bwMode="auto">
          <a:xfrm>
            <a:off x="914400" y="3200400"/>
            <a:ext cx="381000" cy="457200"/>
          </a:xfrm>
          <a:prstGeom prst="rect">
            <a:avLst/>
          </a:prstGeom>
          <a:noFill/>
          <a:ln w="9525">
            <a:noFill/>
            <a:miter lim="800000"/>
            <a:headEnd/>
            <a:tailEnd/>
          </a:ln>
          <a:effectLst/>
        </p:spPr>
        <p:txBody>
          <a:bodyPr>
            <a:spAutoFit/>
          </a:bodyPr>
          <a:lstStyle/>
          <a:p>
            <a:pPr>
              <a:spcBef>
                <a:spcPct val="50000"/>
              </a:spcBef>
            </a:pPr>
            <a:r>
              <a:rPr lang="en-US" altLang="zh-TW">
                <a:solidFill>
                  <a:srgbClr val="FF0000"/>
                </a:solidFill>
              </a:rPr>
              <a:t>B</a:t>
            </a:r>
          </a:p>
        </p:txBody>
      </p:sp>
      <p:sp>
        <p:nvSpPr>
          <p:cNvPr id="697351" name="Text Box 7"/>
          <p:cNvSpPr txBox="1">
            <a:spLocks noChangeArrowheads="1"/>
          </p:cNvSpPr>
          <p:nvPr/>
        </p:nvSpPr>
        <p:spPr bwMode="auto">
          <a:xfrm>
            <a:off x="914400" y="4419600"/>
            <a:ext cx="304800" cy="457200"/>
          </a:xfrm>
          <a:prstGeom prst="rect">
            <a:avLst/>
          </a:prstGeom>
          <a:noFill/>
          <a:ln w="9525">
            <a:noFill/>
            <a:miter lim="800000"/>
            <a:headEnd/>
            <a:tailEnd/>
          </a:ln>
          <a:effectLst/>
        </p:spPr>
        <p:txBody>
          <a:bodyPr>
            <a:spAutoFit/>
          </a:bodyPr>
          <a:lstStyle/>
          <a:p>
            <a:pPr algn="l" eaLnBrk="1" hangingPunct="1">
              <a:spcBef>
                <a:spcPct val="50000"/>
              </a:spcBef>
            </a:pPr>
            <a:r>
              <a:rPr kumimoji="1" lang="en-US" altLang="zh-TW">
                <a:solidFill>
                  <a:schemeClr val="hlink"/>
                </a:solidFill>
                <a:latin typeface="Tahoma" pitchFamily="34" charset="0"/>
              </a:rPr>
              <a:t>C</a:t>
            </a:r>
          </a:p>
        </p:txBody>
      </p:sp>
      <p:sp>
        <p:nvSpPr>
          <p:cNvPr id="697352" name="Text Box 8"/>
          <p:cNvSpPr txBox="1">
            <a:spLocks noChangeArrowheads="1"/>
          </p:cNvSpPr>
          <p:nvPr/>
        </p:nvSpPr>
        <p:spPr bwMode="auto">
          <a:xfrm>
            <a:off x="914400" y="5562600"/>
            <a:ext cx="381000" cy="457200"/>
          </a:xfrm>
          <a:prstGeom prst="rect">
            <a:avLst/>
          </a:prstGeom>
          <a:noFill/>
          <a:ln w="9525">
            <a:noFill/>
            <a:miter lim="800000"/>
            <a:headEnd/>
            <a:tailEnd/>
          </a:ln>
          <a:effectLst/>
        </p:spPr>
        <p:txBody>
          <a:bodyPr>
            <a:spAutoFit/>
          </a:bodyPr>
          <a:lstStyle/>
          <a:p>
            <a:pPr algn="l" eaLnBrk="1" hangingPunct="1">
              <a:spcBef>
                <a:spcPct val="50000"/>
              </a:spcBef>
            </a:pPr>
            <a:r>
              <a:rPr kumimoji="1" lang="en-US" altLang="zh-TW">
                <a:solidFill>
                  <a:schemeClr val="hlink"/>
                </a:solidFill>
                <a:latin typeface="Tahoma" pitchFamily="34" charset="0"/>
              </a:rPr>
              <a:t>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p:txBody>
          <a:bodyPr/>
          <a:lstStyle/>
          <a:p>
            <a:fld id="{18DB3675-EBCB-4CD6-9704-AC5BA7827821}" type="datetime1">
              <a:rPr lang="zh-TW" altLang="en-US"/>
              <a:pPr/>
              <a:t>2010/12/1</a:t>
            </a:fld>
            <a:endParaRPr lang="en-US" altLang="zh-TW"/>
          </a:p>
        </p:txBody>
      </p:sp>
      <p:sp>
        <p:nvSpPr>
          <p:cNvPr id="7" name="投影片編號版面配置區 4"/>
          <p:cNvSpPr>
            <a:spLocks noGrp="1"/>
          </p:cNvSpPr>
          <p:nvPr>
            <p:ph type="sldNum" sz="quarter" idx="11"/>
          </p:nvPr>
        </p:nvSpPr>
        <p:spPr/>
        <p:txBody>
          <a:bodyPr/>
          <a:lstStyle/>
          <a:p>
            <a:fld id="{5118458E-20CB-49EC-868C-5117B5F2115C}" type="slidenum">
              <a:rPr lang="zh-TW" altLang="en-US"/>
              <a:pPr/>
              <a:t>36</a:t>
            </a:fld>
            <a:endParaRPr lang="en-US" altLang="zh-TW">
              <a:solidFill>
                <a:schemeClr val="tx1"/>
              </a:solidFill>
            </a:endParaRPr>
          </a:p>
        </p:txBody>
      </p:sp>
      <p:sp>
        <p:nvSpPr>
          <p:cNvPr id="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93250" name="Rectangle 2"/>
          <p:cNvSpPr>
            <a:spLocks noGrp="1" noChangeArrowheads="1"/>
          </p:cNvSpPr>
          <p:nvPr>
            <p:ph type="title"/>
          </p:nvPr>
        </p:nvSpPr>
        <p:spPr>
          <a:xfrm>
            <a:off x="838200" y="608013"/>
            <a:ext cx="7848600" cy="517525"/>
          </a:xfrm>
        </p:spPr>
        <p:txBody>
          <a:bodyPr/>
          <a:lstStyle/>
          <a:p>
            <a:pPr algn="ctr"/>
            <a:r>
              <a:rPr lang="zh-TW" altLang="en-US" sz="3600" b="0">
                <a:solidFill>
                  <a:srgbClr val="FF0000"/>
                </a:solidFill>
                <a:latin typeface="標楷體" pitchFamily="65" charset="-120"/>
                <a:ea typeface="標楷體" pitchFamily="65" charset="-120"/>
              </a:rPr>
              <a:t>怎麼辦-</a:t>
            </a:r>
            <a:r>
              <a:rPr lang="zh-TW" altLang="en-US" sz="3200" b="0">
                <a:solidFill>
                  <a:srgbClr val="0000FF"/>
                </a:solidFill>
                <a:effectLst>
                  <a:outerShdw blurRad="38100" dist="38100" dir="2700000" algn="tl">
                    <a:srgbClr val="000000"/>
                  </a:outerShdw>
                </a:effectLst>
                <a:latin typeface="標楷體" pitchFamily="65" charset="-120"/>
                <a:ea typeface="標楷體" pitchFamily="65" charset="-120"/>
              </a:rPr>
              <a:t>免費防毒系統</a:t>
            </a:r>
          </a:p>
        </p:txBody>
      </p:sp>
      <p:sp>
        <p:nvSpPr>
          <p:cNvPr id="693251" name="Rectangle 3"/>
          <p:cNvSpPr>
            <a:spLocks noGrp="1" noChangeArrowheads="1"/>
          </p:cNvSpPr>
          <p:nvPr>
            <p:ph type="body" idx="1"/>
          </p:nvPr>
        </p:nvSpPr>
        <p:spPr>
          <a:xfrm>
            <a:off x="835025" y="1401763"/>
            <a:ext cx="7851775" cy="4541837"/>
          </a:xfrm>
        </p:spPr>
        <p:txBody>
          <a:bodyPr/>
          <a:lstStyle/>
          <a:p>
            <a:r>
              <a:rPr lang="en-US" altLang="zh-TW" sz="2400" b="1">
                <a:solidFill>
                  <a:srgbClr val="DE0007"/>
                </a:solidFill>
                <a:latin typeface="Verdana" pitchFamily="34" charset="0"/>
              </a:rPr>
              <a:t>Avira AntiVir</a:t>
            </a:r>
            <a:r>
              <a:rPr lang="en-US" altLang="zh-TW" sz="2400" b="1" baseline="30000">
                <a:solidFill>
                  <a:srgbClr val="DE0007"/>
                </a:solidFill>
                <a:latin typeface="標楷體"/>
              </a:rPr>
              <a:t>®</a:t>
            </a:r>
            <a:r>
              <a:rPr lang="en-US" altLang="zh-TW" sz="2400" b="1">
                <a:solidFill>
                  <a:srgbClr val="DE0007"/>
                </a:solidFill>
                <a:latin typeface="Verdana" pitchFamily="34" charset="0"/>
              </a:rPr>
              <a:t> PersonalEdition Classic</a:t>
            </a:r>
          </a:p>
          <a:p>
            <a:r>
              <a:rPr lang="en-US" altLang="zh-TW" sz="2400" b="1">
                <a:solidFill>
                  <a:schemeClr val="tx2"/>
                </a:solidFill>
                <a:latin typeface="Verdana" pitchFamily="34" charset="0"/>
              </a:rPr>
              <a:t>Avira has over 30 million users worldwide </a:t>
            </a:r>
            <a:r>
              <a:rPr lang="en-US" altLang="zh-TW" sz="2400" b="1">
                <a:solidFill>
                  <a:schemeClr val="tx2"/>
                </a:solidFill>
                <a:latin typeface="標楷體"/>
              </a:rPr>
              <a:t>–</a:t>
            </a:r>
            <a:r>
              <a:rPr lang="en-US" altLang="zh-TW" sz="2400" b="1">
                <a:solidFill>
                  <a:schemeClr val="tx2"/>
                </a:solidFill>
                <a:latin typeface="Verdana" pitchFamily="34" charset="0"/>
              </a:rPr>
              <a:t> and what can we do for you?</a:t>
            </a:r>
          </a:p>
          <a:p>
            <a:r>
              <a:rPr lang="en-US" altLang="zh-TW" sz="2400" b="1">
                <a:solidFill>
                  <a:srgbClr val="FF3300"/>
                </a:solidFill>
                <a:latin typeface="標楷體"/>
              </a:rPr>
              <a:t> </a:t>
            </a:r>
            <a:r>
              <a:rPr lang="zh-TW" altLang="en-US" sz="2400" b="1">
                <a:solidFill>
                  <a:srgbClr val="0000FF"/>
                </a:solidFill>
                <a:latin typeface="Verdana" pitchFamily="34" charset="0"/>
              </a:rPr>
              <a:t>全球3000 萬人使用</a:t>
            </a:r>
            <a:endParaRPr lang="zh-TW" altLang="en-US" sz="2400" b="1">
              <a:solidFill>
                <a:srgbClr val="0000FF"/>
              </a:solidFill>
              <a:latin typeface="新細明體" pitchFamily="18" charset="-120"/>
            </a:endParaRPr>
          </a:p>
          <a:p>
            <a:r>
              <a:rPr lang="en-US" altLang="zh-TW" sz="2400" b="1">
                <a:solidFill>
                  <a:srgbClr val="000000"/>
                </a:solidFill>
                <a:latin typeface="Verdana" pitchFamily="34" charset="0"/>
              </a:rPr>
              <a:t>Free virus protection for Windows 2000/XP/Vista 32Bit and 64Bit</a:t>
            </a:r>
            <a:br>
              <a:rPr lang="en-US" altLang="zh-TW" sz="2400" b="1">
                <a:solidFill>
                  <a:srgbClr val="000000"/>
                </a:solidFill>
                <a:latin typeface="Verdana" pitchFamily="34" charset="0"/>
              </a:rPr>
            </a:br>
            <a:r>
              <a:rPr lang="en-US" altLang="zh-TW" sz="2400" b="1">
                <a:solidFill>
                  <a:srgbClr val="000000"/>
                </a:solidFill>
                <a:latin typeface="Verdana" pitchFamily="34" charset="0"/>
              </a:rPr>
              <a:t>and for Linux/FreeBSD/Solaris</a:t>
            </a:r>
            <a:endParaRPr lang="en-US" altLang="zh-TW" sz="2400" b="1">
              <a:solidFill>
                <a:srgbClr val="0000FF"/>
              </a:solidFill>
              <a:latin typeface="Verdana" pitchFamily="34" charset="0"/>
            </a:endParaRPr>
          </a:p>
          <a:p>
            <a:r>
              <a:rPr lang="en-US" altLang="zh-TW" sz="2400" b="1">
                <a:solidFill>
                  <a:srgbClr val="0000FF"/>
                </a:solidFill>
                <a:latin typeface="Verdana" pitchFamily="34" charset="0"/>
              </a:rPr>
              <a:t>ClamWin</a:t>
            </a:r>
            <a:r>
              <a:rPr lang="zh-TW" altLang="en-US" sz="2400" b="1">
                <a:solidFill>
                  <a:srgbClr val="0000FF"/>
                </a:solidFill>
                <a:latin typeface="Verdana" pitchFamily="34" charset="0"/>
              </a:rPr>
              <a:t>是一套功能非常優秀的免費防毒軟體</a:t>
            </a:r>
          </a:p>
          <a:p>
            <a:r>
              <a:rPr lang="zh-TW" altLang="en-US" sz="2400" b="1">
                <a:solidFill>
                  <a:srgbClr val="0000FF"/>
                </a:solidFill>
                <a:latin typeface="Verdana" pitchFamily="34" charset="0"/>
              </a:rPr>
              <a:t>軟體名稱：</a:t>
            </a:r>
            <a:r>
              <a:rPr lang="en-US" altLang="zh-TW" sz="2400" b="1">
                <a:solidFill>
                  <a:srgbClr val="3300FF"/>
                </a:solidFill>
                <a:latin typeface="Verdana" pitchFamily="34" charset="0"/>
              </a:rPr>
              <a:t>avast! antivirus</a:t>
            </a:r>
            <a:r>
              <a:rPr lang="zh-TW" altLang="en-US" sz="2400" b="1">
                <a:solidFill>
                  <a:srgbClr val="3300FF"/>
                </a:solidFill>
                <a:latin typeface="Verdana" pitchFamily="34" charset="0"/>
              </a:rPr>
              <a:t>難得一見的內建中文語系的免費防毒軟體</a:t>
            </a:r>
          </a:p>
          <a:p>
            <a:r>
              <a:rPr lang="en-US" altLang="zh-TW" sz="2400" b="1">
                <a:solidFill>
                  <a:srgbClr val="0000FF"/>
                </a:solidFill>
                <a:latin typeface="Verdana" pitchFamily="34" charset="0"/>
              </a:rPr>
              <a:t> </a:t>
            </a:r>
          </a:p>
          <a:p>
            <a:endParaRPr lang="zh-TW" altLang="en-US" sz="2400" b="1">
              <a:solidFill>
                <a:srgbClr val="0000FF"/>
              </a:solidFill>
              <a:latin typeface="Verdana" pitchFamily="34" charset="0"/>
            </a:endParaRPr>
          </a:p>
          <a:p>
            <a:endParaRPr lang="en-US" altLang="zh-TW" sz="2400" b="1">
              <a:solidFill>
                <a:srgbClr val="000000"/>
              </a:solidFill>
              <a:latin typeface="Verdana" pitchFamily="34" charset="0"/>
            </a:endParaRPr>
          </a:p>
          <a:p>
            <a:pPr>
              <a:buFont typeface="Wingdings" pitchFamily="2" charset="2"/>
              <a:buNone/>
            </a:pPr>
            <a:endParaRPr lang="en-US" altLang="zh-TW" sz="2400" b="1">
              <a:solidFill>
                <a:srgbClr val="000000"/>
              </a:solidFill>
              <a:latin typeface="Verdana" pitchFamily="34" charset="0"/>
            </a:endParaRPr>
          </a:p>
        </p:txBody>
      </p:sp>
      <p:sp>
        <p:nvSpPr>
          <p:cNvPr id="693252" name="Rectangle 4">
            <a:hlinkClick r:id="rId2" action="ppaction://hlinkfile"/>
          </p:cNvPr>
          <p:cNvSpPr>
            <a:spLocks noChangeArrowheads="1"/>
          </p:cNvSpPr>
          <p:nvPr/>
        </p:nvSpPr>
        <p:spPr bwMode="auto">
          <a:xfrm>
            <a:off x="4067175" y="2924175"/>
            <a:ext cx="9144000" cy="0"/>
          </a:xfrm>
          <a:prstGeom prst="rect">
            <a:avLst/>
          </a:prstGeom>
          <a:noFill/>
          <a:ln w="9525">
            <a:noFill/>
            <a:miter lim="800000"/>
            <a:headEnd/>
            <a:tailEnd/>
          </a:ln>
          <a:effectLst/>
        </p:spPr>
        <p:txBody>
          <a:bodyPr>
            <a:spAutoFit/>
          </a:bodyPr>
          <a:lstStyle/>
          <a:p>
            <a:endParaRPr lang="zh-TW" altLang="en-US"/>
          </a:p>
        </p:txBody>
      </p:sp>
      <p:pic>
        <p:nvPicPr>
          <p:cNvPr id="693253" name="Picture 5" descr="Antivirus, antispam, recovery security for Linux, Windows and more">
            <a:hlinkClick r:id="rId2" action="ppaction://hlinkfile"/>
          </p:cNvPr>
          <p:cNvPicPr>
            <a:picLocks noChangeAspect="1" noChangeArrowheads="1"/>
          </p:cNvPicPr>
          <p:nvPr/>
        </p:nvPicPr>
        <p:blipFill>
          <a:blip r:embed="rId3" r:link="rId4" cstate="print"/>
          <a:srcRect/>
          <a:stretch>
            <a:fillRect/>
          </a:stretch>
        </p:blipFill>
        <p:spPr bwMode="auto">
          <a:xfrm>
            <a:off x="6934200" y="76200"/>
            <a:ext cx="9906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93251">
                                            <p:txEl>
                                              <p:pRg st="0" end="0"/>
                                            </p:txEl>
                                          </p:spTgt>
                                        </p:tgtEl>
                                        <p:attrNameLst>
                                          <p:attrName>style.visibility</p:attrName>
                                        </p:attrNameLst>
                                      </p:cBhvr>
                                      <p:to>
                                        <p:strVal val="visible"/>
                                      </p:to>
                                    </p:set>
                                    <p:animEffect transition="in" filter="wipe(up)">
                                      <p:cBhvr>
                                        <p:cTn id="7" dur="75"/>
                                        <p:tgtEl>
                                          <p:spTgt spid="69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93251">
                                            <p:txEl>
                                              <p:pRg st="1" end="1"/>
                                            </p:txEl>
                                          </p:spTgt>
                                        </p:tgtEl>
                                        <p:attrNameLst>
                                          <p:attrName>style.visibility</p:attrName>
                                        </p:attrNameLst>
                                      </p:cBhvr>
                                      <p:to>
                                        <p:strVal val="visible"/>
                                      </p:to>
                                    </p:set>
                                    <p:animEffect transition="in" filter="wipe(up)">
                                      <p:cBhvr>
                                        <p:cTn id="12" dur="75"/>
                                        <p:tgtEl>
                                          <p:spTgt spid="69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93251">
                                            <p:txEl>
                                              <p:pRg st="2" end="2"/>
                                            </p:txEl>
                                          </p:spTgt>
                                        </p:tgtEl>
                                        <p:attrNameLst>
                                          <p:attrName>style.visibility</p:attrName>
                                        </p:attrNameLst>
                                      </p:cBhvr>
                                      <p:to>
                                        <p:strVal val="visible"/>
                                      </p:to>
                                    </p:set>
                                    <p:animEffect transition="in" filter="wipe(up)">
                                      <p:cBhvr>
                                        <p:cTn id="17" dur="75"/>
                                        <p:tgtEl>
                                          <p:spTgt spid="69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693251">
                                            <p:txEl>
                                              <p:pRg st="3" end="3"/>
                                            </p:txEl>
                                          </p:spTgt>
                                        </p:tgtEl>
                                        <p:attrNameLst>
                                          <p:attrName>style.visibility</p:attrName>
                                        </p:attrNameLst>
                                      </p:cBhvr>
                                      <p:to>
                                        <p:strVal val="visible"/>
                                      </p:to>
                                    </p:set>
                                    <p:animEffect transition="in" filter="wipe(up)">
                                      <p:cBhvr>
                                        <p:cTn id="22" dur="75"/>
                                        <p:tgtEl>
                                          <p:spTgt spid="69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693251">
                                            <p:txEl>
                                              <p:pRg st="4" end="4"/>
                                            </p:txEl>
                                          </p:spTgt>
                                        </p:tgtEl>
                                        <p:attrNameLst>
                                          <p:attrName>style.visibility</p:attrName>
                                        </p:attrNameLst>
                                      </p:cBhvr>
                                      <p:to>
                                        <p:strVal val="visible"/>
                                      </p:to>
                                    </p:set>
                                    <p:animEffect transition="in" filter="wipe(up)">
                                      <p:cBhvr>
                                        <p:cTn id="27" dur="75"/>
                                        <p:tgtEl>
                                          <p:spTgt spid="693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693251">
                                            <p:txEl>
                                              <p:pRg st="5" end="5"/>
                                            </p:txEl>
                                          </p:spTgt>
                                        </p:tgtEl>
                                        <p:attrNameLst>
                                          <p:attrName>style.visibility</p:attrName>
                                        </p:attrNameLst>
                                      </p:cBhvr>
                                      <p:to>
                                        <p:strVal val="visible"/>
                                      </p:to>
                                    </p:set>
                                    <p:animEffect transition="in" filter="wipe(up)">
                                      <p:cBhvr>
                                        <p:cTn id="32" dur="75"/>
                                        <p:tgtEl>
                                          <p:spTgt spid="693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693251">
                                            <p:txEl>
                                              <p:pRg st="6" end="6"/>
                                            </p:txEl>
                                          </p:spTgt>
                                        </p:tgtEl>
                                        <p:attrNameLst>
                                          <p:attrName>style.visibility</p:attrName>
                                        </p:attrNameLst>
                                      </p:cBhvr>
                                      <p:to>
                                        <p:strVal val="visible"/>
                                      </p:to>
                                    </p:set>
                                    <p:animEffect transition="in" filter="wipe(up)">
                                      <p:cBhvr>
                                        <p:cTn id="37" dur="75"/>
                                        <p:tgtEl>
                                          <p:spTgt spid="69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p:txBody>
          <a:bodyPr/>
          <a:lstStyle/>
          <a:p>
            <a:fld id="{BCEDD1B8-113A-4818-B58F-997C62F78AC2}" type="datetime1">
              <a:rPr lang="zh-TW" altLang="en-US"/>
              <a:pPr/>
              <a:t>2010/12/1</a:t>
            </a:fld>
            <a:endParaRPr lang="en-US" altLang="zh-TW"/>
          </a:p>
        </p:txBody>
      </p:sp>
      <p:sp>
        <p:nvSpPr>
          <p:cNvPr id="7" name="投影片編號版面配置區 4"/>
          <p:cNvSpPr>
            <a:spLocks noGrp="1"/>
          </p:cNvSpPr>
          <p:nvPr>
            <p:ph type="sldNum" sz="quarter" idx="11"/>
          </p:nvPr>
        </p:nvSpPr>
        <p:spPr/>
        <p:txBody>
          <a:bodyPr/>
          <a:lstStyle/>
          <a:p>
            <a:fld id="{48D8163F-CC59-4CD9-811C-7147708F3D91}" type="slidenum">
              <a:rPr lang="zh-TW" altLang="en-US"/>
              <a:pPr/>
              <a:t>37</a:t>
            </a:fld>
            <a:endParaRPr lang="en-US" altLang="zh-TW">
              <a:solidFill>
                <a:schemeClr val="tx1"/>
              </a:solidFill>
            </a:endParaRPr>
          </a:p>
        </p:txBody>
      </p:sp>
      <p:sp>
        <p:nvSpPr>
          <p:cNvPr id="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94274" name="Rectangle 2"/>
          <p:cNvSpPr>
            <a:spLocks noGrp="1" noChangeArrowheads="1"/>
          </p:cNvSpPr>
          <p:nvPr>
            <p:ph type="ctrTitle"/>
          </p:nvPr>
        </p:nvSpPr>
        <p:spPr>
          <a:xfrm>
            <a:off x="228600" y="990600"/>
            <a:ext cx="8458200" cy="2293938"/>
          </a:xfrm>
          <a:solidFill>
            <a:srgbClr val="FFFFCC"/>
          </a:solidFill>
        </p:spPr>
        <p:txBody>
          <a:bodyPr/>
          <a:lstStyle/>
          <a:p>
            <a:r>
              <a:rPr lang="zh-TW" altLang="en-US" sz="1300">
                <a:latin typeface="標楷體" pitchFamily="65" charset="-120"/>
                <a:ea typeface="標楷體" pitchFamily="65" charset="-120"/>
              </a:rPr>
              <a:t>我兵推資料 流入中國網站</a:t>
            </a:r>
            <a:r>
              <a:rPr lang="zh-TW" altLang="en-US" sz="1300" b="0">
                <a:solidFill>
                  <a:srgbClr val="444444"/>
                </a:solidFill>
                <a:latin typeface="標楷體" pitchFamily="65" charset="-120"/>
                <a:ea typeface="標楷體" pitchFamily="65" charset="-120"/>
              </a:rPr>
              <a:t>自由時報 </a:t>
            </a:r>
            <a:r>
              <a:rPr lang="en-US" altLang="zh-TW" sz="1300" b="0">
                <a:solidFill>
                  <a:srgbClr val="444444"/>
                </a:solidFill>
                <a:latin typeface="標楷體" pitchFamily="65" charset="-120"/>
                <a:ea typeface="標楷體" pitchFamily="65" charset="-120"/>
              </a:rPr>
              <a:t>/  2008/04/25</a:t>
            </a:r>
            <a:r>
              <a:rPr lang="en-US" altLang="zh-TW" sz="2200" b="0">
                <a:solidFill>
                  <a:srgbClr val="444444"/>
                </a:solidFill>
                <a:latin typeface="標楷體" pitchFamily="65" charset="-120"/>
                <a:ea typeface="標楷體" pitchFamily="65" charset="-120"/>
              </a:rPr>
              <a:t> </a:t>
            </a:r>
            <a:br>
              <a:rPr lang="en-US" altLang="zh-TW" sz="2200" b="0">
                <a:solidFill>
                  <a:srgbClr val="444444"/>
                </a:solidFill>
                <a:latin typeface="標楷體" pitchFamily="65" charset="-120"/>
                <a:ea typeface="標楷體" pitchFamily="65" charset="-120"/>
              </a:rPr>
            </a:br>
            <a:r>
              <a:rPr lang="en-US" altLang="zh-TW" sz="2400" b="0">
                <a:solidFill>
                  <a:srgbClr val="444444"/>
                </a:solidFill>
                <a:latin typeface="標楷體" pitchFamily="65" charset="-120"/>
                <a:ea typeface="標楷體" pitchFamily="65" charset="-120"/>
              </a:rPr>
              <a:t>〔</a:t>
            </a:r>
            <a:r>
              <a:rPr lang="zh-TW" altLang="en-US" sz="2400" b="0">
                <a:solidFill>
                  <a:srgbClr val="444444"/>
                </a:solidFill>
                <a:latin typeface="標楷體" pitchFamily="65" charset="-120"/>
                <a:ea typeface="標楷體" pitchFamily="65" charset="-120"/>
              </a:rPr>
              <a:t>記者施曉光、許紹軒／台北報導</a:t>
            </a:r>
            <a:r>
              <a:rPr lang="en-US" altLang="zh-TW" sz="2400" b="0">
                <a:solidFill>
                  <a:srgbClr val="444444"/>
                </a:solidFill>
                <a:latin typeface="標楷體" pitchFamily="65" charset="-120"/>
                <a:ea typeface="標楷體" pitchFamily="65" charset="-120"/>
              </a:rPr>
              <a:t>〕</a:t>
            </a:r>
            <a:r>
              <a:rPr lang="zh-TW" altLang="en-US" sz="2400" b="0">
                <a:solidFill>
                  <a:srgbClr val="444444"/>
                </a:solidFill>
                <a:latin typeface="標楷體" pitchFamily="65" charset="-120"/>
                <a:ea typeface="標楷體" pitchFamily="65" charset="-120"/>
              </a:rPr>
              <a:t>國民黨立委江連福今將召開記者會爆料指稱，國防部兵推資料疑似洩密，內容多達十餘頁，這些原以光碟與紙本方式給參與演習的高階將領參考的資料，如今卻在中國網站流傳，且被譯成簡體字版本，造成國防部反過來被對岸推演，國家安全陷入危機。</a:t>
            </a:r>
            <a:endParaRPr lang="zh-TW" altLang="en-US" sz="2400" b="0">
              <a:solidFill>
                <a:srgbClr val="333333"/>
              </a:solidFill>
              <a:latin typeface="標楷體" pitchFamily="65" charset="-120"/>
              <a:ea typeface="標楷體" pitchFamily="65" charset="-120"/>
            </a:endParaRPr>
          </a:p>
        </p:txBody>
      </p:sp>
      <p:sp>
        <p:nvSpPr>
          <p:cNvPr id="694275" name="Rectangle 3"/>
          <p:cNvSpPr>
            <a:spLocks noChangeArrowheads="1"/>
          </p:cNvSpPr>
          <p:nvPr/>
        </p:nvSpPr>
        <p:spPr bwMode="auto">
          <a:xfrm>
            <a:off x="1181100" y="330200"/>
            <a:ext cx="6407150" cy="641350"/>
          </a:xfrm>
          <a:prstGeom prst="rect">
            <a:avLst/>
          </a:prstGeom>
          <a:noFill/>
          <a:ln w="9525">
            <a:noFill/>
            <a:miter lim="800000"/>
            <a:headEnd/>
            <a:tailEnd/>
          </a:ln>
          <a:effectLst/>
        </p:spPr>
        <p:txBody>
          <a:bodyPr wrap="none">
            <a:spAutoFit/>
          </a:bodyPr>
          <a:lstStyle/>
          <a:p>
            <a:r>
              <a:rPr lang="zh-TW" altLang="en-US" sz="3600">
                <a:latin typeface="標楷體" pitchFamily="65" charset="-120"/>
                <a:ea typeface="標楷體" pitchFamily="65" charset="-120"/>
              </a:rPr>
              <a:t>資安案例解析</a:t>
            </a:r>
            <a:r>
              <a:rPr lang="en-US" altLang="zh-TW" sz="3600">
                <a:latin typeface="標楷體" pitchFamily="65" charset="-120"/>
                <a:ea typeface="標楷體" pitchFamily="65" charset="-120"/>
              </a:rPr>
              <a:t>:</a:t>
            </a:r>
            <a:r>
              <a:rPr lang="zh-TW" altLang="en-US" sz="3200">
                <a:solidFill>
                  <a:srgbClr val="FF0000"/>
                </a:solidFill>
                <a:latin typeface="標楷體" pitchFamily="65" charset="-120"/>
                <a:ea typeface="標楷體" pitchFamily="65" charset="-120"/>
              </a:rPr>
              <a:t>保密防諜人人有責</a:t>
            </a:r>
          </a:p>
        </p:txBody>
      </p:sp>
      <p:sp>
        <p:nvSpPr>
          <p:cNvPr id="694276" name="Rectangle 4"/>
          <p:cNvSpPr>
            <a:spLocks noChangeArrowheads="1"/>
          </p:cNvSpPr>
          <p:nvPr/>
        </p:nvSpPr>
        <p:spPr bwMode="auto">
          <a:xfrm>
            <a:off x="250825" y="4797425"/>
            <a:ext cx="8686800" cy="946150"/>
          </a:xfrm>
          <a:prstGeom prst="rect">
            <a:avLst/>
          </a:prstGeom>
          <a:solidFill>
            <a:srgbClr val="99FF33"/>
          </a:solidFill>
          <a:ln w="9525">
            <a:noFill/>
            <a:miter lim="800000"/>
            <a:headEnd/>
            <a:tailEnd/>
          </a:ln>
          <a:effectLst/>
        </p:spPr>
        <p:txBody>
          <a:bodyPr>
            <a:spAutoFit/>
          </a:bodyPr>
          <a:lstStyle/>
          <a:p>
            <a:pPr algn="l" eaLnBrk="1" hangingPunct="1"/>
            <a:r>
              <a:rPr kumimoji="1" lang="zh-TW" altLang="en-US" sz="2800">
                <a:solidFill>
                  <a:schemeClr val="tx2"/>
                </a:solidFill>
                <a:latin typeface="標楷體" pitchFamily="65" charset="-120"/>
                <a:ea typeface="標楷體" pitchFamily="65" charset="-120"/>
              </a:rPr>
              <a:t>分享軟體（</a:t>
            </a:r>
            <a:r>
              <a:rPr kumimoji="1" lang="en-US" altLang="zh-TW" sz="2800">
                <a:solidFill>
                  <a:schemeClr val="tx2"/>
                </a:solidFill>
                <a:latin typeface="標楷體" pitchFamily="65" charset="-120"/>
                <a:ea typeface="標楷體" pitchFamily="65" charset="-120"/>
              </a:rPr>
              <a:t>P2P</a:t>
            </a:r>
            <a:r>
              <a:rPr kumimoji="1" lang="zh-TW" altLang="en-US" sz="2800">
                <a:solidFill>
                  <a:schemeClr val="tx2"/>
                </a:solidFill>
                <a:latin typeface="標楷體" pitchFamily="65" charset="-120"/>
                <a:ea typeface="標楷體" pitchFamily="65" charset="-120"/>
              </a:rPr>
              <a:t>）一直是資安危害項目</a:t>
            </a:r>
            <a:r>
              <a:rPr kumimoji="1" lang="en-US" altLang="zh-TW" sz="2800">
                <a:solidFill>
                  <a:schemeClr val="tx2"/>
                </a:solidFill>
                <a:latin typeface="標楷體" pitchFamily="65" charset="-120"/>
                <a:ea typeface="標楷體" pitchFamily="65" charset="-120"/>
              </a:rPr>
              <a:t>:</a:t>
            </a:r>
            <a:r>
              <a:rPr kumimoji="1" lang="zh-TW" altLang="en-US" sz="2800">
                <a:solidFill>
                  <a:schemeClr val="tx2"/>
                </a:solidFill>
                <a:latin typeface="標楷體" pitchFamily="65" charset="-120"/>
                <a:ea typeface="標楷體" pitchFamily="65" charset="-120"/>
              </a:rPr>
              <a:t>國內最近兩起事件都是由於</a:t>
            </a:r>
            <a:r>
              <a:rPr kumimoji="1" lang="en-US" altLang="zh-TW" sz="2800">
                <a:solidFill>
                  <a:schemeClr val="tx2"/>
                </a:solidFill>
                <a:latin typeface="標楷體" pitchFamily="65" charset="-120"/>
                <a:ea typeface="標楷體" pitchFamily="65" charset="-120"/>
              </a:rPr>
              <a:t>FOXY</a:t>
            </a:r>
            <a:r>
              <a:rPr kumimoji="1" lang="zh-TW" altLang="en-US" sz="2800">
                <a:solidFill>
                  <a:schemeClr val="tx2"/>
                </a:solidFill>
                <a:latin typeface="標楷體" pitchFamily="65" charset="-120"/>
                <a:ea typeface="標楷體" pitchFamily="65" charset="-120"/>
              </a:rPr>
              <a:t>分享軟體造成資料外洩</a:t>
            </a:r>
            <a:endParaRPr kumimoji="1" lang="zh-TW" altLang="en-US">
              <a:solidFill>
                <a:schemeClr val="tx2"/>
              </a:solidFill>
              <a:latin typeface="標楷體" pitchFamily="65" charset="-120"/>
              <a:ea typeface="標楷體" pitchFamily="65" charset="-120"/>
            </a:endParaRPr>
          </a:p>
        </p:txBody>
      </p:sp>
      <p:sp>
        <p:nvSpPr>
          <p:cNvPr id="694277" name="Rectangle 5"/>
          <p:cNvSpPr>
            <a:spLocks noChangeArrowheads="1"/>
          </p:cNvSpPr>
          <p:nvPr/>
        </p:nvSpPr>
        <p:spPr bwMode="auto">
          <a:xfrm>
            <a:off x="179388" y="3500438"/>
            <a:ext cx="8458200" cy="822325"/>
          </a:xfrm>
          <a:prstGeom prst="rect">
            <a:avLst/>
          </a:prstGeom>
          <a:noFill/>
          <a:ln w="9525">
            <a:noFill/>
            <a:miter lim="800000"/>
            <a:headEnd/>
            <a:tailEnd/>
          </a:ln>
          <a:effectLst/>
        </p:spPr>
        <p:txBody>
          <a:bodyPr>
            <a:spAutoFit/>
          </a:bodyPr>
          <a:lstStyle/>
          <a:p>
            <a:pPr algn="l" eaLnBrk="1" hangingPunct="1"/>
            <a:r>
              <a:rPr kumimoji="1" lang="en-US" altLang="zh-TW">
                <a:latin typeface="標楷體" pitchFamily="65" charset="-120"/>
                <a:ea typeface="標楷體" pitchFamily="65" charset="-120"/>
              </a:rPr>
              <a:t>20070409</a:t>
            </a:r>
            <a:r>
              <a:rPr kumimoji="1" lang="zh-TW" altLang="en-US">
                <a:latin typeface="標楷體" pitchFamily="65" charset="-120"/>
                <a:ea typeface="標楷體" pitchFamily="65" charset="-120"/>
              </a:rPr>
              <a:t>：中國網軍入侵漢光演習資料外洩</a:t>
            </a:r>
            <a:r>
              <a:rPr kumimoji="1" lang="en-US" altLang="zh-TW">
                <a:latin typeface="標楷體" pitchFamily="65" charset="-120"/>
                <a:ea typeface="標楷體" pitchFamily="65" charset="-120"/>
              </a:rPr>
              <a:t>:USB</a:t>
            </a:r>
            <a:r>
              <a:rPr kumimoji="1" lang="zh-TW" altLang="en-US">
                <a:latin typeface="標楷體" pitchFamily="65" charset="-120"/>
                <a:ea typeface="標楷體" pitchFamily="65" charset="-120"/>
              </a:rPr>
              <a:t>隨身碟：漢光演習軍機外洩</a:t>
            </a:r>
            <a:endParaRPr kumimoji="1" lang="zh-TW" altLang="en-US" sz="450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94275">
                                            <p:txEl>
                                              <p:pRg st="0" end="0"/>
                                            </p:txEl>
                                          </p:spTgt>
                                        </p:tgtEl>
                                        <p:attrNameLst>
                                          <p:attrName>style.visibility</p:attrName>
                                        </p:attrNameLst>
                                      </p:cBhvr>
                                      <p:to>
                                        <p:strVal val="visible"/>
                                      </p:to>
                                    </p:set>
                                    <p:animEffect transition="in" filter="box(out)">
                                      <p:cBhvr>
                                        <p:cTn id="7" dur="500"/>
                                        <p:tgtEl>
                                          <p:spTgt spid="6942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日期版面配置區 3"/>
          <p:cNvSpPr>
            <a:spLocks noGrp="1"/>
          </p:cNvSpPr>
          <p:nvPr>
            <p:ph type="dt" sz="half" idx="10"/>
          </p:nvPr>
        </p:nvSpPr>
        <p:spPr/>
        <p:txBody>
          <a:bodyPr/>
          <a:lstStyle/>
          <a:p>
            <a:fld id="{9979FC67-D929-41C9-897E-1EC3CB024FDB}" type="datetime1">
              <a:rPr lang="zh-TW" altLang="en-US"/>
              <a:pPr/>
              <a:t>2010/12/1</a:t>
            </a:fld>
            <a:endParaRPr lang="en-US" altLang="zh-TW"/>
          </a:p>
        </p:txBody>
      </p:sp>
      <p:sp>
        <p:nvSpPr>
          <p:cNvPr id="67" name="投影片編號版面配置區 4"/>
          <p:cNvSpPr>
            <a:spLocks noGrp="1"/>
          </p:cNvSpPr>
          <p:nvPr>
            <p:ph type="sldNum" sz="quarter" idx="11"/>
          </p:nvPr>
        </p:nvSpPr>
        <p:spPr/>
        <p:txBody>
          <a:bodyPr/>
          <a:lstStyle/>
          <a:p>
            <a:fld id="{80DD69E2-DAFA-4A83-88B1-0F6BF7529FB0}" type="slidenum">
              <a:rPr lang="zh-TW" altLang="en-US"/>
              <a:pPr/>
              <a:t>38</a:t>
            </a:fld>
            <a:endParaRPr lang="en-US" altLang="zh-TW">
              <a:solidFill>
                <a:schemeClr val="tx1"/>
              </a:solidFill>
            </a:endParaRPr>
          </a:p>
        </p:txBody>
      </p:sp>
      <p:sp>
        <p:nvSpPr>
          <p:cNvPr id="6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95298" name="Rectangle 2"/>
          <p:cNvSpPr>
            <a:spLocks noGrp="1" noChangeArrowheads="1"/>
          </p:cNvSpPr>
          <p:nvPr>
            <p:ph type="ctrTitle"/>
          </p:nvPr>
        </p:nvSpPr>
        <p:spPr>
          <a:xfrm>
            <a:off x="304800" y="1752600"/>
            <a:ext cx="8382000" cy="1524000"/>
          </a:xfrm>
          <a:solidFill>
            <a:srgbClr val="FFCCCC"/>
          </a:solidFill>
          <a:ln>
            <a:solidFill>
              <a:schemeClr val="tx2"/>
            </a:solidFill>
          </a:ln>
        </p:spPr>
        <p:txBody>
          <a:bodyPr/>
          <a:lstStyle/>
          <a:p>
            <a:r>
              <a:rPr lang="en-US" altLang="zh-TW" sz="2000" b="0">
                <a:latin typeface="標楷體" pitchFamily="65" charset="-120"/>
                <a:ea typeface="標楷體" pitchFamily="65" charset="-120"/>
              </a:rPr>
              <a:t>20070413</a:t>
            </a:r>
            <a:r>
              <a:rPr lang="zh-TW" altLang="en-US" sz="2000" b="0">
                <a:latin typeface="標楷體" pitchFamily="65" charset="-120"/>
                <a:ea typeface="標楷體" pitchFamily="65" charset="-120"/>
              </a:rPr>
              <a:t>：</a:t>
            </a:r>
            <a:r>
              <a:rPr lang="zh-TW" altLang="en-US" sz="2000" b="0">
                <a:solidFill>
                  <a:srgbClr val="FF0000"/>
                </a:solidFill>
                <a:latin typeface="標楷體" pitchFamily="65" charset="-120"/>
                <a:ea typeface="標楷體" pitchFamily="65" charset="-120"/>
              </a:rPr>
              <a:t>警局筆錄外洩凸顯</a:t>
            </a:r>
            <a:r>
              <a:rPr lang="en-US" altLang="zh-TW" sz="2000" b="0">
                <a:solidFill>
                  <a:srgbClr val="FF0000"/>
                </a:solidFill>
                <a:latin typeface="標楷體" pitchFamily="65" charset="-120"/>
                <a:ea typeface="標楷體" pitchFamily="65" charset="-120"/>
              </a:rPr>
              <a:t>P2P</a:t>
            </a:r>
            <a:r>
              <a:rPr lang="zh-TW" altLang="en-US" sz="2000" b="0">
                <a:solidFill>
                  <a:srgbClr val="FF0000"/>
                </a:solidFill>
                <a:latin typeface="標楷體" pitchFamily="65" charset="-120"/>
                <a:ea typeface="標楷體" pitchFamily="65" charset="-120"/>
              </a:rPr>
              <a:t>軟體威脅</a:t>
            </a:r>
            <a:r>
              <a:rPr lang="zh-TW" altLang="en-US" sz="2000" b="0">
                <a:latin typeface="標楷體" pitchFamily="65" charset="-120"/>
                <a:ea typeface="標楷體" pitchFamily="65" charset="-120"/>
              </a:rPr>
              <a:t>詐騙集團：</a:t>
            </a:r>
            <a:r>
              <a:rPr lang="en-US" altLang="zh-TW" sz="2000" b="0">
                <a:latin typeface="標楷體" pitchFamily="65" charset="-120"/>
                <a:ea typeface="標楷體" pitchFamily="65" charset="-120"/>
              </a:rPr>
              <a:t>email</a:t>
            </a:r>
            <a:r>
              <a:rPr lang="zh-TW" altLang="en-US" sz="2000" b="0">
                <a:latin typeface="標楷體" pitchFamily="65" charset="-120"/>
                <a:ea typeface="標楷體" pitchFamily="65" charset="-120"/>
              </a:rPr>
              <a:t>夾帶惡意文件</a:t>
            </a:r>
            <a:r>
              <a:rPr lang="zh-TW" altLang="en-US" sz="2000" b="0">
                <a:solidFill>
                  <a:srgbClr val="333333"/>
                </a:solidFill>
                <a:latin typeface="標楷體" pitchFamily="65" charset="-120"/>
                <a:ea typeface="標楷體" pitchFamily="65" charset="-120"/>
              </a:rPr>
              <a:t>國內政府機關資訊安全再度出現漏洞，至少有八個警察機關的電腦因灌有</a:t>
            </a:r>
            <a:r>
              <a:rPr lang="en-US" altLang="zh-TW" sz="2000" b="0">
                <a:solidFill>
                  <a:srgbClr val="333333"/>
                </a:solidFill>
                <a:latin typeface="標楷體" pitchFamily="65" charset="-120"/>
                <a:ea typeface="標楷體" pitchFamily="65" charset="-120"/>
              </a:rPr>
              <a:t>P2P</a:t>
            </a:r>
            <a:r>
              <a:rPr lang="zh-TW" altLang="en-US" sz="2000" b="0">
                <a:solidFill>
                  <a:srgbClr val="333333"/>
                </a:solidFill>
                <a:latin typeface="標楷體" pitchFamily="65" charset="-120"/>
                <a:ea typeface="標楷體" pitchFamily="65" charset="-120"/>
              </a:rPr>
              <a:t>（檔案分享）的</a:t>
            </a:r>
            <a:r>
              <a:rPr lang="en-US" altLang="zh-TW" sz="2000" b="0">
                <a:solidFill>
                  <a:srgbClr val="333333"/>
                </a:solidFill>
                <a:latin typeface="標楷體" pitchFamily="65" charset="-120"/>
                <a:ea typeface="標楷體" pitchFamily="65" charset="-120"/>
              </a:rPr>
              <a:t>FOXY</a:t>
            </a:r>
            <a:r>
              <a:rPr lang="zh-TW" altLang="en-US" sz="2000" b="0">
                <a:solidFill>
                  <a:srgbClr val="333333"/>
                </a:solidFill>
                <a:latin typeface="標楷體" pitchFamily="65" charset="-120"/>
                <a:ea typeface="標楷體" pitchFamily="65" charset="-120"/>
              </a:rPr>
              <a:t>軟體，警用電腦裡的筆錄與偵查報告竟也被人「分享拿走」，網友利用</a:t>
            </a:r>
            <a:r>
              <a:rPr lang="en-US" altLang="zh-TW" sz="2000" b="0">
                <a:solidFill>
                  <a:srgbClr val="333333"/>
                </a:solidFill>
                <a:latin typeface="標楷體" pitchFamily="65" charset="-120"/>
                <a:ea typeface="標楷體" pitchFamily="65" charset="-120"/>
              </a:rPr>
              <a:t>FOXY</a:t>
            </a:r>
            <a:r>
              <a:rPr lang="zh-TW" altLang="en-US" sz="2000" b="0">
                <a:solidFill>
                  <a:srgbClr val="333333"/>
                </a:solidFill>
                <a:latin typeface="標楷體" pitchFamily="65" charset="-120"/>
                <a:ea typeface="標楷體" pitchFamily="65" charset="-120"/>
              </a:rPr>
              <a:t>軟體的「搜尋」功能，只要打上「筆錄」二字，便可取得完整的警察筆錄，至少有八份筆錄與一份偵查報告外洩。</a:t>
            </a:r>
          </a:p>
        </p:txBody>
      </p:sp>
      <p:sp>
        <p:nvSpPr>
          <p:cNvPr id="695299" name="Rectangle 3"/>
          <p:cNvSpPr>
            <a:spLocks noChangeArrowheads="1"/>
          </p:cNvSpPr>
          <p:nvPr/>
        </p:nvSpPr>
        <p:spPr bwMode="auto">
          <a:xfrm>
            <a:off x="990600" y="152400"/>
            <a:ext cx="6934200" cy="1563688"/>
          </a:xfrm>
          <a:prstGeom prst="rect">
            <a:avLst/>
          </a:prstGeom>
          <a:solidFill>
            <a:srgbClr val="FFFF99"/>
          </a:solidFill>
          <a:ln w="9525">
            <a:solidFill>
              <a:srgbClr val="0000FF"/>
            </a:solidFill>
            <a:miter lim="800000"/>
            <a:headEnd/>
            <a:tailEnd/>
          </a:ln>
          <a:effectLst/>
        </p:spPr>
        <p:txBody>
          <a:bodyPr>
            <a:spAutoFit/>
          </a:bodyPr>
          <a:lstStyle/>
          <a:p>
            <a:r>
              <a:rPr lang="zh-TW" altLang="en-US" sz="3200">
                <a:solidFill>
                  <a:srgbClr val="FF0000"/>
                </a:solidFill>
                <a:latin typeface="標楷體" pitchFamily="65" charset="-120"/>
                <a:ea typeface="標楷體" pitchFamily="65" charset="-120"/>
              </a:rPr>
              <a:t>警公務電腦安裝分享軟體　</a:t>
            </a:r>
          </a:p>
          <a:p>
            <a:r>
              <a:rPr lang="zh-TW" altLang="en-US" sz="3200">
                <a:solidFill>
                  <a:srgbClr val="FF0000"/>
                </a:solidFill>
                <a:latin typeface="標楷體" pitchFamily="65" charset="-120"/>
                <a:ea typeface="標楷體" pitchFamily="65" charset="-120"/>
              </a:rPr>
              <a:t>機密筆錄竟外洩供人下載</a:t>
            </a:r>
          </a:p>
          <a:p>
            <a:r>
              <a:rPr lang="zh-TW" altLang="en-US" sz="2000">
                <a:solidFill>
                  <a:srgbClr val="233441"/>
                </a:solidFill>
                <a:latin typeface="標楷體" pitchFamily="65" charset="-120"/>
                <a:ea typeface="標楷體" pitchFamily="65" charset="-120"/>
              </a:rPr>
              <a:t>東森新聞報╱社會中心／綜合報導 </a:t>
            </a:r>
            <a:r>
              <a:rPr lang="en-US" altLang="zh-TW" sz="2000">
                <a:solidFill>
                  <a:srgbClr val="233441"/>
                </a:solidFill>
                <a:latin typeface="標楷體" pitchFamily="65" charset="-120"/>
                <a:ea typeface="標楷體" pitchFamily="65" charset="-120"/>
              </a:rPr>
              <a:t>2007-04-13 16:59</a:t>
            </a:r>
            <a:r>
              <a:rPr lang="en-US" altLang="zh-TW" sz="3200">
                <a:solidFill>
                  <a:srgbClr val="233441"/>
                </a:solidFill>
                <a:latin typeface="標楷體" pitchFamily="65" charset="-120"/>
                <a:ea typeface="標楷體" pitchFamily="65" charset="-120"/>
              </a:rPr>
              <a:t> </a:t>
            </a:r>
          </a:p>
        </p:txBody>
      </p:sp>
      <p:graphicFrame>
        <p:nvGraphicFramePr>
          <p:cNvPr id="695300" name="Group 4"/>
          <p:cNvGraphicFramePr>
            <a:graphicFrameLocks noGrp="1"/>
          </p:cNvGraphicFramePr>
          <p:nvPr/>
        </p:nvGraphicFramePr>
        <p:xfrm>
          <a:off x="685800" y="3352800"/>
          <a:ext cx="7696200" cy="3291840"/>
        </p:xfrm>
        <a:graphic>
          <a:graphicData uri="http://schemas.openxmlformats.org/drawingml/2006/table">
            <a:tbl>
              <a:tblPr/>
              <a:tblGrid>
                <a:gridCol w="1689100"/>
                <a:gridCol w="1501775"/>
                <a:gridCol w="1200150"/>
                <a:gridCol w="1857375"/>
                <a:gridCol w="1447800"/>
              </a:tblGrid>
              <a:tr h="342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數量</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台數</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木馬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P2P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中木馬比率</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修復比率</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44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60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18</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42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29</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3</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17</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44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33</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4</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3</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44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23</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8.6</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28</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7</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2</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18</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16</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6</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8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82</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13</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100</a:t>
                      </a:r>
                      <a:endParaRPr kumimoji="0"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日期版面配置區 3"/>
          <p:cNvSpPr>
            <a:spLocks noGrp="1"/>
          </p:cNvSpPr>
          <p:nvPr>
            <p:ph type="dt" sz="half" idx="10"/>
          </p:nvPr>
        </p:nvSpPr>
        <p:spPr/>
        <p:txBody>
          <a:bodyPr/>
          <a:lstStyle/>
          <a:p>
            <a:fld id="{286E1DFA-C1AD-4693-A5EB-432FC8EC0BEF}" type="datetime1">
              <a:rPr lang="zh-TW" altLang="en-US"/>
              <a:pPr/>
              <a:t>2010/12/1</a:t>
            </a:fld>
            <a:endParaRPr lang="en-US" altLang="zh-TW"/>
          </a:p>
        </p:txBody>
      </p:sp>
      <p:sp>
        <p:nvSpPr>
          <p:cNvPr id="10" name="投影片編號版面配置區 4"/>
          <p:cNvSpPr>
            <a:spLocks noGrp="1"/>
          </p:cNvSpPr>
          <p:nvPr>
            <p:ph type="sldNum" sz="quarter" idx="11"/>
          </p:nvPr>
        </p:nvSpPr>
        <p:spPr/>
        <p:txBody>
          <a:bodyPr/>
          <a:lstStyle/>
          <a:p>
            <a:fld id="{06C4DE23-0997-4175-A642-AFD723BBCA5A}" type="slidenum">
              <a:rPr lang="zh-TW" altLang="en-US"/>
              <a:pPr/>
              <a:t>39</a:t>
            </a:fld>
            <a:endParaRPr lang="en-US" altLang="zh-TW">
              <a:solidFill>
                <a:schemeClr val="tx1"/>
              </a:solidFill>
            </a:endParaRPr>
          </a:p>
        </p:txBody>
      </p:sp>
      <p:sp>
        <p:nvSpPr>
          <p:cNvPr id="11"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696322" name="Rectangle 2"/>
          <p:cNvSpPr>
            <a:spLocks noGrp="1" noChangeArrowheads="1"/>
          </p:cNvSpPr>
          <p:nvPr>
            <p:ph type="title"/>
          </p:nvPr>
        </p:nvSpPr>
        <p:spPr>
          <a:xfrm>
            <a:off x="611188" y="476250"/>
            <a:ext cx="7848600" cy="517525"/>
          </a:xfrm>
        </p:spPr>
        <p:txBody>
          <a:bodyPr/>
          <a:lstStyle/>
          <a:p>
            <a:r>
              <a:rPr lang="zh-TW" altLang="en-US" sz="2400" b="0">
                <a:solidFill>
                  <a:srgbClr val="FF0000"/>
                </a:solidFill>
                <a:latin typeface="標楷體" pitchFamily="65" charset="-120"/>
                <a:ea typeface="標楷體" pitchFamily="65" charset="-120"/>
              </a:rPr>
              <a:t>防治惡意程式</a:t>
            </a:r>
            <a:r>
              <a:rPr lang="en-US" altLang="zh-TW" sz="2400" b="0">
                <a:solidFill>
                  <a:srgbClr val="FF0000"/>
                </a:solidFill>
                <a:latin typeface="標楷體" pitchFamily="65" charset="-120"/>
                <a:ea typeface="標楷體" pitchFamily="65" charset="-120"/>
              </a:rPr>
              <a:t>-</a:t>
            </a:r>
            <a:r>
              <a:rPr lang="zh-TW" altLang="en-US" sz="2400" b="0">
                <a:solidFill>
                  <a:srgbClr val="FF0000"/>
                </a:solidFill>
                <a:latin typeface="標楷體" pitchFamily="65" charset="-120"/>
                <a:ea typeface="標楷體" pitchFamily="65" charset="-120"/>
              </a:rPr>
              <a:t>警訊系統</a:t>
            </a:r>
            <a:r>
              <a:rPr lang="zh-TW" altLang="en-US" sz="3500" b="0">
                <a:solidFill>
                  <a:srgbClr val="FF0000"/>
                </a:solidFill>
                <a:latin typeface="標楷體" pitchFamily="65" charset="-120"/>
              </a:rPr>
              <a:t> </a:t>
            </a:r>
            <a:endParaRPr lang="zh-TW" altLang="en-US" sz="3500" b="0">
              <a:latin typeface="標楷體" pitchFamily="65" charset="-120"/>
            </a:endParaRPr>
          </a:p>
        </p:txBody>
      </p:sp>
      <p:sp>
        <p:nvSpPr>
          <p:cNvPr id="696323" name="Rectangle 3"/>
          <p:cNvSpPr>
            <a:spLocks noGrp="1" noChangeArrowheads="1"/>
          </p:cNvSpPr>
          <p:nvPr>
            <p:ph type="body" idx="1"/>
          </p:nvPr>
        </p:nvSpPr>
        <p:spPr>
          <a:xfrm>
            <a:off x="533400" y="1219200"/>
            <a:ext cx="4648200" cy="2438400"/>
          </a:xfrm>
          <a:solidFill>
            <a:srgbClr val="FFFF00"/>
          </a:solidFill>
          <a:ln>
            <a:solidFill>
              <a:srgbClr val="FF0000"/>
            </a:solidFill>
          </a:ln>
        </p:spPr>
        <p:txBody>
          <a:bodyPr/>
          <a:lstStyle/>
          <a:p>
            <a:pPr algn="ctr">
              <a:lnSpc>
                <a:spcPct val="90000"/>
              </a:lnSpc>
              <a:buFont typeface="Wingdings" pitchFamily="2" charset="2"/>
              <a:buNone/>
            </a:pPr>
            <a:r>
              <a:rPr lang="zh-TW" altLang="en-US" sz="2400" b="1">
                <a:solidFill>
                  <a:srgbClr val="0000FF"/>
                </a:solidFill>
                <a:latin typeface="標楷體" pitchFamily="65" charset="-120"/>
              </a:rPr>
              <a:t>警訊系統的建置</a:t>
            </a:r>
          </a:p>
          <a:p>
            <a:pPr>
              <a:lnSpc>
                <a:spcPct val="90000"/>
              </a:lnSpc>
              <a:buFont typeface="Wingdings" pitchFamily="2" charset="2"/>
              <a:buNone/>
            </a:pPr>
            <a:r>
              <a:rPr lang="zh-TW" altLang="en-US" sz="2400" b="1">
                <a:latin typeface="標楷體" pitchFamily="65" charset="-120"/>
              </a:rPr>
              <a:t>	</a:t>
            </a:r>
            <a:r>
              <a:rPr lang="en-US" altLang="zh-TW" sz="2400" b="1">
                <a:latin typeface="標楷體" pitchFamily="65" charset="-120"/>
              </a:rPr>
              <a:t>※ </a:t>
            </a:r>
            <a:r>
              <a:rPr lang="zh-TW" altLang="en-US" sz="2400" b="1">
                <a:latin typeface="標楷體" pitchFamily="65" charset="-120"/>
              </a:rPr>
              <a:t>防火牆</a:t>
            </a:r>
          </a:p>
          <a:p>
            <a:pPr>
              <a:lnSpc>
                <a:spcPct val="90000"/>
              </a:lnSpc>
              <a:buFont typeface="Wingdings" pitchFamily="2" charset="2"/>
              <a:buNone/>
            </a:pPr>
            <a:r>
              <a:rPr lang="zh-TW" altLang="en-US" sz="2400" b="1">
                <a:latin typeface="標楷體" pitchFamily="65" charset="-120"/>
              </a:rPr>
              <a:t>	</a:t>
            </a:r>
            <a:r>
              <a:rPr lang="en-US" altLang="zh-TW" sz="2400" b="1">
                <a:latin typeface="標楷體" pitchFamily="65" charset="-120"/>
              </a:rPr>
              <a:t>※ </a:t>
            </a:r>
            <a:r>
              <a:rPr lang="zh-TW" altLang="en-US" sz="2400" b="1">
                <a:latin typeface="標楷體" pitchFamily="65" charset="-120"/>
              </a:rPr>
              <a:t>防毒系統</a:t>
            </a:r>
          </a:p>
          <a:p>
            <a:pPr>
              <a:lnSpc>
                <a:spcPct val="90000"/>
              </a:lnSpc>
              <a:buFont typeface="Wingdings" pitchFamily="2" charset="2"/>
              <a:buNone/>
            </a:pPr>
            <a:r>
              <a:rPr lang="zh-TW" altLang="en-US" sz="2400" b="1">
                <a:latin typeface="標楷體" pitchFamily="65" charset="-120"/>
              </a:rPr>
              <a:t>	</a:t>
            </a:r>
            <a:r>
              <a:rPr lang="en-US" altLang="zh-TW" sz="2400" b="1">
                <a:latin typeface="標楷體" pitchFamily="65" charset="-120"/>
              </a:rPr>
              <a:t>※ </a:t>
            </a:r>
            <a:r>
              <a:rPr lang="zh-TW" altLang="en-US" sz="2400" b="1">
                <a:latin typeface="標楷體" pitchFamily="65" charset="-120"/>
              </a:rPr>
              <a:t>入侵偵測系統 </a:t>
            </a:r>
            <a:r>
              <a:rPr lang="en-US" altLang="zh-TW" sz="2400" b="1">
                <a:latin typeface="標楷體" pitchFamily="65" charset="-120"/>
              </a:rPr>
              <a:t>IDS/IDP</a:t>
            </a:r>
          </a:p>
          <a:p>
            <a:pPr>
              <a:lnSpc>
                <a:spcPct val="90000"/>
              </a:lnSpc>
              <a:buFont typeface="Wingdings" pitchFamily="2" charset="2"/>
              <a:buNone/>
            </a:pPr>
            <a:r>
              <a:rPr lang="en-US" altLang="zh-TW" sz="2400" b="1">
                <a:latin typeface="標楷體" pitchFamily="65" charset="-120"/>
              </a:rPr>
              <a:t>	※ </a:t>
            </a:r>
            <a:r>
              <a:rPr lang="zh-TW" altLang="en-US" sz="2400" b="1">
                <a:latin typeface="標楷體" pitchFamily="65" charset="-120"/>
              </a:rPr>
              <a:t>後門清道夫</a:t>
            </a:r>
            <a:r>
              <a:rPr lang="en-US" altLang="zh-TW" sz="2400" b="1">
                <a:latin typeface="標楷體" pitchFamily="65" charset="-120"/>
              </a:rPr>
              <a:t>/</a:t>
            </a:r>
            <a:r>
              <a:rPr lang="zh-TW" altLang="en-US" sz="2400" b="1">
                <a:latin typeface="標楷體" pitchFamily="65" charset="-120"/>
              </a:rPr>
              <a:t>木馬清除系統</a:t>
            </a:r>
          </a:p>
        </p:txBody>
      </p:sp>
      <p:sp>
        <p:nvSpPr>
          <p:cNvPr id="696324" name="Text Box 4"/>
          <p:cNvSpPr txBox="1">
            <a:spLocks noChangeArrowheads="1"/>
          </p:cNvSpPr>
          <p:nvPr/>
        </p:nvSpPr>
        <p:spPr bwMode="auto">
          <a:xfrm>
            <a:off x="5410200" y="1219200"/>
            <a:ext cx="3200400" cy="466725"/>
          </a:xfrm>
          <a:prstGeom prst="rect">
            <a:avLst/>
          </a:prstGeom>
          <a:solidFill>
            <a:srgbClr val="FFFF00"/>
          </a:solidFill>
          <a:ln w="9525">
            <a:solidFill>
              <a:srgbClr val="FF0000"/>
            </a:solidFill>
            <a:miter lim="800000"/>
            <a:headEnd/>
            <a:tailEnd/>
          </a:ln>
          <a:effectLst/>
        </p:spPr>
        <p:txBody>
          <a:bodyPr>
            <a:spAutoFit/>
          </a:bodyPr>
          <a:lstStyle/>
          <a:p>
            <a:pPr>
              <a:spcBef>
                <a:spcPct val="50000"/>
              </a:spcBef>
            </a:pPr>
            <a:r>
              <a:rPr lang="zh-TW" altLang="en-US"/>
              <a:t>你家呢</a:t>
            </a:r>
            <a:r>
              <a:rPr lang="en-US" altLang="zh-TW"/>
              <a:t>?</a:t>
            </a:r>
          </a:p>
        </p:txBody>
      </p:sp>
      <p:pic>
        <p:nvPicPr>
          <p:cNvPr id="696325" name="Picture 5" descr="clip_image001"/>
          <p:cNvPicPr>
            <a:picLocks noChangeAspect="1" noChangeArrowheads="1"/>
          </p:cNvPicPr>
          <p:nvPr/>
        </p:nvPicPr>
        <p:blipFill>
          <a:blip r:embed="rId2" cstate="print"/>
          <a:srcRect/>
          <a:stretch>
            <a:fillRect/>
          </a:stretch>
        </p:blipFill>
        <p:spPr bwMode="auto">
          <a:xfrm>
            <a:off x="971550" y="3644900"/>
            <a:ext cx="7543800" cy="3022600"/>
          </a:xfrm>
          <a:prstGeom prst="rect">
            <a:avLst/>
          </a:prstGeom>
          <a:noFill/>
        </p:spPr>
      </p:pic>
      <p:sp>
        <p:nvSpPr>
          <p:cNvPr id="696326" name="Rectangle 6"/>
          <p:cNvSpPr>
            <a:spLocks noChangeArrowheads="1"/>
          </p:cNvSpPr>
          <p:nvPr/>
        </p:nvSpPr>
        <p:spPr bwMode="auto">
          <a:xfrm>
            <a:off x="6324600" y="2286000"/>
            <a:ext cx="1260475" cy="466725"/>
          </a:xfrm>
          <a:prstGeom prst="rect">
            <a:avLst/>
          </a:prstGeom>
          <a:solidFill>
            <a:srgbClr val="FFFF00"/>
          </a:solidFill>
          <a:ln w="9525">
            <a:solidFill>
              <a:srgbClr val="FF0000"/>
            </a:solidFill>
            <a:miter lim="800000"/>
            <a:headEnd/>
            <a:tailEnd/>
          </a:ln>
          <a:effectLst/>
        </p:spPr>
        <p:txBody>
          <a:bodyPr wrap="none">
            <a:spAutoFit/>
          </a:bodyPr>
          <a:lstStyle/>
          <a:p>
            <a:r>
              <a:rPr lang="zh-TW" altLang="en-US" b="1">
                <a:solidFill>
                  <a:srgbClr val="0000FF"/>
                </a:solidFill>
                <a:latin typeface="標楷體" pitchFamily="65" charset="-120"/>
                <a:ea typeface="標楷體" pitchFamily="65" charset="-120"/>
              </a:rPr>
              <a:t>建置後</a:t>
            </a:r>
            <a:r>
              <a:rPr lang="en-US" altLang="zh-TW" b="1">
                <a:solidFill>
                  <a:srgbClr val="0000FF"/>
                </a:solidFill>
                <a:latin typeface="標楷體" pitchFamily="65" charset="-120"/>
                <a:ea typeface="標楷體" pitchFamily="65" charset="-120"/>
              </a:rPr>
              <a:t>?</a:t>
            </a:r>
          </a:p>
        </p:txBody>
      </p:sp>
      <p:sp>
        <p:nvSpPr>
          <p:cNvPr id="696327" name="AutoShape 7"/>
          <p:cNvSpPr>
            <a:spLocks noChangeArrowheads="1"/>
          </p:cNvSpPr>
          <p:nvPr/>
        </p:nvSpPr>
        <p:spPr bwMode="auto">
          <a:xfrm>
            <a:off x="5410200" y="2362200"/>
            <a:ext cx="685800" cy="304800"/>
          </a:xfrm>
          <a:prstGeom prst="right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696328" name="AutoShape 8"/>
          <p:cNvSpPr>
            <a:spLocks noChangeArrowheads="1"/>
          </p:cNvSpPr>
          <p:nvPr/>
        </p:nvSpPr>
        <p:spPr bwMode="auto">
          <a:xfrm>
            <a:off x="6934200" y="2895600"/>
            <a:ext cx="152400" cy="533400"/>
          </a:xfrm>
          <a:prstGeom prst="downArrow">
            <a:avLst>
              <a:gd name="adj1" fmla="val 50000"/>
              <a:gd name="adj2" fmla="val 87500"/>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96323">
                                            <p:txEl>
                                              <p:pRg st="0" end="0"/>
                                            </p:txEl>
                                          </p:spTgt>
                                        </p:tgtEl>
                                        <p:attrNameLst>
                                          <p:attrName>style.visibility</p:attrName>
                                        </p:attrNameLst>
                                      </p:cBhvr>
                                      <p:to>
                                        <p:strVal val="visible"/>
                                      </p:to>
                                    </p:set>
                                    <p:animEffect transition="in" filter="wipe(up)">
                                      <p:cBhvr>
                                        <p:cTn id="7" dur="75"/>
                                        <p:tgtEl>
                                          <p:spTgt spid="69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96323">
                                            <p:txEl>
                                              <p:pRg st="1" end="1"/>
                                            </p:txEl>
                                          </p:spTgt>
                                        </p:tgtEl>
                                        <p:attrNameLst>
                                          <p:attrName>style.visibility</p:attrName>
                                        </p:attrNameLst>
                                      </p:cBhvr>
                                      <p:to>
                                        <p:strVal val="visible"/>
                                      </p:to>
                                    </p:set>
                                    <p:animEffect transition="in" filter="wipe(up)">
                                      <p:cBhvr>
                                        <p:cTn id="12" dur="75"/>
                                        <p:tgtEl>
                                          <p:spTgt spid="69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96323">
                                            <p:txEl>
                                              <p:pRg st="2" end="2"/>
                                            </p:txEl>
                                          </p:spTgt>
                                        </p:tgtEl>
                                        <p:attrNameLst>
                                          <p:attrName>style.visibility</p:attrName>
                                        </p:attrNameLst>
                                      </p:cBhvr>
                                      <p:to>
                                        <p:strVal val="visible"/>
                                      </p:to>
                                    </p:set>
                                    <p:animEffect transition="in" filter="wipe(up)">
                                      <p:cBhvr>
                                        <p:cTn id="17" dur="75"/>
                                        <p:tgtEl>
                                          <p:spTgt spid="69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696323">
                                            <p:txEl>
                                              <p:pRg st="3" end="3"/>
                                            </p:txEl>
                                          </p:spTgt>
                                        </p:tgtEl>
                                        <p:attrNameLst>
                                          <p:attrName>style.visibility</p:attrName>
                                        </p:attrNameLst>
                                      </p:cBhvr>
                                      <p:to>
                                        <p:strVal val="visible"/>
                                      </p:to>
                                    </p:set>
                                    <p:animEffect transition="in" filter="wipe(up)">
                                      <p:cBhvr>
                                        <p:cTn id="22" dur="75"/>
                                        <p:tgtEl>
                                          <p:spTgt spid="69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696323">
                                            <p:txEl>
                                              <p:pRg st="4" end="4"/>
                                            </p:txEl>
                                          </p:spTgt>
                                        </p:tgtEl>
                                        <p:attrNameLst>
                                          <p:attrName>style.visibility</p:attrName>
                                        </p:attrNameLst>
                                      </p:cBhvr>
                                      <p:to>
                                        <p:strVal val="visible"/>
                                      </p:to>
                                    </p:set>
                                    <p:animEffect transition="in" filter="wipe(up)">
                                      <p:cBhvr>
                                        <p:cTn id="27" dur="75"/>
                                        <p:tgtEl>
                                          <p:spTgt spid="696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96322"/>
                                        </p:tgtEl>
                                        <p:attrNameLst>
                                          <p:attrName>style.visibility</p:attrName>
                                        </p:attrNameLst>
                                      </p:cBhvr>
                                      <p:to>
                                        <p:strVal val="visible"/>
                                      </p:to>
                                    </p:set>
                                    <p:anim calcmode="lin" valueType="num">
                                      <p:cBhvr additive="base">
                                        <p:cTn id="32" dur="500" fill="hold"/>
                                        <p:tgtEl>
                                          <p:spTgt spid="696322"/>
                                        </p:tgtEl>
                                        <p:attrNameLst>
                                          <p:attrName>ppt_x</p:attrName>
                                        </p:attrNameLst>
                                      </p:cBhvr>
                                      <p:tavLst>
                                        <p:tav tm="0">
                                          <p:val>
                                            <p:strVal val="0-#ppt_w/2"/>
                                          </p:val>
                                        </p:tav>
                                        <p:tav tm="100000">
                                          <p:val>
                                            <p:strVal val="#ppt_x"/>
                                          </p:val>
                                        </p:tav>
                                      </p:tavLst>
                                    </p:anim>
                                    <p:anim calcmode="lin" valueType="num">
                                      <p:cBhvr additive="base">
                                        <p:cTn id="33" dur="500" fill="hold"/>
                                        <p:tgtEl>
                                          <p:spTgt spid="69632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96324"/>
                                        </p:tgtEl>
                                        <p:attrNameLst>
                                          <p:attrName>style.visibility</p:attrName>
                                        </p:attrNameLst>
                                      </p:cBhvr>
                                      <p:to>
                                        <p:strVal val="visible"/>
                                      </p:to>
                                    </p:set>
                                    <p:anim calcmode="lin" valueType="num">
                                      <p:cBhvr additive="base">
                                        <p:cTn id="38" dur="500" fill="hold"/>
                                        <p:tgtEl>
                                          <p:spTgt spid="696324"/>
                                        </p:tgtEl>
                                        <p:attrNameLst>
                                          <p:attrName>ppt_x</p:attrName>
                                        </p:attrNameLst>
                                      </p:cBhvr>
                                      <p:tavLst>
                                        <p:tav tm="0">
                                          <p:val>
                                            <p:strVal val="0-#ppt_w/2"/>
                                          </p:val>
                                        </p:tav>
                                        <p:tav tm="100000">
                                          <p:val>
                                            <p:strVal val="#ppt_x"/>
                                          </p:val>
                                        </p:tav>
                                      </p:tavLst>
                                    </p:anim>
                                    <p:anim calcmode="lin" valueType="num">
                                      <p:cBhvr additive="base">
                                        <p:cTn id="39" dur="500" fill="hold"/>
                                        <p:tgtEl>
                                          <p:spTgt spid="6963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696326"/>
                                        </p:tgtEl>
                                        <p:attrNameLst>
                                          <p:attrName>style.visibility</p:attrName>
                                        </p:attrNameLst>
                                      </p:cBhvr>
                                      <p:to>
                                        <p:strVal val="visible"/>
                                      </p:to>
                                    </p:set>
                                    <p:anim calcmode="lin" valueType="num">
                                      <p:cBhvr additive="base">
                                        <p:cTn id="44" dur="500" fill="hold"/>
                                        <p:tgtEl>
                                          <p:spTgt spid="696326"/>
                                        </p:tgtEl>
                                        <p:attrNameLst>
                                          <p:attrName>ppt_x</p:attrName>
                                        </p:attrNameLst>
                                      </p:cBhvr>
                                      <p:tavLst>
                                        <p:tav tm="0">
                                          <p:val>
                                            <p:strVal val="0-#ppt_w/2"/>
                                          </p:val>
                                        </p:tav>
                                        <p:tav tm="100000">
                                          <p:val>
                                            <p:strVal val="#ppt_x"/>
                                          </p:val>
                                        </p:tav>
                                      </p:tavLst>
                                    </p:anim>
                                    <p:anim calcmode="lin" valueType="num">
                                      <p:cBhvr additive="base">
                                        <p:cTn id="45" dur="500" fill="hold"/>
                                        <p:tgtEl>
                                          <p:spTgt spid="69632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696325"/>
                                        </p:tgtEl>
                                        <p:attrNameLst>
                                          <p:attrName>style.visibility</p:attrName>
                                        </p:attrNameLst>
                                      </p:cBhvr>
                                      <p:to>
                                        <p:strVal val="visible"/>
                                      </p:to>
                                    </p:set>
                                    <p:anim calcmode="lin" valueType="num">
                                      <p:cBhvr additive="base">
                                        <p:cTn id="50" dur="500" fill="hold"/>
                                        <p:tgtEl>
                                          <p:spTgt spid="696325"/>
                                        </p:tgtEl>
                                        <p:attrNameLst>
                                          <p:attrName>ppt_x</p:attrName>
                                        </p:attrNameLst>
                                      </p:cBhvr>
                                      <p:tavLst>
                                        <p:tav tm="0">
                                          <p:val>
                                            <p:strVal val="0-#ppt_w/2"/>
                                          </p:val>
                                        </p:tav>
                                        <p:tav tm="100000">
                                          <p:val>
                                            <p:strVal val="#ppt_x"/>
                                          </p:val>
                                        </p:tav>
                                      </p:tavLst>
                                    </p:anim>
                                    <p:anim calcmode="lin" valueType="num">
                                      <p:cBhvr additive="base">
                                        <p:cTn id="51" dur="500" fill="hold"/>
                                        <p:tgtEl>
                                          <p:spTgt spid="696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2" grpId="0" autoUpdateAnimBg="0"/>
      <p:bldP spid="696323" grpId="0" build="p" autoUpdateAnimBg="0"/>
      <p:bldP spid="696324" grpId="0" animBg="1" autoUpdateAnimBg="0"/>
      <p:bldP spid="69632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2FFFB4-EE0F-4D47-B935-BAAC0ED9040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E62F57F-F33B-4BB2-8A97-BD4B952A8550}" type="slidenum">
              <a:rPr lang="zh-TW" altLang="en-US"/>
              <a:pPr/>
              <a:t>4</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3970" name="Rectangle 2"/>
          <p:cNvSpPr>
            <a:spLocks noGrp="1" noChangeArrowheads="1"/>
          </p:cNvSpPr>
          <p:nvPr>
            <p:ph type="title"/>
          </p:nvPr>
        </p:nvSpPr>
        <p:spPr>
          <a:xfrm>
            <a:off x="755650" y="188913"/>
            <a:ext cx="7848600" cy="517525"/>
          </a:xfrm>
        </p:spPr>
        <p:txBody>
          <a:bodyPr/>
          <a:lstStyle/>
          <a:p>
            <a:pPr lvl="2" algn="ctr"/>
            <a:r>
              <a:rPr lang="en-US" altLang="zh-TW" sz="2800" dirty="0">
                <a:solidFill>
                  <a:srgbClr val="0000FF"/>
                </a:solidFill>
              </a:rPr>
              <a:t> </a:t>
            </a:r>
            <a:r>
              <a:rPr lang="zh-TW" altLang="en-US" sz="2800" dirty="0">
                <a:solidFill>
                  <a:srgbClr val="0000FF"/>
                </a:solidFill>
              </a:rPr>
              <a:t>個人</a:t>
            </a:r>
            <a:r>
              <a:rPr lang="zh-TW" altLang="en-US" sz="2800" dirty="0" smtClean="0">
                <a:solidFill>
                  <a:srgbClr val="0000FF"/>
                </a:solidFill>
              </a:rPr>
              <a:t>簡介</a:t>
            </a:r>
            <a:r>
              <a:rPr lang="en-US" altLang="zh-TW" sz="2800" dirty="0" smtClean="0">
                <a:solidFill>
                  <a:srgbClr val="0000FF"/>
                </a:solidFill>
              </a:rPr>
              <a:t>-</a:t>
            </a:r>
            <a:r>
              <a:rPr lang="zh-TW" altLang="zh-TW" sz="2400" dirty="0" smtClean="0">
                <a:solidFill>
                  <a:schemeClr val="tx1"/>
                </a:solidFill>
                <a:latin typeface="+mn-lt"/>
                <a:ea typeface="+mn-ea"/>
              </a:rPr>
              <a:t>曾</a:t>
            </a:r>
            <a:r>
              <a:rPr lang="zh-TW" altLang="zh-TW" sz="2400" dirty="0">
                <a:solidFill>
                  <a:schemeClr val="tx1"/>
                </a:solidFill>
                <a:latin typeface="+mn-lt"/>
                <a:ea typeface="+mn-ea"/>
              </a:rPr>
              <a:t>獲</a:t>
            </a:r>
            <a:r>
              <a:rPr lang="zh-TW" altLang="zh-TW" sz="2400" dirty="0" smtClean="0">
                <a:solidFill>
                  <a:schemeClr val="tx1"/>
                </a:solidFill>
                <a:latin typeface="+mn-lt"/>
                <a:ea typeface="+mn-ea"/>
              </a:rPr>
              <a:t>殊榮</a:t>
            </a:r>
            <a:r>
              <a:rPr lang="zh-TW" altLang="zh-TW" sz="1800" dirty="0">
                <a:solidFill>
                  <a:schemeClr val="tx1"/>
                </a:solidFill>
                <a:latin typeface="+mn-lt"/>
                <a:ea typeface="+mn-ea"/>
              </a:rPr>
              <a:t/>
            </a:r>
            <a:br>
              <a:rPr lang="zh-TW" altLang="zh-TW" sz="1800" dirty="0">
                <a:solidFill>
                  <a:schemeClr val="tx1"/>
                </a:solidFill>
                <a:latin typeface="+mn-lt"/>
                <a:ea typeface="+mn-ea"/>
              </a:rPr>
            </a:br>
            <a:endParaRPr lang="en-US" altLang="zh-TW" dirty="0"/>
          </a:p>
        </p:txBody>
      </p:sp>
      <p:sp>
        <p:nvSpPr>
          <p:cNvPr id="723971" name="Rectangle 3"/>
          <p:cNvSpPr>
            <a:spLocks noGrp="1" noChangeArrowheads="1"/>
          </p:cNvSpPr>
          <p:nvPr>
            <p:ph type="body" idx="1"/>
          </p:nvPr>
        </p:nvSpPr>
        <p:spPr>
          <a:xfrm>
            <a:off x="468313" y="692697"/>
            <a:ext cx="8351837" cy="5904954"/>
          </a:xfrm>
          <a:solidFill>
            <a:srgbClr val="FFFF00"/>
          </a:solidFill>
        </p:spPr>
        <p:txBody>
          <a:bodyPr/>
          <a:lstStyle/>
          <a:p>
            <a:r>
              <a:rPr lang="en-US" altLang="zh-TW" sz="2000" dirty="0" smtClean="0">
                <a:solidFill>
                  <a:schemeClr val="tx1"/>
                </a:solidFill>
                <a:latin typeface="+mn-lt"/>
                <a:ea typeface="+mn-ea"/>
                <a:cs typeface="+mn-cs"/>
              </a:rPr>
              <a:t>93</a:t>
            </a:r>
            <a:r>
              <a:rPr lang="zh-TW" altLang="en-US" sz="2000" dirty="0" smtClean="0">
                <a:solidFill>
                  <a:schemeClr val="tx1"/>
                </a:solidFill>
                <a:latin typeface="+mn-lt"/>
                <a:ea typeface="+mn-ea"/>
                <a:cs typeface="+mn-cs"/>
              </a:rPr>
              <a:t>  </a:t>
            </a:r>
            <a:r>
              <a:rPr lang="zh-TW" altLang="zh-TW" sz="2000" dirty="0" smtClean="0">
                <a:solidFill>
                  <a:schemeClr val="tx1"/>
                </a:solidFill>
                <a:latin typeface="+mn-lt"/>
                <a:ea typeface="+mn-ea"/>
                <a:cs typeface="+mn-cs"/>
              </a:rPr>
              <a:t>創立恩可埃技術服務有限公司，以輔導</a:t>
            </a:r>
            <a:r>
              <a:rPr lang="en-US" altLang="zh-TW" sz="2000" dirty="0" smtClean="0">
                <a:solidFill>
                  <a:schemeClr val="tx1"/>
                </a:solidFill>
                <a:latin typeface="+mn-lt"/>
                <a:ea typeface="+mn-ea"/>
                <a:cs typeface="+mn-cs"/>
              </a:rPr>
              <a:t>ISO9000</a:t>
            </a:r>
            <a:r>
              <a:rPr lang="zh-TW" altLang="zh-TW" sz="2000" dirty="0" smtClean="0">
                <a:solidFill>
                  <a:schemeClr val="tx1"/>
                </a:solidFill>
                <a:latin typeface="+mn-lt"/>
                <a:ea typeface="+mn-ea"/>
                <a:cs typeface="+mn-cs"/>
              </a:rPr>
              <a:t>國際標準顧問為主要業務。</a:t>
            </a:r>
          </a:p>
          <a:p>
            <a:r>
              <a:rPr lang="en-US" altLang="zh-TW" sz="2000" dirty="0" smtClean="0">
                <a:solidFill>
                  <a:schemeClr val="tx1"/>
                </a:solidFill>
                <a:latin typeface="+mn-lt"/>
                <a:ea typeface="+mn-ea"/>
                <a:cs typeface="+mn-cs"/>
              </a:rPr>
              <a:t>93</a:t>
            </a:r>
            <a:r>
              <a:rPr lang="zh-TW" altLang="zh-TW" sz="2000" dirty="0" smtClean="0">
                <a:solidFill>
                  <a:schemeClr val="tx1"/>
                </a:solidFill>
                <a:latin typeface="+mn-lt"/>
                <a:ea typeface="+mn-ea"/>
                <a:cs typeface="+mn-cs"/>
              </a:rPr>
              <a:t>年</a:t>
            </a:r>
            <a:r>
              <a:rPr lang="zh-TW" altLang="en-US" sz="2000" dirty="0" smtClean="0">
                <a:solidFill>
                  <a:schemeClr val="tx1"/>
                </a:solidFill>
                <a:latin typeface="+mn-lt"/>
                <a:ea typeface="+mn-ea"/>
                <a:cs typeface="+mn-cs"/>
              </a:rPr>
              <a:t> </a:t>
            </a:r>
            <a:r>
              <a:rPr lang="zh-TW" altLang="zh-TW" sz="2000" dirty="0" smtClean="0">
                <a:solidFill>
                  <a:schemeClr val="tx1"/>
                </a:solidFill>
                <a:latin typeface="+mn-lt"/>
                <a:ea typeface="+mn-ea"/>
                <a:cs typeface="+mn-cs"/>
              </a:rPr>
              <a:t>執行</a:t>
            </a:r>
            <a:r>
              <a:rPr lang="zh-TW" altLang="zh-TW" sz="2000" dirty="0">
                <a:solidFill>
                  <a:schemeClr val="tx1"/>
                </a:solidFill>
                <a:latin typeface="+mn-lt"/>
                <a:ea typeface="+mn-ea"/>
                <a:cs typeface="+mn-cs"/>
              </a:rPr>
              <a:t>93-023彰化縣警察局「本局所屬單位ISO9001:2000服務品質系統認證輔導」計畫</a:t>
            </a:r>
          </a:p>
          <a:p>
            <a:r>
              <a:rPr lang="zh-TW" altLang="zh-TW" sz="2000" dirty="0">
                <a:solidFill>
                  <a:schemeClr val="tx1"/>
                </a:solidFill>
                <a:latin typeface="+mn-lt"/>
                <a:ea typeface="+mn-ea"/>
                <a:cs typeface="+mn-cs"/>
              </a:rPr>
              <a:t>執行行政院衛生署藥物食品檢驗局「實驗室內部稽核訓練班」計畫</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09302065350</a:t>
            </a:r>
            <a:r>
              <a:rPr lang="zh-TW" altLang="zh-TW" sz="2000" dirty="0">
                <a:solidFill>
                  <a:schemeClr val="tx1"/>
                </a:solidFill>
                <a:latin typeface="+mn-lt"/>
                <a:ea typeface="+mn-ea"/>
                <a:cs typeface="+mn-cs"/>
              </a:rPr>
              <a:t>號經濟部商業司辦理「研修電器商品及資訊、通訊、消費性電子商品標示基準」計畫</a:t>
            </a:r>
          </a:p>
          <a:p>
            <a:r>
              <a:rPr lang="zh-TW" altLang="zh-TW" sz="2000" dirty="0">
                <a:solidFill>
                  <a:schemeClr val="tx1"/>
                </a:solidFill>
                <a:latin typeface="+mn-lt"/>
                <a:ea typeface="+mn-ea"/>
                <a:cs typeface="+mn-cs"/>
              </a:rPr>
              <a:t>執行BD93046P199PE中山科學研究院龍潭青山廠890館「測試實驗室CNLA ISO/IEC17025認證輔導」</a:t>
            </a:r>
            <a:r>
              <a:rPr lang="zh-TW" altLang="zh-TW" sz="2000" dirty="0" smtClean="0">
                <a:solidFill>
                  <a:schemeClr val="tx1"/>
                </a:solidFill>
                <a:latin typeface="+mn-lt"/>
                <a:ea typeface="+mn-ea"/>
                <a:cs typeface="+mn-cs"/>
              </a:rPr>
              <a:t>計畫</a:t>
            </a:r>
            <a:endParaRPr lang="en-US" altLang="zh-TW" sz="2000" dirty="0" smtClean="0">
              <a:solidFill>
                <a:schemeClr val="tx1"/>
              </a:solidFill>
              <a:latin typeface="+mn-lt"/>
              <a:ea typeface="+mn-ea"/>
              <a:cs typeface="+mn-cs"/>
            </a:endParaRPr>
          </a:p>
          <a:p>
            <a:r>
              <a:rPr lang="zh-TW" altLang="zh-TW" sz="2000" dirty="0" smtClean="0">
                <a:solidFill>
                  <a:schemeClr val="tx1"/>
                </a:solidFill>
                <a:latin typeface="+mn-lt"/>
                <a:ea typeface="+mn-ea"/>
                <a:cs typeface="+mn-cs"/>
              </a:rPr>
              <a:t>執行</a:t>
            </a:r>
            <a:r>
              <a:rPr lang="en-US" altLang="zh-TW" sz="2000" dirty="0">
                <a:solidFill>
                  <a:schemeClr val="tx1"/>
                </a:solidFill>
                <a:latin typeface="+mn-lt"/>
                <a:ea typeface="+mn-ea"/>
                <a:cs typeface="+mn-cs"/>
              </a:rPr>
              <a:t>IG0950065082</a:t>
            </a:r>
            <a:r>
              <a:rPr lang="zh-TW" altLang="zh-TW" sz="2000" dirty="0">
                <a:solidFill>
                  <a:schemeClr val="tx1"/>
                </a:solidFill>
                <a:latin typeface="+mn-lt"/>
                <a:ea typeface="+mn-ea"/>
                <a:cs typeface="+mn-cs"/>
              </a:rPr>
              <a:t>財政部關稅總局「資訊安全管理系統轉版」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THB-96D-012</a:t>
            </a:r>
            <a:r>
              <a:rPr lang="zh-TW" altLang="zh-TW" sz="2000" dirty="0">
                <a:solidFill>
                  <a:schemeClr val="tx1"/>
                </a:solidFill>
                <a:latin typeface="+mn-lt"/>
                <a:ea typeface="+mn-ea"/>
                <a:cs typeface="+mn-cs"/>
              </a:rPr>
              <a:t>交通部台中港務局「資通安全管理系統服務案」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96-N097-A</a:t>
            </a:r>
            <a:r>
              <a:rPr lang="zh-TW" altLang="zh-TW" sz="2000" dirty="0">
                <a:solidFill>
                  <a:schemeClr val="tx1"/>
                </a:solidFill>
                <a:latin typeface="+mn-lt"/>
                <a:ea typeface="+mn-ea"/>
                <a:cs typeface="+mn-cs"/>
              </a:rPr>
              <a:t>高雄港務局「資訊安全管理系統導入建置委外</a:t>
            </a:r>
            <a:r>
              <a:rPr lang="zh-TW" altLang="zh-TW" sz="2000" dirty="0" smtClean="0">
                <a:solidFill>
                  <a:schemeClr val="tx1"/>
                </a:solidFill>
                <a:latin typeface="+mn-lt"/>
                <a:ea typeface="+mn-ea"/>
                <a:cs typeface="+mn-cs"/>
              </a:rPr>
              <a:t>服務」</a:t>
            </a:r>
            <a:endParaRPr lang="zh-TW" altLang="zh-TW" sz="2000" dirty="0">
              <a:solidFill>
                <a:schemeClr val="tx1"/>
              </a:solidFill>
              <a:latin typeface="+mn-lt"/>
              <a:ea typeface="+mn-ea"/>
              <a:cs typeface="+mn-cs"/>
            </a:endParaRPr>
          </a:p>
          <a:p>
            <a:r>
              <a:rPr lang="zh-TW" altLang="zh-TW" sz="2000" dirty="0">
                <a:solidFill>
                  <a:schemeClr val="tx1"/>
                </a:solidFill>
                <a:latin typeface="+mn-lt"/>
                <a:ea typeface="+mn-ea"/>
                <a:cs typeface="+mn-cs"/>
              </a:rPr>
              <a:t>擔任</a:t>
            </a:r>
            <a:r>
              <a:rPr lang="en-US" altLang="zh-TW" sz="2000" dirty="0">
                <a:solidFill>
                  <a:schemeClr val="tx1"/>
                </a:solidFill>
                <a:latin typeface="+mn-lt"/>
                <a:ea typeface="+mn-ea"/>
                <a:cs typeface="+mn-cs"/>
              </a:rPr>
              <a:t>96B008</a:t>
            </a:r>
            <a:r>
              <a:rPr lang="zh-TW" altLang="zh-TW" sz="2000" dirty="0">
                <a:solidFill>
                  <a:schemeClr val="tx1"/>
                </a:solidFill>
                <a:latin typeface="+mn-lt"/>
                <a:ea typeface="+mn-ea"/>
                <a:cs typeface="+mn-cs"/>
              </a:rPr>
              <a:t>中油公司天然氣事業部營業處資訊組「資訊組資通安全管理制度</a:t>
            </a:r>
            <a:r>
              <a:rPr lang="en-US" altLang="zh-TW" sz="2000" dirty="0">
                <a:solidFill>
                  <a:schemeClr val="tx1"/>
                </a:solidFill>
                <a:latin typeface="+mn-lt"/>
                <a:ea typeface="+mn-ea"/>
                <a:cs typeface="+mn-cs"/>
              </a:rPr>
              <a:t>(ISMS)</a:t>
            </a:r>
            <a:r>
              <a:rPr lang="zh-TW" altLang="zh-TW" sz="2000" dirty="0">
                <a:solidFill>
                  <a:schemeClr val="tx1"/>
                </a:solidFill>
                <a:latin typeface="+mn-lt"/>
                <a:ea typeface="+mn-ea"/>
                <a:cs typeface="+mn-cs"/>
              </a:rPr>
              <a:t>建置暨輔導驗證」顧問</a:t>
            </a:r>
          </a:p>
          <a:p>
            <a:r>
              <a:rPr lang="zh-TW" altLang="zh-TW" sz="2000" dirty="0">
                <a:solidFill>
                  <a:schemeClr val="tx1"/>
                </a:solidFill>
                <a:latin typeface="+mn-lt"/>
                <a:ea typeface="+mn-ea"/>
                <a:cs typeface="+mn-cs"/>
              </a:rPr>
              <a:t>擔任</a:t>
            </a:r>
            <a:r>
              <a:rPr lang="en-US" altLang="zh-TW" sz="2000" dirty="0">
                <a:solidFill>
                  <a:schemeClr val="tx1"/>
                </a:solidFill>
                <a:latin typeface="+mn-lt"/>
                <a:ea typeface="+mn-ea"/>
                <a:cs typeface="+mn-cs"/>
              </a:rPr>
              <a:t>96B008</a:t>
            </a:r>
            <a:r>
              <a:rPr lang="zh-TW" altLang="zh-TW" sz="2000" dirty="0">
                <a:solidFill>
                  <a:schemeClr val="tx1"/>
                </a:solidFill>
                <a:latin typeface="+mn-lt"/>
                <a:ea typeface="+mn-ea"/>
                <a:cs typeface="+mn-cs"/>
              </a:rPr>
              <a:t>中油公司天然氣事業部管線處資訊組「資訊組資通安全管理制度</a:t>
            </a:r>
            <a:r>
              <a:rPr lang="en-US" altLang="zh-TW" sz="2000" dirty="0">
                <a:solidFill>
                  <a:schemeClr val="tx1"/>
                </a:solidFill>
                <a:latin typeface="+mn-lt"/>
                <a:ea typeface="+mn-ea"/>
                <a:cs typeface="+mn-cs"/>
              </a:rPr>
              <a:t>(ISMS)</a:t>
            </a:r>
            <a:r>
              <a:rPr lang="zh-TW" altLang="zh-TW" sz="2000" dirty="0">
                <a:solidFill>
                  <a:schemeClr val="tx1"/>
                </a:solidFill>
                <a:latin typeface="+mn-lt"/>
                <a:ea typeface="+mn-ea"/>
                <a:cs typeface="+mn-cs"/>
              </a:rPr>
              <a:t>建置暨輔導驗證」顧問</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12</a:t>
            </a:r>
            <a:r>
              <a:rPr lang="zh-TW" altLang="zh-TW" sz="2000" dirty="0">
                <a:solidFill>
                  <a:schemeClr val="tx1"/>
                </a:solidFill>
                <a:latin typeface="+mn-lt"/>
                <a:ea typeface="+mn-ea"/>
                <a:cs typeface="+mn-cs"/>
              </a:rPr>
              <a:t>自來水公司鯉魚潭給水廠「資訊安全管理系統認證轉版</a:t>
            </a:r>
            <a:r>
              <a:rPr lang="zh-TW" altLang="zh-TW" sz="2000" dirty="0" smtClean="0">
                <a:solidFill>
                  <a:schemeClr val="tx1"/>
                </a:solidFill>
                <a:latin typeface="+mn-lt"/>
                <a:ea typeface="+mn-ea"/>
                <a:cs typeface="+mn-cs"/>
              </a:rPr>
              <a:t>」</a:t>
            </a:r>
            <a:endParaRPr lang="zh-TW" alt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p:txBody>
          <a:bodyPr/>
          <a:lstStyle/>
          <a:p>
            <a:fld id="{4D08FBAC-91BE-4E86-81BF-394D9CD3688C}" type="datetime1">
              <a:rPr lang="zh-TW" altLang="en-US"/>
              <a:pPr/>
              <a:t>2010/12/1</a:t>
            </a:fld>
            <a:endParaRPr lang="en-US" altLang="zh-TW"/>
          </a:p>
        </p:txBody>
      </p:sp>
      <p:sp>
        <p:nvSpPr>
          <p:cNvPr id="7" name="投影片編號版面配置區 4"/>
          <p:cNvSpPr>
            <a:spLocks noGrp="1"/>
          </p:cNvSpPr>
          <p:nvPr>
            <p:ph type="sldNum" sz="quarter" idx="11"/>
          </p:nvPr>
        </p:nvSpPr>
        <p:spPr/>
        <p:txBody>
          <a:bodyPr/>
          <a:lstStyle/>
          <a:p>
            <a:fld id="{4353D427-CCD4-4488-8714-E7BBC18202EC}" type="slidenum">
              <a:rPr lang="zh-TW" altLang="en-US"/>
              <a:pPr/>
              <a:t>40</a:t>
            </a:fld>
            <a:endParaRPr lang="en-US" altLang="zh-TW">
              <a:solidFill>
                <a:schemeClr val="tx1"/>
              </a:solidFill>
            </a:endParaRPr>
          </a:p>
        </p:txBody>
      </p:sp>
      <p:sp>
        <p:nvSpPr>
          <p:cNvPr id="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40675" name="Rectangle 3"/>
          <p:cNvSpPr>
            <a:spLocks noChangeArrowheads="1"/>
          </p:cNvSpPr>
          <p:nvPr/>
        </p:nvSpPr>
        <p:spPr bwMode="auto">
          <a:xfrm>
            <a:off x="838200" y="330200"/>
            <a:ext cx="7315200" cy="466725"/>
          </a:xfrm>
          <a:prstGeom prst="rect">
            <a:avLst/>
          </a:prstGeom>
          <a:solidFill>
            <a:srgbClr val="FFCCFF"/>
          </a:solidFill>
          <a:ln w="9525">
            <a:solidFill>
              <a:srgbClr val="FF0000"/>
            </a:solidFill>
            <a:miter lim="800000"/>
            <a:headEnd/>
            <a:tailEnd/>
          </a:ln>
          <a:effectLst/>
        </p:spPr>
        <p:txBody>
          <a:bodyPr>
            <a:spAutoFit/>
          </a:bodyPr>
          <a:lstStyle/>
          <a:p>
            <a:r>
              <a:rPr lang="zh-TW" altLang="en-US" b="1">
                <a:solidFill>
                  <a:srgbClr val="FF6600"/>
                </a:solidFill>
              </a:rPr>
              <a:t>王令麟收押禁見   </a:t>
            </a:r>
            <a:r>
              <a:rPr lang="zh-TW" altLang="en-US" sz="1400" b="1">
                <a:solidFill>
                  <a:schemeClr val="tx2"/>
                </a:solidFill>
              </a:rPr>
              <a:t> </a:t>
            </a:r>
            <a:r>
              <a:rPr lang="en-US" altLang="zh-TW" sz="1400" b="1">
                <a:solidFill>
                  <a:schemeClr val="tx2"/>
                </a:solidFill>
              </a:rPr>
              <a:t>Pchome </a:t>
            </a:r>
            <a:r>
              <a:rPr lang="en-US" altLang="zh-TW" sz="1400" b="1">
                <a:solidFill>
                  <a:schemeClr val="tx2"/>
                </a:solidFill>
                <a:latin typeface="sө,taipei"/>
              </a:rPr>
              <a:t>2</a:t>
            </a:r>
            <a:r>
              <a:rPr lang="en-US" altLang="zh-TW" sz="1400" b="1">
                <a:solidFill>
                  <a:srgbClr val="333333"/>
                </a:solidFill>
                <a:latin typeface="sө,taipei"/>
              </a:rPr>
              <a:t>007-08-14 01:21／</a:t>
            </a:r>
            <a:r>
              <a:rPr lang="zh-TW" altLang="en-US" sz="1400" b="1">
                <a:solidFill>
                  <a:srgbClr val="333333"/>
                </a:solidFill>
                <a:latin typeface="sө,taipei"/>
              </a:rPr>
              <a:t>黃靜萍</a:t>
            </a:r>
            <a:endParaRPr lang="zh-TW" altLang="en-US" sz="1400">
              <a:latin typeface="標楷體" pitchFamily="65" charset="-120"/>
              <a:ea typeface="標楷體" pitchFamily="65" charset="-120"/>
            </a:endParaRPr>
          </a:p>
        </p:txBody>
      </p:sp>
      <p:sp>
        <p:nvSpPr>
          <p:cNvPr id="540676" name="Text Box 4"/>
          <p:cNvSpPr txBox="1">
            <a:spLocks noChangeArrowheads="1"/>
          </p:cNvSpPr>
          <p:nvPr/>
        </p:nvSpPr>
        <p:spPr bwMode="auto">
          <a:xfrm>
            <a:off x="2700338" y="1066800"/>
            <a:ext cx="5986462" cy="2540000"/>
          </a:xfrm>
          <a:prstGeom prst="rect">
            <a:avLst/>
          </a:prstGeom>
          <a:solidFill>
            <a:srgbClr val="FFFF99"/>
          </a:solidFill>
          <a:ln w="9525">
            <a:solidFill>
              <a:srgbClr val="0000FF"/>
            </a:solidFill>
            <a:miter lim="800000"/>
            <a:headEnd/>
            <a:tailEnd/>
          </a:ln>
          <a:effectLst/>
        </p:spPr>
        <p:txBody>
          <a:bodyPr>
            <a:spAutoFit/>
          </a:bodyPr>
          <a:lstStyle/>
          <a:p>
            <a:pPr algn="l">
              <a:spcBef>
                <a:spcPct val="50000"/>
              </a:spcBef>
            </a:pPr>
            <a:r>
              <a:rPr lang="zh-TW" altLang="en-US" sz="2000" b="1">
                <a:solidFill>
                  <a:srgbClr val="FF0000"/>
                </a:solidFill>
                <a:latin typeface="標楷體" pitchFamily="65" charset="-120"/>
                <a:ea typeface="標楷體" pitchFamily="65" charset="-120"/>
              </a:rPr>
              <a:t>檢察官俞秀端還提出另份東森內部簡訊顯示「剛老闆在問的公文箱就是週五晚上他指示要曉菁送回家的一些機密文件老闆自己要看完後銷燬的，剛小吳已拿給我了，我會保管好，萬一老闆有在問，你就可以直接說：已在我手上，隨時有事</a:t>
            </a:r>
            <a:r>
              <a:rPr lang="en-US" altLang="zh-TW" sz="2000" b="1">
                <a:solidFill>
                  <a:srgbClr val="FF0000"/>
                </a:solidFill>
                <a:latin typeface="標楷體" pitchFamily="65" charset="-120"/>
                <a:ea typeface="標楷體" pitchFamily="65" charset="-120"/>
              </a:rPr>
              <a:t>CALL</a:t>
            </a:r>
            <a:r>
              <a:rPr lang="zh-TW" altLang="en-US" sz="2000" b="1">
                <a:solidFill>
                  <a:srgbClr val="FF0000"/>
                </a:solidFill>
                <a:latin typeface="標楷體" pitchFamily="65" charset="-120"/>
                <a:ea typeface="標楷體" pitchFamily="65" charset="-120"/>
              </a:rPr>
              <a:t>我」、「要通知你們館前九樓不知有無清乾淨，早上已經中間抽屜都碎完了」。台北地方法院表示，根據簡訊內容，認定有湮滅證據的事實</a:t>
            </a:r>
          </a:p>
        </p:txBody>
      </p:sp>
      <p:pic>
        <p:nvPicPr>
          <p:cNvPr id="540678" name="Picture 6" descr="070618todaywangLin"/>
          <p:cNvPicPr>
            <a:picLocks noChangeAspect="1" noChangeArrowheads="1"/>
          </p:cNvPicPr>
          <p:nvPr/>
        </p:nvPicPr>
        <p:blipFill>
          <a:blip r:embed="rId5" cstate="print"/>
          <a:srcRect/>
          <a:stretch>
            <a:fillRect/>
          </a:stretch>
        </p:blipFill>
        <p:spPr bwMode="auto">
          <a:xfrm>
            <a:off x="304800" y="1066800"/>
            <a:ext cx="2063750" cy="2506663"/>
          </a:xfrm>
          <a:prstGeom prst="rect">
            <a:avLst/>
          </a:prstGeom>
          <a:noFill/>
        </p:spPr>
      </p:pic>
      <p:sp>
        <p:nvSpPr>
          <p:cNvPr id="540679" name="Text Box 7"/>
          <p:cNvSpPr txBox="1">
            <a:spLocks noChangeArrowheads="1"/>
          </p:cNvSpPr>
          <p:nvPr/>
        </p:nvSpPr>
        <p:spPr bwMode="auto">
          <a:xfrm>
            <a:off x="250825" y="3573463"/>
            <a:ext cx="8610600" cy="2657475"/>
          </a:xfrm>
          <a:prstGeom prst="rect">
            <a:avLst/>
          </a:prstGeom>
          <a:solidFill>
            <a:srgbClr val="FFCCFF"/>
          </a:solidFill>
          <a:ln w="9525">
            <a:solidFill>
              <a:srgbClr val="0000FF"/>
            </a:solidFill>
            <a:miter lim="800000"/>
            <a:headEnd/>
            <a:tailEnd/>
          </a:ln>
          <a:effectLst/>
        </p:spPr>
        <p:txBody>
          <a:bodyPr>
            <a:spAutoFit/>
          </a:bodyPr>
          <a:lstStyle/>
          <a:p>
            <a:pPr algn="l">
              <a:spcBef>
                <a:spcPct val="50000"/>
              </a:spcBef>
            </a:pPr>
            <a:r>
              <a:rPr lang="zh-TW" altLang="en-US">
                <a:solidFill>
                  <a:schemeClr val="tx2"/>
                </a:solidFill>
                <a:latin typeface="Arial" pitchFamily="34" charset="0"/>
                <a:ea typeface="標楷體" pitchFamily="65" charset="-120"/>
                <a:cs typeface="Arial" pitchFamily="34" charset="0"/>
              </a:rPr>
              <a:t>電信業者表示，所有的簡訊內容，都必須經由電信業者的機房轉發，取得簡訊的內容，並不困難，電信業者在政府的要求下，就是利用系統搜尋關鍵字，再加以阻攔發信，因此，取得簡訊收發內容，其實遠比監聽通話內容更方便，不法行為根本無所遁形。但是個人的通訊內容，都受法律保障，根據通信監察法的規範，司法調查機關發出監聽票之後，也只有辦案人員可以參閱內容。</a:t>
            </a:r>
            <a:endParaRPr lang="zh-TW" altLang="en-US">
              <a:solidFill>
                <a:schemeClr val="tx2"/>
              </a:solidFill>
              <a:ea typeface="標楷體" pitchFamily="65" charset="-12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0675"/>
                                        </p:tgtEl>
                                        <p:attrNameLst>
                                          <p:attrName>style.visibility</p:attrName>
                                        </p:attrNameLst>
                                      </p:cBhvr>
                                      <p:to>
                                        <p:strVal val="visible"/>
                                      </p:to>
                                    </p:set>
                                    <p:anim calcmode="lin" valueType="num">
                                      <p:cBhvr additive="base">
                                        <p:cTn id="7" dur="500" fill="hold"/>
                                        <p:tgtEl>
                                          <p:spTgt spid="540675"/>
                                        </p:tgtEl>
                                        <p:attrNameLst>
                                          <p:attrName>ppt_x</p:attrName>
                                        </p:attrNameLst>
                                      </p:cBhvr>
                                      <p:tavLst>
                                        <p:tav tm="0">
                                          <p:val>
                                            <p:strVal val="0-#ppt_w/2"/>
                                          </p:val>
                                        </p:tav>
                                        <p:tav tm="100000">
                                          <p:val>
                                            <p:strVal val="#ppt_x"/>
                                          </p:val>
                                        </p:tav>
                                      </p:tavLst>
                                    </p:anim>
                                    <p:anim calcmode="lin" valueType="num">
                                      <p:cBhvr additive="base">
                                        <p:cTn id="8" dur="500" fill="hold"/>
                                        <p:tgtEl>
                                          <p:spTgt spid="5406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0678"/>
                                        </p:tgtEl>
                                        <p:attrNameLst>
                                          <p:attrName>style.visibility</p:attrName>
                                        </p:attrNameLst>
                                      </p:cBhvr>
                                      <p:to>
                                        <p:strVal val="visible"/>
                                      </p:to>
                                    </p:set>
                                    <p:anim calcmode="lin" valueType="num">
                                      <p:cBhvr additive="base">
                                        <p:cTn id="13" dur="500" fill="hold"/>
                                        <p:tgtEl>
                                          <p:spTgt spid="540678"/>
                                        </p:tgtEl>
                                        <p:attrNameLst>
                                          <p:attrName>ppt_x</p:attrName>
                                        </p:attrNameLst>
                                      </p:cBhvr>
                                      <p:tavLst>
                                        <p:tav tm="0">
                                          <p:val>
                                            <p:strVal val="0-#ppt_w/2"/>
                                          </p:val>
                                        </p:tav>
                                        <p:tav tm="100000">
                                          <p:val>
                                            <p:strVal val="#ppt_x"/>
                                          </p:val>
                                        </p:tav>
                                      </p:tavLst>
                                    </p:anim>
                                    <p:anim calcmode="lin" valueType="num">
                                      <p:cBhvr additive="base">
                                        <p:cTn id="14" dur="500" fill="hold"/>
                                        <p:tgtEl>
                                          <p:spTgt spid="5406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0676"/>
                                        </p:tgtEl>
                                        <p:attrNameLst>
                                          <p:attrName>style.visibility</p:attrName>
                                        </p:attrNameLst>
                                      </p:cBhvr>
                                      <p:to>
                                        <p:strVal val="visible"/>
                                      </p:to>
                                    </p:set>
                                    <p:anim calcmode="lin" valueType="num">
                                      <p:cBhvr additive="base">
                                        <p:cTn id="19" dur="500" fill="hold"/>
                                        <p:tgtEl>
                                          <p:spTgt spid="540676"/>
                                        </p:tgtEl>
                                        <p:attrNameLst>
                                          <p:attrName>ppt_x</p:attrName>
                                        </p:attrNameLst>
                                      </p:cBhvr>
                                      <p:tavLst>
                                        <p:tav tm="0">
                                          <p:val>
                                            <p:strVal val="0-#ppt_w/2"/>
                                          </p:val>
                                        </p:tav>
                                        <p:tav tm="100000">
                                          <p:val>
                                            <p:strVal val="#ppt_x"/>
                                          </p:val>
                                        </p:tav>
                                      </p:tavLst>
                                    </p:anim>
                                    <p:anim calcmode="lin" valueType="num">
                                      <p:cBhvr additive="base">
                                        <p:cTn id="20" dur="500" fill="hold"/>
                                        <p:tgtEl>
                                          <p:spTgt spid="5406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0679"/>
                                        </p:tgtEl>
                                        <p:attrNameLst>
                                          <p:attrName>style.visibility</p:attrName>
                                        </p:attrNameLst>
                                      </p:cBhvr>
                                      <p:to>
                                        <p:strVal val="visible"/>
                                      </p:to>
                                    </p:set>
                                    <p:anim calcmode="lin" valueType="num">
                                      <p:cBhvr additive="base">
                                        <p:cTn id="25" dur="500" fill="hold"/>
                                        <p:tgtEl>
                                          <p:spTgt spid="540679"/>
                                        </p:tgtEl>
                                        <p:attrNameLst>
                                          <p:attrName>ppt_x</p:attrName>
                                        </p:attrNameLst>
                                      </p:cBhvr>
                                      <p:tavLst>
                                        <p:tav tm="0">
                                          <p:val>
                                            <p:strVal val="0-#ppt_w/2"/>
                                          </p:val>
                                        </p:tav>
                                        <p:tav tm="100000">
                                          <p:val>
                                            <p:strVal val="#ppt_x"/>
                                          </p:val>
                                        </p:tav>
                                      </p:tavLst>
                                    </p:anim>
                                    <p:anim calcmode="lin" valueType="num">
                                      <p:cBhvr additive="base">
                                        <p:cTn id="26" dur="500" fill="hold"/>
                                        <p:tgtEl>
                                          <p:spTgt spid="5406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animBg="1" autoUpdateAnimBg="0"/>
      <p:bldP spid="540676" grpId="0" animBg="1" autoUpdateAnimBg="0"/>
      <p:bldP spid="54067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p:txBody>
          <a:bodyPr/>
          <a:lstStyle/>
          <a:p>
            <a:fld id="{F6765A4B-FD99-4C68-AA7D-4C0F3E36B14B}" type="datetime1">
              <a:rPr lang="zh-TW" altLang="en-US"/>
              <a:pPr/>
              <a:t>2010/12/1</a:t>
            </a:fld>
            <a:endParaRPr lang="en-US" altLang="zh-TW"/>
          </a:p>
        </p:txBody>
      </p:sp>
      <p:sp>
        <p:nvSpPr>
          <p:cNvPr id="7" name="投影片編號版面配置區 4"/>
          <p:cNvSpPr>
            <a:spLocks noGrp="1"/>
          </p:cNvSpPr>
          <p:nvPr>
            <p:ph type="sldNum" sz="quarter" idx="11"/>
          </p:nvPr>
        </p:nvSpPr>
        <p:spPr/>
        <p:txBody>
          <a:bodyPr/>
          <a:lstStyle/>
          <a:p>
            <a:fld id="{324694E0-AD2B-4524-949A-BC7ABC81F9BE}" type="slidenum">
              <a:rPr lang="zh-TW" altLang="en-US"/>
              <a:pPr/>
              <a:t>41</a:t>
            </a:fld>
            <a:endParaRPr lang="en-US" altLang="zh-TW">
              <a:solidFill>
                <a:schemeClr val="tx1"/>
              </a:solidFill>
            </a:endParaRPr>
          </a:p>
        </p:txBody>
      </p:sp>
      <p:sp>
        <p:nvSpPr>
          <p:cNvPr id="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76163" name="Rectangle 3"/>
          <p:cNvSpPr>
            <a:spLocks noGrp="1" noChangeArrowheads="1"/>
          </p:cNvSpPr>
          <p:nvPr>
            <p:ph type="subTitle" idx="1"/>
          </p:nvPr>
        </p:nvSpPr>
        <p:spPr/>
        <p:txBody>
          <a:bodyPr/>
          <a:lstStyle/>
          <a:p>
            <a:r>
              <a:rPr lang="zh-TW" altLang="en-US" sz="2400">
                <a:latin typeface="標楷體" pitchFamily="65" charset="-120"/>
                <a:ea typeface="標楷體" pitchFamily="65" charset="-120"/>
              </a:rPr>
              <a:t/>
            </a:r>
            <a:br>
              <a:rPr lang="zh-TW" altLang="en-US" sz="2400">
                <a:latin typeface="標楷體" pitchFamily="65" charset="-120"/>
                <a:ea typeface="標楷體" pitchFamily="65" charset="-120"/>
              </a:rPr>
            </a:br>
            <a:endParaRPr lang="zh-TW" altLang="en-US" sz="2400">
              <a:latin typeface="標楷體" pitchFamily="65" charset="-120"/>
              <a:ea typeface="標楷體" pitchFamily="65" charset="-120"/>
            </a:endParaRPr>
          </a:p>
        </p:txBody>
      </p:sp>
      <p:sp>
        <p:nvSpPr>
          <p:cNvPr id="476164" name="Text Box 4"/>
          <p:cNvSpPr txBox="1">
            <a:spLocks noChangeArrowheads="1"/>
          </p:cNvSpPr>
          <p:nvPr/>
        </p:nvSpPr>
        <p:spPr bwMode="auto">
          <a:xfrm>
            <a:off x="1600200" y="228600"/>
            <a:ext cx="5791200" cy="641350"/>
          </a:xfrm>
          <a:prstGeom prst="rect">
            <a:avLst/>
          </a:prstGeom>
          <a:noFill/>
          <a:ln w="9525">
            <a:noFill/>
            <a:miter lim="800000"/>
            <a:headEnd/>
            <a:tailEnd/>
          </a:ln>
          <a:effectLst/>
        </p:spPr>
        <p:txBody>
          <a:bodyPr>
            <a:spAutoFit/>
          </a:bodyPr>
          <a:lstStyle/>
          <a:p>
            <a:pPr>
              <a:spcBef>
                <a:spcPct val="50000"/>
              </a:spcBef>
            </a:pPr>
            <a:r>
              <a:rPr lang="zh-TW" altLang="en-US" sz="3600">
                <a:latin typeface="標楷體" pitchFamily="65" charset="-120"/>
                <a:ea typeface="標楷體" pitchFamily="65" charset="-120"/>
              </a:rPr>
              <a:t>資安案例解析</a:t>
            </a:r>
          </a:p>
        </p:txBody>
      </p:sp>
      <p:sp>
        <p:nvSpPr>
          <p:cNvPr id="476165" name="Text Box 5"/>
          <p:cNvSpPr txBox="1">
            <a:spLocks noChangeArrowheads="1"/>
          </p:cNvSpPr>
          <p:nvPr/>
        </p:nvSpPr>
        <p:spPr bwMode="auto">
          <a:xfrm>
            <a:off x="457200" y="4114800"/>
            <a:ext cx="8153400" cy="1917700"/>
          </a:xfrm>
          <a:prstGeom prst="rect">
            <a:avLst/>
          </a:prstGeom>
          <a:noFill/>
          <a:ln w="9525">
            <a:noFill/>
            <a:miter lim="800000"/>
            <a:headEnd/>
            <a:tailEnd/>
          </a:ln>
          <a:effectLst/>
        </p:spPr>
        <p:txBody>
          <a:bodyPr>
            <a:spAutoFit/>
          </a:bodyPr>
          <a:lstStyle/>
          <a:p>
            <a:pPr algn="l">
              <a:spcBef>
                <a:spcPct val="50000"/>
              </a:spcBef>
            </a:pPr>
            <a:r>
              <a:rPr lang="zh-TW" altLang="en-US">
                <a:solidFill>
                  <a:srgbClr val="333333"/>
                </a:solidFill>
                <a:latin typeface="標楷體" pitchFamily="65" charset="-120"/>
                <a:ea typeface="標楷體" pitchFamily="65" charset="-120"/>
                <a:cs typeface="sө,taipei"/>
              </a:rPr>
              <a:t>頭城大里火車車禍，司機員闖紅燈釀禍，但是如果</a:t>
            </a:r>
            <a:r>
              <a:rPr lang="en-US" altLang="zh-TW">
                <a:solidFill>
                  <a:srgbClr val="333333"/>
                </a:solidFill>
                <a:latin typeface="標楷體" pitchFamily="65" charset="-120"/>
                <a:ea typeface="標楷體" pitchFamily="65" charset="-120"/>
                <a:cs typeface="sө,taipei"/>
              </a:rPr>
              <a:t>ATP</a:t>
            </a:r>
            <a:r>
              <a:rPr lang="zh-TW" altLang="en-US">
                <a:solidFill>
                  <a:srgbClr val="333333"/>
                </a:solidFill>
                <a:latin typeface="標楷體" pitchFamily="65" charset="-120"/>
                <a:ea typeface="標楷體" pitchFamily="65" charset="-120"/>
                <a:cs typeface="sө,taipei"/>
              </a:rPr>
              <a:t>列車自動防護系統緊急發揮作用，悲劇是可以避免，但</a:t>
            </a:r>
            <a:r>
              <a:rPr lang="en-US" altLang="zh-TW">
                <a:solidFill>
                  <a:srgbClr val="333333"/>
                </a:solidFill>
                <a:latin typeface="標楷體" pitchFamily="65" charset="-120"/>
                <a:ea typeface="標楷體" pitchFamily="65" charset="-120"/>
                <a:cs typeface="sө,taipei"/>
              </a:rPr>
              <a:t>ATP</a:t>
            </a:r>
            <a:r>
              <a:rPr lang="zh-TW" altLang="en-US">
                <a:solidFill>
                  <a:srgbClr val="333333"/>
                </a:solidFill>
                <a:latin typeface="標楷體" pitchFamily="65" charset="-120"/>
                <a:ea typeface="標楷體" pitchFamily="65" charset="-120"/>
                <a:cs typeface="sө,taipei"/>
              </a:rPr>
              <a:t>故障停用，台鐵指出，這套花了39億採購的系統，平均一天故障率有12到13次，</a:t>
            </a:r>
            <a:r>
              <a:rPr lang="en-US" altLang="zh-TW">
                <a:solidFill>
                  <a:srgbClr val="333333"/>
                </a:solidFill>
                <a:latin typeface="標楷體" pitchFamily="65" charset="-120"/>
                <a:ea typeface="標楷體" pitchFamily="65" charset="-120"/>
                <a:cs typeface="sө,taipei"/>
              </a:rPr>
              <a:t>TVBS</a:t>
            </a:r>
            <a:r>
              <a:rPr lang="zh-TW" altLang="en-US">
                <a:solidFill>
                  <a:srgbClr val="333333"/>
                </a:solidFill>
                <a:latin typeface="標楷體" pitchFamily="65" charset="-120"/>
                <a:ea typeface="標楷體" pitchFamily="65" charset="-120"/>
                <a:cs typeface="sө,taipei"/>
              </a:rPr>
              <a:t>記者要拍攝</a:t>
            </a:r>
            <a:r>
              <a:rPr lang="en-US" altLang="zh-TW">
                <a:solidFill>
                  <a:srgbClr val="333333"/>
                </a:solidFill>
                <a:latin typeface="標楷體" pitchFamily="65" charset="-120"/>
                <a:ea typeface="標楷體" pitchFamily="65" charset="-120"/>
                <a:cs typeface="sө,taipei"/>
              </a:rPr>
              <a:t>ATP</a:t>
            </a:r>
            <a:r>
              <a:rPr lang="zh-TW" altLang="en-US">
                <a:solidFill>
                  <a:srgbClr val="333333"/>
                </a:solidFill>
                <a:latin typeface="標楷體" pitchFamily="65" charset="-120"/>
                <a:ea typeface="標楷體" pitchFamily="65" charset="-120"/>
                <a:cs typeface="sө,taipei"/>
              </a:rPr>
              <a:t>自動防護系統，遇上這列火車，系統故障。</a:t>
            </a:r>
            <a:r>
              <a:rPr lang="en-US" altLang="zh-TW">
                <a:solidFill>
                  <a:srgbClr val="0000FF"/>
                </a:solidFill>
                <a:latin typeface="標楷體" pitchFamily="65" charset="-120"/>
                <a:ea typeface="標楷體" pitchFamily="65" charset="-120"/>
                <a:cs typeface="sө,taipei"/>
              </a:rPr>
              <a:t>2010 May</a:t>
            </a:r>
            <a:r>
              <a:rPr lang="en-US" altLang="zh-TW">
                <a:solidFill>
                  <a:srgbClr val="333333"/>
                </a:solidFill>
                <a:latin typeface="標楷體" pitchFamily="65" charset="-120"/>
                <a:ea typeface="標楷體" pitchFamily="65" charset="-120"/>
                <a:cs typeface="sө,taipei"/>
              </a:rPr>
              <a:t> </a:t>
            </a:r>
            <a:endParaRPr lang="en-US" altLang="zh-TW">
              <a:latin typeface="標楷體" pitchFamily="65" charset="-120"/>
              <a:ea typeface="標楷體" pitchFamily="65" charset="-120"/>
              <a:cs typeface="sө,taipei"/>
            </a:endParaRPr>
          </a:p>
        </p:txBody>
      </p:sp>
      <p:pic>
        <p:nvPicPr>
          <p:cNvPr id="476166" name="Picture 6" descr="yehmin-20070616185708"/>
          <p:cNvPicPr>
            <a:picLocks noChangeAspect="1" noChangeArrowheads="1"/>
          </p:cNvPicPr>
          <p:nvPr/>
        </p:nvPicPr>
        <p:blipFill>
          <a:blip r:embed="rId3" cstate="print"/>
          <a:srcRect/>
          <a:stretch>
            <a:fillRect/>
          </a:stretch>
        </p:blipFill>
        <p:spPr bwMode="auto">
          <a:xfrm>
            <a:off x="2209800" y="914400"/>
            <a:ext cx="4495800" cy="30511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3E8184D3-3051-4225-8AEC-105AAC1C4323}"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0B459C15-B379-4788-BE7F-8D6197FF40D3}" type="slidenum">
              <a:rPr lang="zh-TW" altLang="en-US"/>
              <a:pPr/>
              <a:t>42</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07906" name="Rectangle 2"/>
          <p:cNvSpPr>
            <a:spLocks noGrp="1" noChangeArrowheads="1"/>
          </p:cNvSpPr>
          <p:nvPr>
            <p:ph type="subTitle" idx="1"/>
          </p:nvPr>
        </p:nvSpPr>
        <p:spPr/>
        <p:txBody>
          <a:bodyPr/>
          <a:lstStyle/>
          <a:p>
            <a:r>
              <a:rPr lang="zh-TW" altLang="en-US" sz="2400">
                <a:latin typeface="標楷體" pitchFamily="65" charset="-120"/>
                <a:ea typeface="標楷體" pitchFamily="65" charset="-120"/>
              </a:rPr>
              <a:t/>
            </a:r>
            <a:br>
              <a:rPr lang="zh-TW" altLang="en-US" sz="2400">
                <a:latin typeface="標楷體" pitchFamily="65" charset="-120"/>
                <a:ea typeface="標楷體" pitchFamily="65" charset="-120"/>
              </a:rPr>
            </a:br>
            <a:endParaRPr lang="zh-TW" altLang="en-US" sz="2400">
              <a:latin typeface="標楷體" pitchFamily="65" charset="-120"/>
              <a:ea typeface="標楷體" pitchFamily="65" charset="-120"/>
            </a:endParaRPr>
          </a:p>
        </p:txBody>
      </p:sp>
      <p:sp>
        <p:nvSpPr>
          <p:cNvPr id="507907" name="Text Box 3"/>
          <p:cNvSpPr txBox="1">
            <a:spLocks noChangeArrowheads="1"/>
          </p:cNvSpPr>
          <p:nvPr/>
        </p:nvSpPr>
        <p:spPr bwMode="auto">
          <a:xfrm>
            <a:off x="1600200" y="228600"/>
            <a:ext cx="5791200" cy="641350"/>
          </a:xfrm>
          <a:prstGeom prst="rect">
            <a:avLst/>
          </a:prstGeom>
          <a:noFill/>
          <a:ln w="9525">
            <a:noFill/>
            <a:miter lim="800000"/>
            <a:headEnd/>
            <a:tailEnd/>
          </a:ln>
          <a:effectLst/>
        </p:spPr>
        <p:txBody>
          <a:bodyPr>
            <a:spAutoFit/>
          </a:bodyPr>
          <a:lstStyle/>
          <a:p>
            <a:pPr>
              <a:spcBef>
                <a:spcPct val="50000"/>
              </a:spcBef>
            </a:pPr>
            <a:r>
              <a:rPr lang="zh-TW" altLang="en-US" sz="3600">
                <a:latin typeface="標楷體" pitchFamily="65" charset="-120"/>
                <a:ea typeface="標楷體" pitchFamily="65" charset="-120"/>
              </a:rPr>
              <a:t>資安案例解析</a:t>
            </a:r>
          </a:p>
        </p:txBody>
      </p:sp>
      <p:sp>
        <p:nvSpPr>
          <p:cNvPr id="507908" name="Text Box 4"/>
          <p:cNvSpPr txBox="1">
            <a:spLocks noChangeArrowheads="1"/>
          </p:cNvSpPr>
          <p:nvPr/>
        </p:nvSpPr>
        <p:spPr bwMode="auto">
          <a:xfrm>
            <a:off x="457200" y="914400"/>
            <a:ext cx="8153400" cy="5386388"/>
          </a:xfrm>
          <a:prstGeom prst="rect">
            <a:avLst/>
          </a:prstGeom>
          <a:noFill/>
          <a:ln w="9525">
            <a:noFill/>
            <a:miter lim="800000"/>
            <a:headEnd/>
            <a:tailEnd/>
          </a:ln>
          <a:effectLst/>
        </p:spPr>
        <p:txBody>
          <a:bodyPr>
            <a:spAutoFit/>
          </a:bodyPr>
          <a:lstStyle/>
          <a:p>
            <a:pPr algn="l">
              <a:spcBef>
                <a:spcPct val="50000"/>
              </a:spcBef>
            </a:pPr>
            <a:r>
              <a:rPr lang="zh-TW" altLang="en-US">
                <a:solidFill>
                  <a:srgbClr val="353535"/>
                </a:solidFill>
                <a:ea typeface="標楷體" pitchFamily="65" charset="-120"/>
                <a:cs typeface="Arial" pitchFamily="34" charset="0"/>
              </a:rPr>
              <a:t>【記者許志煌／台北報導】 交通部高速鐵路工程局局長龐家驊昨天表示，台鐵</a:t>
            </a:r>
            <a:r>
              <a:rPr lang="en-US" altLang="zh-TW">
                <a:solidFill>
                  <a:srgbClr val="353535"/>
                </a:solidFill>
                <a:ea typeface="標楷體" pitchFamily="65" charset="-120"/>
                <a:cs typeface="Arial" pitchFamily="34" charset="0"/>
              </a:rPr>
              <a:t>ATP〈</a:t>
            </a:r>
            <a:r>
              <a:rPr lang="zh-TW" altLang="en-US">
                <a:solidFill>
                  <a:srgbClr val="353535"/>
                </a:solidFill>
                <a:ea typeface="標楷體" pitchFamily="65" charset="-120"/>
                <a:cs typeface="Arial" pitchFamily="34" charset="0"/>
              </a:rPr>
              <a:t>列車自動防護系統〉，通常來說是鐵路必備的設備，就鐵路安全來說，也是</a:t>
            </a:r>
            <a:r>
              <a:rPr lang="en-US" altLang="zh-TW">
                <a:solidFill>
                  <a:srgbClr val="353535"/>
                </a:solidFill>
                <a:ea typeface="標楷體" pitchFamily="65" charset="-120"/>
                <a:cs typeface="Arial" pitchFamily="34" charset="0"/>
              </a:rPr>
              <a:t>failsafe〈</a:t>
            </a:r>
            <a:r>
              <a:rPr lang="zh-TW" altLang="en-US">
                <a:solidFill>
                  <a:srgbClr val="353535"/>
                </a:solidFill>
                <a:ea typeface="標楷體" pitchFamily="65" charset="-120"/>
                <a:cs typeface="Arial" pitchFamily="34" charset="0"/>
              </a:rPr>
              <a:t>故障安全防護裝置〉。也就是說，當列車行駛當中前面有狀況，「它的號誌一定是紅燈」。他說，鐵路也黃、紅、綠燈的機制，當看到紅燈，列車絕對不能往前走，而</a:t>
            </a:r>
            <a:r>
              <a:rPr lang="en-US" altLang="zh-TW">
                <a:solidFill>
                  <a:srgbClr val="353535"/>
                </a:solidFill>
                <a:ea typeface="標楷體" pitchFamily="65" charset="-120"/>
                <a:cs typeface="Arial" pitchFamily="34" charset="0"/>
              </a:rPr>
              <a:t>ATP</a:t>
            </a:r>
            <a:r>
              <a:rPr lang="zh-TW" altLang="en-US">
                <a:solidFill>
                  <a:srgbClr val="353535"/>
                </a:solidFill>
                <a:ea typeface="標楷體" pitchFamily="65" charset="-120"/>
                <a:cs typeface="Arial" pitchFamily="34" charset="0"/>
              </a:rPr>
              <a:t>是與號誌連鎖。 　</a:t>
            </a:r>
          </a:p>
          <a:p>
            <a:pPr algn="l">
              <a:spcBef>
                <a:spcPct val="50000"/>
              </a:spcBef>
            </a:pPr>
            <a:r>
              <a:rPr lang="zh-TW" altLang="en-US">
                <a:solidFill>
                  <a:srgbClr val="353535"/>
                </a:solidFill>
                <a:ea typeface="標楷體" pitchFamily="65" charset="-120"/>
                <a:cs typeface="Arial" pitchFamily="34" charset="0"/>
              </a:rPr>
              <a:t>　 龐家驊指出，以高鐵來講，也是有這一裝置。除了行控中心會做適度掌控以外，高鐵還有一項防追撞的機制。而若是像前方十五公里處有列車的話，高鐵列車一定會事先知道，駕駛座一定會做處理，也會適度把速度降下來。所以，他說，</a:t>
            </a:r>
            <a:r>
              <a:rPr lang="en-US" altLang="zh-TW">
                <a:solidFill>
                  <a:srgbClr val="353535"/>
                </a:solidFill>
                <a:ea typeface="標楷體" pitchFamily="65" charset="-120"/>
                <a:cs typeface="Arial" pitchFamily="34" charset="0"/>
              </a:rPr>
              <a:t>ATP</a:t>
            </a:r>
            <a:r>
              <a:rPr lang="zh-TW" altLang="en-US">
                <a:solidFill>
                  <a:srgbClr val="353535"/>
                </a:solidFill>
                <a:ea typeface="標楷體" pitchFamily="65" charset="-120"/>
                <a:cs typeface="Arial" pitchFamily="34" charset="0"/>
              </a:rPr>
              <a:t>機制對鐵路來說，是很重要的機制。</a:t>
            </a:r>
            <a:r>
              <a:rPr lang="zh-TW" altLang="en-US">
                <a:solidFill>
                  <a:srgbClr val="353535"/>
                </a:solidFill>
                <a:latin typeface="Arial" pitchFamily="34" charset="0"/>
                <a:ea typeface="標楷體" pitchFamily="65" charset="-120"/>
                <a:cs typeface="Arial" pitchFamily="34" charset="0"/>
              </a:rPr>
              <a:t> </a:t>
            </a:r>
            <a:br>
              <a:rPr lang="zh-TW" altLang="en-US">
                <a:solidFill>
                  <a:srgbClr val="353535"/>
                </a:solidFill>
                <a:latin typeface="Arial" pitchFamily="34" charset="0"/>
                <a:ea typeface="標楷體" pitchFamily="65" charset="-120"/>
                <a:cs typeface="Arial" pitchFamily="34" charset="0"/>
              </a:rPr>
            </a:br>
            <a:r>
              <a:rPr lang="zh-TW" altLang="en-US">
                <a:solidFill>
                  <a:srgbClr val="353535"/>
                </a:solidFill>
                <a:latin typeface="Arial" pitchFamily="34" charset="0"/>
                <a:ea typeface="標楷體" pitchFamily="65" charset="-120"/>
                <a:cs typeface="Arial" pitchFamily="34" charset="0"/>
              </a:rPr>
              <a:t/>
            </a:r>
            <a:br>
              <a:rPr lang="zh-TW" altLang="en-US">
                <a:solidFill>
                  <a:srgbClr val="353535"/>
                </a:solidFill>
                <a:latin typeface="Arial" pitchFamily="34" charset="0"/>
                <a:ea typeface="標楷體" pitchFamily="65" charset="-120"/>
                <a:cs typeface="Arial" pitchFamily="34" charset="0"/>
              </a:rPr>
            </a:br>
            <a:endParaRPr lang="zh-TW" altLang="en-US">
              <a:solidFill>
                <a:srgbClr val="353535"/>
              </a:solidFill>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p:txBody>
          <a:bodyPr/>
          <a:lstStyle/>
          <a:p>
            <a:fld id="{CBCD2720-B615-4DD7-9A2A-62211CABA699}" type="datetime1">
              <a:rPr lang="zh-TW" altLang="en-US"/>
              <a:pPr/>
              <a:t>2010/12/1</a:t>
            </a:fld>
            <a:endParaRPr lang="en-US" altLang="zh-TW"/>
          </a:p>
        </p:txBody>
      </p:sp>
      <p:sp>
        <p:nvSpPr>
          <p:cNvPr id="7" name="投影片編號版面配置區 4"/>
          <p:cNvSpPr>
            <a:spLocks noGrp="1"/>
          </p:cNvSpPr>
          <p:nvPr>
            <p:ph type="sldNum" sz="quarter" idx="11"/>
          </p:nvPr>
        </p:nvSpPr>
        <p:spPr/>
        <p:txBody>
          <a:bodyPr/>
          <a:lstStyle/>
          <a:p>
            <a:fld id="{E68B8B47-66C6-4C71-A312-0D633EBBD15A}" type="slidenum">
              <a:rPr lang="zh-TW" altLang="en-US"/>
              <a:pPr/>
              <a:t>43</a:t>
            </a:fld>
            <a:endParaRPr lang="en-US" altLang="zh-TW">
              <a:solidFill>
                <a:schemeClr val="tx1"/>
              </a:solidFill>
            </a:endParaRPr>
          </a:p>
        </p:txBody>
      </p:sp>
      <p:sp>
        <p:nvSpPr>
          <p:cNvPr id="8"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71042" name="Rectangle 2"/>
          <p:cNvSpPr>
            <a:spLocks noGrp="1" noChangeArrowheads="1"/>
          </p:cNvSpPr>
          <p:nvPr>
            <p:ph type="title"/>
          </p:nvPr>
        </p:nvSpPr>
        <p:spPr>
          <a:xfrm>
            <a:off x="685800" y="304800"/>
            <a:ext cx="7772400" cy="914400"/>
          </a:xfrm>
          <a:ln>
            <a:solidFill>
              <a:schemeClr val="bg1"/>
            </a:solidFill>
          </a:ln>
        </p:spPr>
        <p:txBody>
          <a:bodyPr/>
          <a:lstStyle/>
          <a:p>
            <a:pPr algn="ctr"/>
            <a:r>
              <a:rPr lang="zh-TW" altLang="en-US" sz="3200">
                <a:solidFill>
                  <a:srgbClr val="FF0000"/>
                </a:solidFill>
                <a:latin typeface="標楷體" pitchFamily="65" charset="-120"/>
                <a:ea typeface="標楷體" pitchFamily="65" charset="-120"/>
              </a:rPr>
              <a:t>華航名古屋空難 導因重飛失誤  1994</a:t>
            </a:r>
          </a:p>
        </p:txBody>
      </p:sp>
      <p:sp>
        <p:nvSpPr>
          <p:cNvPr id="471043" name="Rectangle 3"/>
          <p:cNvSpPr>
            <a:spLocks noGrp="1" noChangeArrowheads="1"/>
          </p:cNvSpPr>
          <p:nvPr>
            <p:ph type="body" idx="1"/>
          </p:nvPr>
        </p:nvSpPr>
        <p:spPr>
          <a:xfrm>
            <a:off x="457200" y="990600"/>
            <a:ext cx="8382000" cy="4953000"/>
          </a:xfrm>
        </p:spPr>
        <p:txBody>
          <a:bodyPr/>
          <a:lstStyle/>
          <a:p>
            <a:pPr>
              <a:lnSpc>
                <a:spcPct val="90000"/>
              </a:lnSpc>
            </a:pPr>
            <a:r>
              <a:rPr lang="zh-TW" altLang="en-US" sz="1800">
                <a:solidFill>
                  <a:schemeClr val="tx2"/>
                </a:solidFill>
                <a:latin typeface="標楷體" pitchFamily="65" charset="-120"/>
                <a:ea typeface="標楷體" pitchFamily="65" charset="-120"/>
              </a:rPr>
              <a:t>聯合報記者郭錦萍／台北報導 </a:t>
            </a:r>
          </a:p>
        </p:txBody>
      </p:sp>
      <p:sp>
        <p:nvSpPr>
          <p:cNvPr id="471046" name="Text Box 6"/>
          <p:cNvSpPr txBox="1">
            <a:spLocks noChangeArrowheads="1"/>
          </p:cNvSpPr>
          <p:nvPr/>
        </p:nvSpPr>
        <p:spPr bwMode="auto">
          <a:xfrm>
            <a:off x="609600" y="1600200"/>
            <a:ext cx="7772400" cy="1917700"/>
          </a:xfrm>
          <a:prstGeom prst="rect">
            <a:avLst/>
          </a:prstGeom>
          <a:noFill/>
          <a:ln w="9525">
            <a:noFill/>
            <a:miter lim="800000"/>
            <a:headEnd/>
            <a:tailEnd/>
          </a:ln>
          <a:effectLst/>
        </p:spPr>
        <p:txBody>
          <a:bodyPr>
            <a:spAutoFit/>
          </a:bodyPr>
          <a:lstStyle/>
          <a:p>
            <a:pPr algn="l">
              <a:spcBef>
                <a:spcPct val="50000"/>
              </a:spcBef>
            </a:pPr>
            <a:r>
              <a:rPr lang="zh-TW" altLang="en-US">
                <a:solidFill>
                  <a:srgbClr val="333333"/>
                </a:solidFill>
                <a:ea typeface="標楷體" pitchFamily="65" charset="-120"/>
              </a:rPr>
              <a:t>華航</a:t>
            </a:r>
            <a:r>
              <a:rPr lang="en-US" altLang="zh-TW">
                <a:solidFill>
                  <a:srgbClr val="333333"/>
                </a:solidFill>
                <a:ea typeface="標楷體" pitchFamily="65" charset="-120"/>
              </a:rPr>
              <a:t>CI-140</a:t>
            </a:r>
            <a:r>
              <a:rPr lang="zh-TW" altLang="en-US">
                <a:solidFill>
                  <a:srgbClr val="333333"/>
                </a:solidFill>
                <a:ea typeface="標楷體" pitchFamily="65" charset="-120"/>
              </a:rPr>
              <a:t>空中巴士</a:t>
            </a:r>
            <a:r>
              <a:rPr lang="en-US" altLang="zh-TW">
                <a:solidFill>
                  <a:srgbClr val="333333"/>
                </a:solidFill>
                <a:ea typeface="標楷體" pitchFamily="65" charset="-120"/>
              </a:rPr>
              <a:t>A300-600R</a:t>
            </a:r>
            <a:r>
              <a:rPr lang="zh-TW" altLang="en-US">
                <a:solidFill>
                  <a:srgbClr val="333333"/>
                </a:solidFill>
                <a:ea typeface="標楷體" pitchFamily="65" charset="-120"/>
              </a:rPr>
              <a:t>型班機於日本名古屋機場上空，機師要求重新降落，機頭抬高上衝，墜毀於跑道前，機上271人有264人死亡 </a:t>
            </a:r>
            <a:r>
              <a:rPr lang="zh-TW" altLang="en-US">
                <a:ea typeface="標楷體" pitchFamily="65" charset="-120"/>
              </a:rPr>
              <a:t>七人重傷的華航空難事件中，被日警依</a:t>
            </a:r>
            <a:r>
              <a:rPr lang="zh-TW" altLang="en-US">
                <a:solidFill>
                  <a:srgbClr val="FF0000"/>
                </a:solidFill>
                <a:ea typeface="標楷體" pitchFamily="65" charset="-120"/>
              </a:rPr>
              <a:t>「業務過失致死」</a:t>
            </a:r>
            <a:r>
              <a:rPr lang="zh-TW" altLang="en-US">
                <a:ea typeface="標楷體" pitchFamily="65" charset="-120"/>
              </a:rPr>
              <a:t>罪嫌移送名古屋地檢偵辦的四名華航高級職員，今天獲</a:t>
            </a:r>
            <a:r>
              <a:rPr lang="zh-TW" altLang="en-US">
                <a:solidFill>
                  <a:srgbClr val="FF0000"/>
                </a:solidFill>
                <a:ea typeface="標楷體" pitchFamily="65" charset="-120"/>
              </a:rPr>
              <a:t>不起訴處分</a:t>
            </a:r>
            <a:r>
              <a:rPr lang="zh-TW" altLang="en-US">
                <a:ea typeface="標楷體" pitchFamily="65" charset="-120"/>
              </a:rPr>
              <a:t>。 </a:t>
            </a:r>
          </a:p>
        </p:txBody>
      </p:sp>
      <p:sp>
        <p:nvSpPr>
          <p:cNvPr id="471047" name="Text Box 7"/>
          <p:cNvSpPr txBox="1">
            <a:spLocks noChangeArrowheads="1"/>
          </p:cNvSpPr>
          <p:nvPr/>
        </p:nvSpPr>
        <p:spPr bwMode="auto">
          <a:xfrm>
            <a:off x="762000" y="3962400"/>
            <a:ext cx="7315200" cy="1552575"/>
          </a:xfrm>
          <a:prstGeom prst="rect">
            <a:avLst/>
          </a:prstGeom>
          <a:noFill/>
          <a:ln w="9525">
            <a:noFill/>
            <a:miter lim="800000"/>
            <a:headEnd/>
            <a:tailEnd/>
          </a:ln>
          <a:effectLst/>
        </p:spPr>
        <p:txBody>
          <a:bodyPr>
            <a:spAutoFit/>
          </a:bodyPr>
          <a:lstStyle/>
          <a:p>
            <a:pPr algn="l">
              <a:spcBef>
                <a:spcPct val="50000"/>
              </a:spcBef>
            </a:pPr>
            <a:r>
              <a:rPr lang="zh-TW" altLang="en-US">
                <a:solidFill>
                  <a:srgbClr val="0000FF"/>
                </a:solidFill>
                <a:ea typeface="標楷體" pitchFamily="65" charset="-120"/>
              </a:rPr>
              <a:t>事後調查報告發現，空難的原因是正副駕駛2人完全相反的操作，副駕駛在操縱飛機降落時，不小心誤將飛機設定在重飛,才會造成飛機失速墜毀，而2003年日本法院作出一審判決，認定華航有重大疏失。</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DBB93DE-897E-43CD-8F6B-9E7E43412FFC}"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A99A89A9-255C-4EE2-9B2C-EEF7434946B5}" type="slidenum">
              <a:rPr lang="zh-TW" altLang="en-US"/>
              <a:pPr/>
              <a:t>44</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42722" name="Rectangle 2"/>
          <p:cNvSpPr>
            <a:spLocks noGrp="1" noChangeArrowheads="1"/>
          </p:cNvSpPr>
          <p:nvPr>
            <p:ph type="title"/>
          </p:nvPr>
        </p:nvSpPr>
        <p:spPr>
          <a:xfrm>
            <a:off x="685800" y="304800"/>
            <a:ext cx="7772400" cy="914400"/>
          </a:xfrm>
          <a:ln>
            <a:solidFill>
              <a:schemeClr val="bg1"/>
            </a:solidFill>
          </a:ln>
        </p:spPr>
        <p:txBody>
          <a:bodyPr/>
          <a:lstStyle/>
          <a:p>
            <a:pPr algn="ctr"/>
            <a:r>
              <a:rPr lang="zh-TW" altLang="en-US" sz="3200">
                <a:solidFill>
                  <a:srgbClr val="FF0000"/>
                </a:solidFill>
                <a:latin typeface="標楷體" pitchFamily="65" charset="-120"/>
                <a:ea typeface="標楷體" pitchFamily="65" charset="-120"/>
              </a:rPr>
              <a:t>華航大園空難 導因重飛失誤  1998</a:t>
            </a:r>
          </a:p>
        </p:txBody>
      </p:sp>
      <p:sp>
        <p:nvSpPr>
          <p:cNvPr id="542723" name="Rectangle 3"/>
          <p:cNvSpPr>
            <a:spLocks noGrp="1" noChangeArrowheads="1"/>
          </p:cNvSpPr>
          <p:nvPr>
            <p:ph type="body" idx="1"/>
          </p:nvPr>
        </p:nvSpPr>
        <p:spPr>
          <a:xfrm>
            <a:off x="457200" y="990600"/>
            <a:ext cx="8382000" cy="4953000"/>
          </a:xfrm>
        </p:spPr>
        <p:txBody>
          <a:bodyPr/>
          <a:lstStyle/>
          <a:p>
            <a:pPr>
              <a:lnSpc>
                <a:spcPct val="90000"/>
              </a:lnSpc>
            </a:pPr>
            <a:r>
              <a:rPr lang="zh-TW" altLang="en-US" sz="1400">
                <a:solidFill>
                  <a:schemeClr val="tx2"/>
                </a:solidFill>
                <a:latin typeface="Times New Roman" pitchFamily="18" charset="0"/>
                <a:ea typeface="標楷體" pitchFamily="65" charset="-120"/>
              </a:rPr>
              <a:t>聯合報記者郭錦萍／台北報導 </a:t>
            </a:r>
          </a:p>
          <a:p>
            <a:pPr>
              <a:lnSpc>
                <a:spcPct val="90000"/>
              </a:lnSpc>
            </a:pPr>
            <a:r>
              <a:rPr lang="zh-TW" altLang="en-US" sz="1800">
                <a:solidFill>
                  <a:schemeClr val="tx2"/>
                </a:solidFill>
                <a:latin typeface="Times New Roman" pitchFamily="18" charset="0"/>
                <a:ea typeface="標楷體" pitchFamily="65" charset="-120"/>
              </a:rPr>
              <a:t>國內歷來死亡人數最多的大園空難，民航局調查，空難最主要的原因是飛機在下降途中高度始終過高，飛行員知道，航管人員也曾提醒，但一直未有效修正，也因此導致飛機進入跑道範圍時必須重飛；但沒有按規定步驟，甚至關鍵程序弄反，造成飛機仰角過高、失速，最後失事。 </a:t>
            </a:r>
          </a:p>
          <a:p>
            <a:pPr>
              <a:lnSpc>
                <a:spcPct val="90000"/>
              </a:lnSpc>
            </a:pPr>
            <a:r>
              <a:rPr lang="zh-TW" altLang="en-US" sz="1800">
                <a:solidFill>
                  <a:schemeClr val="tx2"/>
                </a:solidFill>
                <a:latin typeface="Times New Roman" pitchFamily="18" charset="0"/>
                <a:ea typeface="標楷體" pitchFamily="65" charset="-120"/>
              </a:rPr>
              <a:t>華航這起空難發生在八十七年二月十六日晚間，機上旅客和組員有一九六人，飛機由峇里島起飛，抵達中正機場時墜毀，機上所有人員及地面六人，共</a:t>
            </a:r>
            <a:r>
              <a:rPr lang="zh-TW" altLang="en-US" sz="1800">
                <a:solidFill>
                  <a:srgbClr val="FF0000"/>
                </a:solidFill>
                <a:latin typeface="Times New Roman" pitchFamily="18" charset="0"/>
                <a:ea typeface="標楷體" pitchFamily="65" charset="-120"/>
              </a:rPr>
              <a:t>二百零二人死亡</a:t>
            </a:r>
            <a:r>
              <a:rPr lang="zh-TW" altLang="en-US" sz="1800">
                <a:solidFill>
                  <a:schemeClr val="tx2"/>
                </a:solidFill>
                <a:latin typeface="Times New Roman" pitchFamily="18" charset="0"/>
                <a:ea typeface="標楷體" pitchFamily="65" charset="-120"/>
              </a:rPr>
              <a:t>。 </a:t>
            </a:r>
          </a:p>
          <a:p>
            <a:pPr>
              <a:lnSpc>
                <a:spcPct val="90000"/>
              </a:lnSpc>
            </a:pPr>
            <a:r>
              <a:rPr lang="zh-TW" altLang="en-US" sz="1800">
                <a:solidFill>
                  <a:schemeClr val="tx2"/>
                </a:solidFill>
                <a:latin typeface="Times New Roman" pitchFamily="18" charset="0"/>
                <a:ea typeface="標楷體" pitchFamily="65" charset="-120"/>
              </a:rPr>
              <a:t>調查報告指出，與事件最直接相關的現象是，飛機在下降全程中始終高於平常下滑道約一千呎。航管人員曾要求飛機下降至四千呎，飛行組員並沒有確認收到，航管員也沒有再進一步確認；之後進場台管制員曾質問飛機是否太高，但正好組員開始更換波道，</a:t>
            </a:r>
            <a:r>
              <a:rPr lang="zh-TW" altLang="en-US" sz="1800">
                <a:solidFill>
                  <a:srgbClr val="FF0000"/>
                </a:solidFill>
                <a:latin typeface="Times New Roman" pitchFamily="18" charset="0"/>
                <a:ea typeface="標楷體" pitchFamily="65" charset="-120"/>
              </a:rPr>
              <a:t>未收到訊息。 </a:t>
            </a:r>
          </a:p>
          <a:p>
            <a:pPr>
              <a:lnSpc>
                <a:spcPct val="90000"/>
              </a:lnSpc>
            </a:pPr>
            <a:r>
              <a:rPr lang="zh-TW" altLang="en-US" sz="1800">
                <a:solidFill>
                  <a:schemeClr val="tx2"/>
                </a:solidFill>
                <a:latin typeface="Times New Roman" pitchFamily="18" charset="0"/>
                <a:ea typeface="標楷體" pitchFamily="65" charset="-120"/>
              </a:rPr>
              <a:t>執行落地前檢查時，</a:t>
            </a:r>
            <a:r>
              <a:rPr lang="zh-TW" altLang="en-US" sz="1800">
                <a:solidFill>
                  <a:srgbClr val="FF0000"/>
                </a:solidFill>
                <a:latin typeface="Times New Roman" pitchFamily="18" charset="0"/>
                <a:ea typeface="標楷體" pitchFamily="65" charset="-120"/>
              </a:rPr>
              <a:t>有一駕駛員推了駕駛盤，肇致跨越功能作用，使得自動駕駛解除</a:t>
            </a:r>
            <a:r>
              <a:rPr lang="zh-TW" altLang="en-US" sz="1800">
                <a:solidFill>
                  <a:schemeClr val="tx2"/>
                </a:solidFill>
                <a:latin typeface="Times New Roman" pitchFamily="18" charset="0"/>
                <a:ea typeface="標楷體" pitchFamily="65" charset="-120"/>
              </a:rPr>
              <a:t>，隨後組員又取消了自動駕駛解除警告聲。</a:t>
            </a:r>
          </a:p>
          <a:p>
            <a:pPr>
              <a:lnSpc>
                <a:spcPct val="90000"/>
              </a:lnSpc>
            </a:pPr>
            <a:r>
              <a:rPr lang="zh-TW" altLang="en-US" sz="1800">
                <a:solidFill>
                  <a:schemeClr val="tx2"/>
                </a:solidFill>
                <a:latin typeface="Times New Roman" pitchFamily="18" charset="0"/>
                <a:ea typeface="標楷體" pitchFamily="65" charset="-120"/>
              </a:rPr>
              <a:t>在八時零五分十三秒時呼出「</a:t>
            </a:r>
            <a:r>
              <a:rPr lang="en-US" altLang="zh-TW" sz="1800">
                <a:solidFill>
                  <a:schemeClr val="tx2"/>
                </a:solidFill>
                <a:latin typeface="Times New Roman" pitchFamily="18" charset="0"/>
                <a:ea typeface="標楷體" pitchFamily="65" charset="-120"/>
              </a:rPr>
              <a:t>GO LEVER，</a:t>
            </a:r>
            <a:r>
              <a:rPr lang="zh-TW" altLang="en-US" sz="1800">
                <a:solidFill>
                  <a:schemeClr val="tx2"/>
                </a:solidFill>
                <a:latin typeface="Times New Roman" pitchFamily="18" charset="0"/>
                <a:ea typeface="標楷體" pitchFamily="65" charset="-120"/>
              </a:rPr>
              <a:t>重飛」，重飛後十一秒間駕駛盤及仰角調整片沒有任何動作。之後機長下令</a:t>
            </a:r>
            <a:r>
              <a:rPr lang="zh-TW" altLang="en-US" sz="1800">
                <a:solidFill>
                  <a:srgbClr val="FF0000"/>
                </a:solidFill>
                <a:latin typeface="Times New Roman" pitchFamily="18" charset="0"/>
                <a:ea typeface="標楷體" pitchFamily="65" charset="-120"/>
              </a:rPr>
              <a:t>收起落架，再收襟翼</a:t>
            </a:r>
            <a:r>
              <a:rPr lang="zh-TW" altLang="en-US" sz="1800">
                <a:solidFill>
                  <a:schemeClr val="tx2"/>
                </a:solidFill>
                <a:latin typeface="Times New Roman" pitchFamily="18" charset="0"/>
                <a:ea typeface="標楷體" pitchFamily="65" charset="-120"/>
              </a:rPr>
              <a:t>；但標準作業程序應是</a:t>
            </a:r>
            <a:r>
              <a:rPr lang="zh-TW" altLang="en-US" sz="1800">
                <a:solidFill>
                  <a:srgbClr val="FF0000"/>
                </a:solidFill>
                <a:latin typeface="Times New Roman" pitchFamily="18" charset="0"/>
                <a:ea typeface="標楷體" pitchFamily="65" charset="-120"/>
              </a:rPr>
              <a:t>先收起一段襟翼以後再收起落架</a:t>
            </a:r>
            <a:r>
              <a:rPr lang="zh-TW" altLang="en-US" sz="1800">
                <a:solidFill>
                  <a:schemeClr val="tx2"/>
                </a:solidFill>
                <a:latin typeface="Times New Roman" pitchFamily="18" charset="0"/>
                <a:ea typeface="標楷體" pitchFamily="65" charset="-120"/>
              </a:rPr>
              <a:t>，這也導致連續警示聲響起，但這時發動機已增加至全推力，導致飛機仰角姿態急速增加。飛機到達仰角四十度時，飛行員試圖挽救，飛行操縱面在此刻已因空速過低而無效應。八時零五分卅六秒，先是聽到失速警告，之後發出空氣動力噪音，最後飛機完全失速。 </a:t>
            </a:r>
          </a:p>
          <a:p>
            <a:pPr>
              <a:lnSpc>
                <a:spcPct val="90000"/>
              </a:lnSpc>
            </a:pPr>
            <a:r>
              <a:rPr lang="zh-TW" altLang="en-US">
                <a:solidFill>
                  <a:schemeClr val="tx2"/>
                </a:solidFill>
              </a:rPr>
              <a:t/>
            </a:r>
            <a:br>
              <a:rPr lang="zh-TW" altLang="en-US">
                <a:solidFill>
                  <a:schemeClr val="tx2"/>
                </a:solidFill>
              </a:rPr>
            </a:br>
            <a:endParaRPr lang="zh-TW" altLang="en-US">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日期版面配置區 3"/>
          <p:cNvSpPr>
            <a:spLocks noGrp="1"/>
          </p:cNvSpPr>
          <p:nvPr>
            <p:ph type="dt" sz="half" idx="10"/>
          </p:nvPr>
        </p:nvSpPr>
        <p:spPr/>
        <p:txBody>
          <a:bodyPr/>
          <a:lstStyle/>
          <a:p>
            <a:fld id="{9FD3A51E-2678-4FD8-815E-AD6A8D5D53C3}" type="datetime1">
              <a:rPr lang="zh-TW" altLang="en-US"/>
              <a:pPr/>
              <a:t>2010/12/1</a:t>
            </a:fld>
            <a:endParaRPr lang="en-US" altLang="zh-TW"/>
          </a:p>
        </p:txBody>
      </p:sp>
      <p:sp>
        <p:nvSpPr>
          <p:cNvPr id="8" name="投影片編號版面配置區 4"/>
          <p:cNvSpPr>
            <a:spLocks noGrp="1"/>
          </p:cNvSpPr>
          <p:nvPr>
            <p:ph type="sldNum" sz="quarter" idx="11"/>
          </p:nvPr>
        </p:nvSpPr>
        <p:spPr/>
        <p:txBody>
          <a:bodyPr/>
          <a:lstStyle/>
          <a:p>
            <a:fld id="{C11E424A-71A2-4F69-86A1-E28198E7232E}" type="slidenum">
              <a:rPr lang="zh-TW" altLang="en-US"/>
              <a:pPr/>
              <a:t>45</a:t>
            </a:fld>
            <a:endParaRPr lang="en-US" altLang="zh-TW">
              <a:solidFill>
                <a:schemeClr val="tx1"/>
              </a:solidFill>
            </a:endParaRPr>
          </a:p>
        </p:txBody>
      </p:sp>
      <p:sp>
        <p:nvSpPr>
          <p:cNvPr id="9"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9650" name="Rectangle 2"/>
          <p:cNvSpPr>
            <a:spLocks noGrp="1" noChangeArrowheads="1"/>
          </p:cNvSpPr>
          <p:nvPr>
            <p:ph type="title"/>
          </p:nvPr>
        </p:nvSpPr>
        <p:spPr>
          <a:xfrm>
            <a:off x="685800" y="304800"/>
            <a:ext cx="7772400" cy="533400"/>
          </a:xfrm>
          <a:solidFill>
            <a:srgbClr val="FFFF00"/>
          </a:solidFill>
          <a:ln>
            <a:solidFill>
              <a:srgbClr val="FF0000"/>
            </a:solidFill>
          </a:ln>
        </p:spPr>
        <p:txBody>
          <a:bodyPr/>
          <a:lstStyle/>
          <a:p>
            <a:pPr algn="ctr"/>
            <a:r>
              <a:rPr lang="zh-TW" altLang="en-US" sz="3200">
                <a:solidFill>
                  <a:srgbClr val="FF0000"/>
                </a:solidFill>
                <a:latin typeface="標楷體" pitchFamily="65" charset="-120"/>
                <a:ea typeface="標楷體" pitchFamily="65" charset="-120"/>
              </a:rPr>
              <a:t>華航空難 導因金屬疲勞  </a:t>
            </a:r>
            <a:r>
              <a:rPr lang="zh-TW" altLang="en-US" sz="3200">
                <a:solidFill>
                  <a:srgbClr val="FF0000"/>
                </a:solidFill>
              </a:rPr>
              <a:t>2002</a:t>
            </a:r>
          </a:p>
        </p:txBody>
      </p:sp>
      <p:sp>
        <p:nvSpPr>
          <p:cNvPr id="539651" name="Rectangle 3"/>
          <p:cNvSpPr>
            <a:spLocks noGrp="1" noChangeArrowheads="1"/>
          </p:cNvSpPr>
          <p:nvPr>
            <p:ph type="body" idx="1"/>
          </p:nvPr>
        </p:nvSpPr>
        <p:spPr>
          <a:xfrm>
            <a:off x="457200" y="990600"/>
            <a:ext cx="8382000" cy="1143000"/>
          </a:xfrm>
        </p:spPr>
        <p:txBody>
          <a:bodyPr/>
          <a:lstStyle/>
          <a:p>
            <a:pPr>
              <a:lnSpc>
                <a:spcPct val="90000"/>
              </a:lnSpc>
            </a:pPr>
            <a:r>
              <a:rPr lang="zh-TW" altLang="en-US" sz="1800">
                <a:solidFill>
                  <a:srgbClr val="333333"/>
                </a:solidFill>
                <a:latin typeface="Times New Roman" pitchFamily="18" charset="0"/>
                <a:ea typeface="標楷體" pitchFamily="65" charset="-120"/>
              </a:rPr>
              <a:t>91年5月25日</a:t>
            </a:r>
            <a:r>
              <a:rPr lang="zh-TW" altLang="en-US" sz="2000" b="1">
                <a:solidFill>
                  <a:srgbClr val="4B4B4B"/>
                </a:solidFill>
                <a:latin typeface="Times New Roman" pitchFamily="18" charset="0"/>
                <a:ea typeface="標楷體" pitchFamily="65" charset="-120"/>
              </a:rPr>
              <a:t>華航</a:t>
            </a:r>
            <a:r>
              <a:rPr lang="en-US" altLang="zh-TW" sz="2000" b="1">
                <a:solidFill>
                  <a:srgbClr val="4B4B4B"/>
                </a:solidFill>
                <a:latin typeface="Times New Roman" pitchFamily="18" charset="0"/>
                <a:ea typeface="標楷體" pitchFamily="65" charset="-120"/>
              </a:rPr>
              <a:t>CI611</a:t>
            </a:r>
            <a:r>
              <a:rPr lang="zh-TW" altLang="en-US" sz="2000" b="1">
                <a:solidFill>
                  <a:srgbClr val="4B4B4B"/>
                </a:solidFill>
                <a:latin typeface="Times New Roman" pitchFamily="18" charset="0"/>
                <a:ea typeface="標楷體" pitchFamily="65" charset="-120"/>
              </a:rPr>
              <a:t>空難事件究竟肇因為何，可望在美國波音公司人員於這兩天內抵達澎湖馬公，並檢視搜救人員尋獲的機骸後，得到初步的研判。民航局長張國政並指出，目前民航局已協調國軍派遺獵雷艦搜尋黑盒子下落，並要求國籍波音747-200型飛機全面停飛。</a:t>
            </a:r>
          </a:p>
        </p:txBody>
      </p:sp>
      <p:sp>
        <p:nvSpPr>
          <p:cNvPr id="539652" name="Text Box 4"/>
          <p:cNvSpPr txBox="1">
            <a:spLocks noChangeArrowheads="1"/>
          </p:cNvSpPr>
          <p:nvPr/>
        </p:nvSpPr>
        <p:spPr bwMode="auto">
          <a:xfrm>
            <a:off x="457200" y="2286000"/>
            <a:ext cx="8382000" cy="822325"/>
          </a:xfrm>
          <a:prstGeom prst="rect">
            <a:avLst/>
          </a:prstGeom>
          <a:solidFill>
            <a:srgbClr val="FFCCFF"/>
          </a:solidFill>
          <a:ln w="9525">
            <a:noFill/>
            <a:miter lim="800000"/>
            <a:headEnd/>
            <a:tailEnd/>
          </a:ln>
          <a:effectLst/>
        </p:spPr>
        <p:txBody>
          <a:bodyPr>
            <a:spAutoFit/>
          </a:bodyPr>
          <a:lstStyle/>
          <a:p>
            <a:pPr algn="l">
              <a:spcBef>
                <a:spcPct val="50000"/>
              </a:spcBef>
            </a:pPr>
            <a:r>
              <a:rPr lang="zh-TW" altLang="en-US" b="1">
                <a:solidFill>
                  <a:srgbClr val="0000FF"/>
                </a:solidFill>
                <a:ea typeface="標楷體" pitchFamily="65" charset="-120"/>
              </a:rPr>
              <a:t>華航空難澎湖地檢署於完成全國首例跨國偵訊後，偵查終結，對結構工程師孫○○提起公訴</a:t>
            </a:r>
          </a:p>
        </p:txBody>
      </p:sp>
      <p:sp>
        <p:nvSpPr>
          <p:cNvPr id="539653" name="Text Box 5"/>
          <p:cNvSpPr txBox="1">
            <a:spLocks noChangeArrowheads="1"/>
          </p:cNvSpPr>
          <p:nvPr/>
        </p:nvSpPr>
        <p:spPr bwMode="auto">
          <a:xfrm>
            <a:off x="457200" y="3124200"/>
            <a:ext cx="8305800" cy="3113088"/>
          </a:xfrm>
          <a:prstGeom prst="rect">
            <a:avLst/>
          </a:prstGeom>
          <a:noFill/>
          <a:ln w="9525">
            <a:noFill/>
            <a:miter lim="800000"/>
            <a:headEnd/>
            <a:tailEnd/>
          </a:ln>
          <a:effectLst/>
        </p:spPr>
        <p:txBody>
          <a:bodyPr>
            <a:spAutoFit/>
          </a:bodyPr>
          <a:lstStyle/>
          <a:p>
            <a:pPr fontAlgn="t">
              <a:spcBef>
                <a:spcPct val="50000"/>
              </a:spcBef>
            </a:pPr>
            <a:r>
              <a:rPr lang="zh-TW" altLang="en-US" sz="1800">
                <a:solidFill>
                  <a:srgbClr val="333333"/>
                </a:solidFill>
                <a:ea typeface="標楷體" pitchFamily="65" charset="-120"/>
              </a:rPr>
              <a:t>孫○○於民國69年間擔任中華航空公司修護工廠總工程師室結構工程師，為從事飛機修護業務之人，該公司機型 </a:t>
            </a:r>
            <a:r>
              <a:rPr lang="en-US" altLang="zh-TW" sz="1800">
                <a:solidFill>
                  <a:srgbClr val="333333"/>
                </a:solidFill>
                <a:ea typeface="標楷體" pitchFamily="65" charset="-120"/>
              </a:rPr>
              <a:t>B747-200、</a:t>
            </a:r>
            <a:r>
              <a:rPr lang="zh-TW" altLang="en-US" sz="1800">
                <a:solidFill>
                  <a:srgbClr val="333333"/>
                </a:solidFill>
                <a:ea typeface="標楷體" pitchFamily="65" charset="-120"/>
              </a:rPr>
              <a:t>登記號碼</a:t>
            </a:r>
            <a:r>
              <a:rPr lang="en-US" altLang="zh-TW" sz="1800">
                <a:solidFill>
                  <a:srgbClr val="333333"/>
                </a:solidFill>
                <a:ea typeface="標楷體" pitchFamily="65" charset="-120"/>
              </a:rPr>
              <a:t>B-18255</a:t>
            </a:r>
            <a:r>
              <a:rPr lang="zh-TW" altLang="en-US" sz="1800">
                <a:solidFill>
                  <a:srgbClr val="333333"/>
                </a:solidFill>
                <a:ea typeface="標楷體" pitchFamily="65" charset="-120"/>
              </a:rPr>
              <a:t>飛機於民國69年2月7日在香港發生機尾觸地事件，於當日以不加壓方式飛渡返台，次日完成暫時性修理後繼續飛航任務，後於民國</a:t>
            </a:r>
            <a:r>
              <a:rPr lang="zh-TW" altLang="en-US" sz="1800">
                <a:solidFill>
                  <a:srgbClr val="FF0000"/>
                </a:solidFill>
                <a:ea typeface="標楷體" pitchFamily="65" charset="-120"/>
              </a:rPr>
              <a:t>69年 5月23日至26</a:t>
            </a:r>
            <a:r>
              <a:rPr lang="zh-TW" altLang="en-US" sz="1800">
                <a:solidFill>
                  <a:srgbClr val="333333"/>
                </a:solidFill>
                <a:ea typeface="標楷體" pitchFamily="65" charset="-120"/>
              </a:rPr>
              <a:t>日期間在台北市松山機場華航公司修護工廠完成永久性修理。孫○○為負責本件結構修理之工程師，明知依波音公司結構修理手冊規範，應將未超限之刮痕打磨平整，將超限損傷部位蒙皮移除，再加上補片，能注意而疏未注意，竟決定以直接覆蓋蒙皮方式修補，致該機刮痕日積月累，造成金屬疲勞，產生貫穿性裂痕。華航公司</a:t>
            </a:r>
            <a:r>
              <a:rPr lang="en-US" altLang="zh-TW" sz="1800">
                <a:solidFill>
                  <a:srgbClr val="333333"/>
                </a:solidFill>
                <a:ea typeface="標楷體" pitchFamily="65" charset="-120"/>
              </a:rPr>
              <a:t>CI611</a:t>
            </a:r>
            <a:r>
              <a:rPr lang="zh-TW" altLang="en-US" sz="1800">
                <a:solidFill>
                  <a:srgbClr val="333333"/>
                </a:solidFill>
                <a:ea typeface="標楷體" pitchFamily="65" charset="-120"/>
              </a:rPr>
              <a:t>定期班機（</a:t>
            </a:r>
            <a:r>
              <a:rPr lang="en-US" altLang="zh-TW" sz="1800">
                <a:solidFill>
                  <a:srgbClr val="333333"/>
                </a:solidFill>
                <a:ea typeface="標楷體" pitchFamily="65" charset="-120"/>
              </a:rPr>
              <a:t>B-18255）</a:t>
            </a:r>
            <a:r>
              <a:rPr lang="zh-TW" altLang="en-US" sz="1800">
                <a:solidFill>
                  <a:srgbClr val="333333"/>
                </a:solidFill>
                <a:ea typeface="標楷體" pitchFamily="65" charset="-120"/>
              </a:rPr>
              <a:t>於民國</a:t>
            </a:r>
            <a:r>
              <a:rPr lang="zh-TW" altLang="en-US" sz="1800">
                <a:solidFill>
                  <a:srgbClr val="FF0000"/>
                </a:solidFill>
                <a:ea typeface="標楷體" pitchFamily="65" charset="-120"/>
              </a:rPr>
              <a:t>91年5月25日下午3時7分</a:t>
            </a:r>
            <a:r>
              <a:rPr lang="zh-TW" altLang="en-US" sz="1800">
                <a:solidFill>
                  <a:srgbClr val="333333"/>
                </a:solidFill>
                <a:ea typeface="標楷體" pitchFamily="65" charset="-120"/>
              </a:rPr>
              <a:t>由桃園中正國際機場起飛，預計飛往香港赤角國際機場，因上述貫穿性裂痕造成飛機失壓解體，於台北時間15時29分墜於澎湖縣馬公市東北方約23浬處海面，機上共載有225人全數罹難。</a:t>
            </a:r>
            <a:endParaRPr lang="zh-TW" altLang="en-US">
              <a:ea typeface="標楷體" pitchFamily="65" charset="-120"/>
            </a:endParaRPr>
          </a:p>
        </p:txBody>
      </p:sp>
      <p:sp>
        <p:nvSpPr>
          <p:cNvPr id="539654" name="Text Box 6"/>
          <p:cNvSpPr txBox="1">
            <a:spLocks noChangeArrowheads="1"/>
          </p:cNvSpPr>
          <p:nvPr/>
        </p:nvSpPr>
        <p:spPr bwMode="auto">
          <a:xfrm>
            <a:off x="2971800" y="6324600"/>
            <a:ext cx="3733800" cy="366713"/>
          </a:xfrm>
          <a:prstGeom prst="rect">
            <a:avLst/>
          </a:prstGeom>
          <a:noFill/>
          <a:ln w="9525">
            <a:noFill/>
            <a:miter lim="800000"/>
            <a:headEnd/>
            <a:tailEnd/>
          </a:ln>
          <a:effectLst/>
        </p:spPr>
        <p:txBody>
          <a:bodyPr>
            <a:spAutoFit/>
          </a:bodyPr>
          <a:lstStyle/>
          <a:p>
            <a:pPr fontAlgn="t">
              <a:spcBef>
                <a:spcPct val="50000"/>
              </a:spcBef>
            </a:pPr>
            <a:r>
              <a:rPr lang="zh-TW" altLang="en-US" sz="1800" b="1">
                <a:solidFill>
                  <a:srgbClr val="FF0000"/>
                </a:solidFill>
                <a:latin typeface="標楷體" pitchFamily="65" charset="-120"/>
                <a:ea typeface="標楷體" pitchFamily="65" charset="-120"/>
              </a:rPr>
              <a:t>判處被告有期徒刑2年，緩刑5年。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9650"/>
                                        </p:tgtEl>
                                        <p:attrNameLst>
                                          <p:attrName>style.visibility</p:attrName>
                                        </p:attrNameLst>
                                      </p:cBhvr>
                                      <p:to>
                                        <p:strVal val="visible"/>
                                      </p:to>
                                    </p:set>
                                    <p:anim calcmode="lin" valueType="num">
                                      <p:cBhvr additive="base">
                                        <p:cTn id="7" dur="500" fill="hold"/>
                                        <p:tgtEl>
                                          <p:spTgt spid="539650"/>
                                        </p:tgtEl>
                                        <p:attrNameLst>
                                          <p:attrName>ppt_x</p:attrName>
                                        </p:attrNameLst>
                                      </p:cBhvr>
                                      <p:tavLst>
                                        <p:tav tm="0">
                                          <p:val>
                                            <p:strVal val="0-#ppt_w/2"/>
                                          </p:val>
                                        </p:tav>
                                        <p:tav tm="100000">
                                          <p:val>
                                            <p:strVal val="#ppt_x"/>
                                          </p:val>
                                        </p:tav>
                                      </p:tavLst>
                                    </p:anim>
                                    <p:anim calcmode="lin" valueType="num">
                                      <p:cBhvr additive="base">
                                        <p:cTn id="8" dur="500" fill="hold"/>
                                        <p:tgtEl>
                                          <p:spTgt spid="5396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9651">
                                            <p:txEl>
                                              <p:pRg st="0" end="0"/>
                                            </p:txEl>
                                          </p:spTgt>
                                        </p:tgtEl>
                                        <p:attrNameLst>
                                          <p:attrName>style.visibility</p:attrName>
                                        </p:attrNameLst>
                                      </p:cBhvr>
                                      <p:to>
                                        <p:strVal val="visible"/>
                                      </p:to>
                                    </p:set>
                                    <p:anim calcmode="lin" valueType="num">
                                      <p:cBhvr additive="base">
                                        <p:cTn id="13" dur="500" fill="hold"/>
                                        <p:tgtEl>
                                          <p:spTgt spid="5396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9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9652"/>
                                        </p:tgtEl>
                                        <p:attrNameLst>
                                          <p:attrName>style.visibility</p:attrName>
                                        </p:attrNameLst>
                                      </p:cBhvr>
                                      <p:to>
                                        <p:strVal val="visible"/>
                                      </p:to>
                                    </p:set>
                                    <p:anim calcmode="lin" valueType="num">
                                      <p:cBhvr additive="base">
                                        <p:cTn id="19" dur="500" fill="hold"/>
                                        <p:tgtEl>
                                          <p:spTgt spid="539652"/>
                                        </p:tgtEl>
                                        <p:attrNameLst>
                                          <p:attrName>ppt_x</p:attrName>
                                        </p:attrNameLst>
                                      </p:cBhvr>
                                      <p:tavLst>
                                        <p:tav tm="0">
                                          <p:val>
                                            <p:strVal val="0-#ppt_w/2"/>
                                          </p:val>
                                        </p:tav>
                                        <p:tav tm="100000">
                                          <p:val>
                                            <p:strVal val="#ppt_x"/>
                                          </p:val>
                                        </p:tav>
                                      </p:tavLst>
                                    </p:anim>
                                    <p:anim calcmode="lin" valueType="num">
                                      <p:cBhvr additive="base">
                                        <p:cTn id="20" dur="500" fill="hold"/>
                                        <p:tgtEl>
                                          <p:spTgt spid="5396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9653"/>
                                        </p:tgtEl>
                                        <p:attrNameLst>
                                          <p:attrName>style.visibility</p:attrName>
                                        </p:attrNameLst>
                                      </p:cBhvr>
                                      <p:to>
                                        <p:strVal val="visible"/>
                                      </p:to>
                                    </p:set>
                                    <p:anim calcmode="lin" valueType="num">
                                      <p:cBhvr additive="base">
                                        <p:cTn id="25" dur="500" fill="hold"/>
                                        <p:tgtEl>
                                          <p:spTgt spid="539653"/>
                                        </p:tgtEl>
                                        <p:attrNameLst>
                                          <p:attrName>ppt_x</p:attrName>
                                        </p:attrNameLst>
                                      </p:cBhvr>
                                      <p:tavLst>
                                        <p:tav tm="0">
                                          <p:val>
                                            <p:strVal val="0-#ppt_w/2"/>
                                          </p:val>
                                        </p:tav>
                                        <p:tav tm="100000">
                                          <p:val>
                                            <p:strVal val="#ppt_x"/>
                                          </p:val>
                                        </p:tav>
                                      </p:tavLst>
                                    </p:anim>
                                    <p:anim calcmode="lin" valueType="num">
                                      <p:cBhvr additive="base">
                                        <p:cTn id="26" dur="500" fill="hold"/>
                                        <p:tgtEl>
                                          <p:spTgt spid="5396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39654"/>
                                        </p:tgtEl>
                                        <p:attrNameLst>
                                          <p:attrName>style.visibility</p:attrName>
                                        </p:attrNameLst>
                                      </p:cBhvr>
                                      <p:to>
                                        <p:strVal val="visible"/>
                                      </p:to>
                                    </p:set>
                                    <p:animEffect transition="in" filter="blinds(horizontal)">
                                      <p:cBhvr>
                                        <p:cTn id="31" dur="500"/>
                                        <p:tgtEl>
                                          <p:spTgt spid="539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0" grpId="0" animBg="1" autoUpdateAnimBg="0"/>
      <p:bldP spid="539651" grpId="0" build="p" autoUpdateAnimBg="0"/>
      <p:bldP spid="539652" grpId="0" animBg="1" autoUpdateAnimBg="0"/>
      <p:bldP spid="539653" grpId="0" autoUpdateAnimBg="0"/>
      <p:bldP spid="53965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11FC4A16-E2D8-4321-AC59-D20E0F402615}"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1F14F623-CFC3-4E4C-B841-B53C0EDB227B}" type="slidenum">
              <a:rPr lang="zh-TW" altLang="en-US"/>
              <a:pPr/>
              <a:t>46</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43746" name="Rectangle 2"/>
          <p:cNvSpPr>
            <a:spLocks noGrp="1" noChangeArrowheads="1"/>
          </p:cNvSpPr>
          <p:nvPr>
            <p:ph type="title"/>
          </p:nvPr>
        </p:nvSpPr>
        <p:spPr>
          <a:xfrm>
            <a:off x="685800" y="304800"/>
            <a:ext cx="7772400" cy="1066800"/>
          </a:xfrm>
          <a:solidFill>
            <a:srgbClr val="FFFF00"/>
          </a:solidFill>
          <a:ln>
            <a:solidFill>
              <a:srgbClr val="0000FF"/>
            </a:solidFill>
          </a:ln>
        </p:spPr>
        <p:txBody>
          <a:bodyPr/>
          <a:lstStyle/>
          <a:p>
            <a:pPr algn="ctr"/>
            <a:r>
              <a:rPr lang="zh-TW" altLang="en-US" sz="2800">
                <a:solidFill>
                  <a:srgbClr val="0033DD"/>
                </a:solidFill>
                <a:latin typeface="標楷體" pitchFamily="65" charset="-120"/>
                <a:ea typeface="標楷體" pitchFamily="65" charset="-120"/>
                <a:cs typeface="MingliU"/>
              </a:rPr>
              <a:t>一枚螺絲帽脫軌 華航那霸機場爆炸</a:t>
            </a:r>
            <a:br>
              <a:rPr lang="zh-TW" altLang="en-US" sz="2800">
                <a:solidFill>
                  <a:srgbClr val="0033DD"/>
                </a:solidFill>
                <a:latin typeface="標楷體" pitchFamily="65" charset="-120"/>
                <a:ea typeface="標楷體" pitchFamily="65" charset="-120"/>
                <a:cs typeface="MingliU"/>
              </a:rPr>
            </a:br>
            <a:r>
              <a:rPr lang="zh-TW" altLang="en-US" sz="2800">
                <a:solidFill>
                  <a:srgbClr val="FF0000"/>
                </a:solidFill>
                <a:latin typeface="標楷體" pitchFamily="65" charset="-120"/>
                <a:ea typeface="標楷體" pitchFamily="65" charset="-120"/>
                <a:cs typeface="MingliU"/>
              </a:rPr>
              <a:t>華航空難</a:t>
            </a:r>
            <a:r>
              <a:rPr lang="zh-TW" altLang="en-US" sz="2800">
                <a:solidFill>
                  <a:srgbClr val="FF0000"/>
                </a:solidFill>
                <a:latin typeface="標楷體" pitchFamily="65" charset="-120"/>
                <a:ea typeface="標楷體" pitchFamily="65" charset="-120"/>
                <a:cs typeface="Times New Roman" pitchFamily="18" charset="0"/>
              </a:rPr>
              <a:t>3</a:t>
            </a:r>
            <a:r>
              <a:rPr lang="zh-TW" altLang="en-US" sz="2800">
                <a:solidFill>
                  <a:srgbClr val="FF0000"/>
                </a:solidFill>
                <a:latin typeface="標楷體" pitchFamily="65" charset="-120"/>
                <a:ea typeface="標楷體" pitchFamily="65" charset="-120"/>
                <a:cs typeface="MingliU"/>
              </a:rPr>
              <a:t>分鐘起火爆炸零傷亡奇蹟 </a:t>
            </a:r>
            <a:r>
              <a:rPr lang="zh-TW" altLang="en-US" sz="2800">
                <a:solidFill>
                  <a:srgbClr val="FF0000"/>
                </a:solidFill>
                <a:latin typeface="標楷體" pitchFamily="65" charset="-120"/>
                <a:ea typeface="標楷體" pitchFamily="65" charset="-120"/>
              </a:rPr>
              <a:t>2007</a:t>
            </a:r>
            <a:br>
              <a:rPr lang="zh-TW" altLang="en-US" sz="2800">
                <a:solidFill>
                  <a:srgbClr val="FF0000"/>
                </a:solidFill>
                <a:latin typeface="標楷體" pitchFamily="65" charset="-120"/>
                <a:ea typeface="標楷體" pitchFamily="65" charset="-120"/>
              </a:rPr>
            </a:br>
            <a:r>
              <a:rPr lang="en-US" altLang="zh-TW" sz="2800">
                <a:solidFill>
                  <a:srgbClr val="FF0000"/>
                </a:solidFill>
                <a:latin typeface="標楷體" pitchFamily="65" charset="-120"/>
                <a:ea typeface="標楷體" pitchFamily="65" charset="-120"/>
              </a:rPr>
              <a:t>20090901</a:t>
            </a:r>
          </a:p>
        </p:txBody>
      </p:sp>
      <p:sp>
        <p:nvSpPr>
          <p:cNvPr id="543747" name="Rectangle 3"/>
          <p:cNvSpPr>
            <a:spLocks noGrp="1" noChangeArrowheads="1"/>
          </p:cNvSpPr>
          <p:nvPr>
            <p:ph type="body" idx="1"/>
          </p:nvPr>
        </p:nvSpPr>
        <p:spPr>
          <a:xfrm>
            <a:off x="457200" y="1828800"/>
            <a:ext cx="8382000" cy="1295400"/>
          </a:xfrm>
        </p:spPr>
        <p:txBody>
          <a:bodyPr/>
          <a:lstStyle/>
          <a:p>
            <a:r>
              <a:rPr lang="zh-TW" altLang="en-US" sz="2000" b="1">
                <a:solidFill>
                  <a:schemeClr val="tx2"/>
                </a:solidFill>
                <a:latin typeface="Times New Roman" pitchFamily="18" charset="0"/>
                <a:ea typeface="標楷體" pitchFamily="65" charset="-120"/>
                <a:cs typeface="MingliU"/>
              </a:rPr>
              <a:t>（亞洲時報</a:t>
            </a:r>
            <a:r>
              <a:rPr lang="zh-TW" altLang="en-US" sz="2000" b="1">
                <a:solidFill>
                  <a:schemeClr val="tx2"/>
                </a:solidFill>
                <a:latin typeface="Times New Roman" pitchFamily="18" charset="0"/>
                <a:ea typeface="標楷體" pitchFamily="65" charset="-120"/>
                <a:cs typeface="Times New Roman" pitchFamily="18" charset="0"/>
              </a:rPr>
              <a:t>/</a:t>
            </a:r>
            <a:r>
              <a:rPr lang="zh-TW" altLang="en-US" sz="2000" b="1">
                <a:solidFill>
                  <a:schemeClr val="tx2"/>
                </a:solidFill>
                <a:latin typeface="Times New Roman" pitchFamily="18" charset="0"/>
                <a:ea typeface="標楷體" pitchFamily="65" charset="-120"/>
                <a:cs typeface="MingliU"/>
              </a:rPr>
              <a:t>空戒僧）</a:t>
            </a:r>
            <a:r>
              <a:rPr lang="zh-TW" altLang="en-US" sz="2000" b="1">
                <a:solidFill>
                  <a:schemeClr val="tx2"/>
                </a:solidFill>
                <a:latin typeface="Times New Roman" pitchFamily="18" charset="0"/>
                <a:ea typeface="標楷體" pitchFamily="65" charset="-120"/>
                <a:cs typeface="Times New Roman" pitchFamily="18" charset="0"/>
              </a:rPr>
              <a:t>8</a:t>
            </a:r>
            <a:r>
              <a:rPr lang="zh-TW" altLang="en-US" sz="2000" b="1">
                <a:solidFill>
                  <a:schemeClr val="tx2"/>
                </a:solidFill>
                <a:latin typeface="Times New Roman" pitchFamily="18" charset="0"/>
                <a:ea typeface="標楷體" pitchFamily="65" charset="-120"/>
                <a:cs typeface="MingliU"/>
              </a:rPr>
              <a:t>月</a:t>
            </a:r>
            <a:r>
              <a:rPr lang="zh-TW" altLang="en-US" sz="2000" b="1">
                <a:solidFill>
                  <a:schemeClr val="tx2"/>
                </a:solidFill>
                <a:latin typeface="Times New Roman" pitchFamily="18" charset="0"/>
                <a:ea typeface="標楷體" pitchFamily="65" charset="-120"/>
                <a:cs typeface="Times New Roman" pitchFamily="18" charset="0"/>
              </a:rPr>
              <a:t>20</a:t>
            </a:r>
            <a:r>
              <a:rPr lang="zh-TW" altLang="en-US" sz="2000" b="1">
                <a:solidFill>
                  <a:schemeClr val="tx2"/>
                </a:solidFill>
                <a:latin typeface="Times New Roman" pitchFamily="18" charset="0"/>
                <a:ea typeface="標楷體" pitchFamily="65" charset="-120"/>
                <a:cs typeface="MingliU"/>
              </a:rPr>
              <a:t>日上午</a:t>
            </a:r>
            <a:r>
              <a:rPr lang="zh-TW" altLang="en-US" sz="2000" b="1">
                <a:solidFill>
                  <a:schemeClr val="tx2"/>
                </a:solidFill>
                <a:latin typeface="Times New Roman" pitchFamily="18" charset="0"/>
                <a:ea typeface="標楷體" pitchFamily="65" charset="-120"/>
                <a:cs typeface="Times New Roman" pitchFamily="18" charset="0"/>
              </a:rPr>
              <a:t>9</a:t>
            </a:r>
            <a:r>
              <a:rPr lang="zh-TW" altLang="en-US" sz="2000" b="1">
                <a:solidFill>
                  <a:schemeClr val="tx2"/>
                </a:solidFill>
                <a:latin typeface="Times New Roman" pitchFamily="18" charset="0"/>
                <a:ea typeface="標楷體" pitchFamily="65" charset="-120"/>
                <a:cs typeface="MingliU"/>
              </a:rPr>
              <a:t>時</a:t>
            </a:r>
            <a:r>
              <a:rPr lang="zh-TW" altLang="en-US" sz="2000" b="1">
                <a:solidFill>
                  <a:schemeClr val="tx2"/>
                </a:solidFill>
                <a:latin typeface="Times New Roman" pitchFamily="18" charset="0"/>
                <a:ea typeface="標楷體" pitchFamily="65" charset="-120"/>
                <a:cs typeface="Times New Roman" pitchFamily="18" charset="0"/>
              </a:rPr>
              <a:t>30</a:t>
            </a:r>
            <a:r>
              <a:rPr lang="zh-TW" altLang="en-US" sz="2000" b="1">
                <a:solidFill>
                  <a:schemeClr val="tx2"/>
                </a:solidFill>
                <a:latin typeface="Times New Roman" pitchFamily="18" charset="0"/>
                <a:ea typeface="標楷體" pitchFamily="65" charset="-120"/>
                <a:cs typeface="MingliU"/>
              </a:rPr>
              <a:t>分，台灣華航</a:t>
            </a:r>
            <a:r>
              <a:rPr lang="en-US" altLang="zh-TW" sz="2000" b="1">
                <a:solidFill>
                  <a:schemeClr val="tx2"/>
                </a:solidFill>
                <a:latin typeface="Times New Roman" pitchFamily="18" charset="0"/>
                <a:ea typeface="標楷體" pitchFamily="65" charset="-120"/>
                <a:cs typeface="Times New Roman" pitchFamily="18" charset="0"/>
              </a:rPr>
              <a:t>CI120</a:t>
            </a:r>
            <a:r>
              <a:rPr lang="zh-TW" altLang="en-US" sz="2000" b="1">
                <a:solidFill>
                  <a:schemeClr val="tx2"/>
                </a:solidFill>
                <a:latin typeface="Times New Roman" pitchFamily="18" charset="0"/>
                <a:ea typeface="標楷體" pitchFamily="65" charset="-120"/>
                <a:cs typeface="MingliU"/>
              </a:rPr>
              <a:t>的波音</a:t>
            </a:r>
            <a:r>
              <a:rPr lang="zh-TW" altLang="en-US" sz="2000" b="1">
                <a:solidFill>
                  <a:schemeClr val="tx2"/>
                </a:solidFill>
                <a:latin typeface="Times New Roman" pitchFamily="18" charset="0"/>
                <a:ea typeface="標楷體" pitchFamily="65" charset="-120"/>
                <a:cs typeface="Times New Roman" pitchFamily="18" charset="0"/>
              </a:rPr>
              <a:t>737-800</a:t>
            </a:r>
            <a:r>
              <a:rPr lang="zh-TW" altLang="en-US" sz="2000" b="1">
                <a:solidFill>
                  <a:schemeClr val="tx2"/>
                </a:solidFill>
                <a:latin typeface="Times New Roman" pitchFamily="18" charset="0"/>
                <a:ea typeface="標楷體" pitchFamily="65" charset="-120"/>
                <a:cs typeface="MingliU"/>
              </a:rPr>
              <a:t>航班在日本沖繩那霸機場降落時起火爆炸。</a:t>
            </a:r>
            <a:endParaRPr lang="zh-TW" altLang="en-US" sz="2000" b="1">
              <a:solidFill>
                <a:schemeClr val="tx2"/>
              </a:solidFill>
              <a:latin typeface="Times New Roman" pitchFamily="18" charset="0"/>
              <a:ea typeface="標楷體" pitchFamily="65" charset="-120"/>
              <a:cs typeface="Times New Roman" pitchFamily="18" charset="0"/>
            </a:endParaRPr>
          </a:p>
          <a:p>
            <a:r>
              <a:rPr lang="zh-TW" altLang="en-US" sz="2000" b="1">
                <a:solidFill>
                  <a:schemeClr val="tx2"/>
                </a:solidFill>
                <a:latin typeface="Times New Roman" pitchFamily="18" charset="0"/>
                <a:ea typeface="標楷體" pitchFamily="65" charset="-120"/>
                <a:cs typeface="Times New Roman" pitchFamily="18" charset="0"/>
              </a:rPr>
              <a:t>157</a:t>
            </a:r>
            <a:r>
              <a:rPr lang="zh-TW" altLang="en-US" sz="2000" b="1">
                <a:solidFill>
                  <a:schemeClr val="tx2"/>
                </a:solidFill>
                <a:latin typeface="Times New Roman" pitchFamily="18" charset="0"/>
                <a:ea typeface="標楷體" pitchFamily="65" charset="-120"/>
                <a:cs typeface="MingliU"/>
              </a:rPr>
              <a:t>名乘客(乘客中有</a:t>
            </a:r>
            <a:r>
              <a:rPr lang="zh-TW" altLang="en-US" sz="2000" b="1">
                <a:solidFill>
                  <a:schemeClr val="tx2"/>
                </a:solidFill>
                <a:latin typeface="Times New Roman" pitchFamily="18" charset="0"/>
                <a:ea typeface="標楷體" pitchFamily="65" charset="-120"/>
                <a:cs typeface="Times New Roman" pitchFamily="18" charset="0"/>
              </a:rPr>
              <a:t>2</a:t>
            </a:r>
            <a:r>
              <a:rPr lang="zh-TW" altLang="en-US" sz="2000" b="1">
                <a:solidFill>
                  <a:schemeClr val="tx2"/>
                </a:solidFill>
                <a:latin typeface="Times New Roman" pitchFamily="18" charset="0"/>
                <a:ea typeface="標楷體" pitchFamily="65" charset="-120"/>
                <a:cs typeface="MingliU"/>
              </a:rPr>
              <a:t>個小嬰兒)得救了，</a:t>
            </a:r>
            <a:r>
              <a:rPr lang="zh-TW" altLang="en-US" sz="2000" b="1">
                <a:solidFill>
                  <a:schemeClr val="tx2"/>
                </a:solidFill>
                <a:latin typeface="Times New Roman" pitchFamily="18" charset="0"/>
                <a:ea typeface="標楷體" pitchFamily="65" charset="-120"/>
                <a:cs typeface="Times New Roman" pitchFamily="18" charset="0"/>
              </a:rPr>
              <a:t>8</a:t>
            </a:r>
            <a:r>
              <a:rPr lang="zh-TW" altLang="en-US" sz="2000" b="1">
                <a:solidFill>
                  <a:schemeClr val="tx2"/>
                </a:solidFill>
                <a:latin typeface="Times New Roman" pitchFamily="18" charset="0"/>
                <a:ea typeface="標楷體" pitchFamily="65" charset="-120"/>
                <a:cs typeface="MingliU"/>
              </a:rPr>
              <a:t>名機組人員得救了。</a:t>
            </a:r>
            <a:endParaRPr lang="zh-TW" altLang="en-US" sz="2000" b="1">
              <a:solidFill>
                <a:schemeClr val="tx2"/>
              </a:solidFill>
              <a:latin typeface="Times New Roman" pitchFamily="18" charset="0"/>
              <a:ea typeface="標楷體" pitchFamily="65" charset="-120"/>
            </a:endParaRPr>
          </a:p>
          <a:p>
            <a:endParaRPr lang="zh-TW" altLang="en-US" sz="2000" b="1">
              <a:solidFill>
                <a:schemeClr val="tx2"/>
              </a:solidFill>
            </a:endParaRPr>
          </a:p>
        </p:txBody>
      </p:sp>
      <p:pic>
        <p:nvPicPr>
          <p:cNvPr id="543752" name="Picture 8" descr="air"/>
          <p:cNvPicPr>
            <a:picLocks noChangeAspect="1" noChangeArrowheads="1"/>
          </p:cNvPicPr>
          <p:nvPr/>
        </p:nvPicPr>
        <p:blipFill>
          <a:blip r:embed="rId3" cstate="print"/>
          <a:srcRect/>
          <a:stretch>
            <a:fillRect/>
          </a:stretch>
        </p:blipFill>
        <p:spPr bwMode="auto">
          <a:xfrm>
            <a:off x="2286000" y="3276600"/>
            <a:ext cx="4724400" cy="30003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D8BD56A-064D-4F89-B7C4-41FE5B5B8D3E}"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D2C7935D-0381-47A9-AE1E-41C3DABD58BD}" type="slidenum">
              <a:rPr lang="zh-TW" altLang="en-US"/>
              <a:pPr/>
              <a:t>47</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05858" name="Text Box 2"/>
          <p:cNvSpPr txBox="1">
            <a:spLocks noChangeArrowheads="1"/>
          </p:cNvSpPr>
          <p:nvPr/>
        </p:nvSpPr>
        <p:spPr bwMode="auto">
          <a:xfrm>
            <a:off x="990600" y="547688"/>
            <a:ext cx="7010400" cy="1433512"/>
          </a:xfrm>
          <a:prstGeom prst="rect">
            <a:avLst/>
          </a:prstGeom>
          <a:noFill/>
          <a:ln w="9525" algn="ctr">
            <a:noFill/>
            <a:miter lim="800000"/>
            <a:headEnd/>
            <a:tailEnd/>
          </a:ln>
          <a:effectLst/>
        </p:spPr>
        <p:txBody>
          <a:bodyPr>
            <a:spAutoFit/>
          </a:bodyPr>
          <a:lstStyle/>
          <a:p>
            <a:pPr eaLnBrk="1" hangingPunct="1"/>
            <a:r>
              <a:rPr kumimoji="1" lang="zh-TW" altLang="en-US" sz="3600" b="1">
                <a:solidFill>
                  <a:srgbClr val="C90026"/>
                </a:solidFill>
                <a:latin typeface="標楷體" pitchFamily="65" charset="-120"/>
                <a:ea typeface="標楷體" pitchFamily="65" charset="-120"/>
              </a:rPr>
              <a:t>國票百億大盜十一月假釋?!</a:t>
            </a:r>
            <a:r>
              <a:rPr kumimoji="1" lang="zh-TW" altLang="en-US" sz="2800" b="1">
                <a:solidFill>
                  <a:srgbClr val="C90026"/>
                </a:solidFill>
                <a:latin typeface="標楷體" pitchFamily="65" charset="-120"/>
                <a:ea typeface="標楷體" pitchFamily="65" charset="-120"/>
              </a:rPr>
              <a:t> </a:t>
            </a:r>
            <a:r>
              <a:rPr kumimoji="1" lang="zh-TW" altLang="en-US" sz="2800">
                <a:solidFill>
                  <a:srgbClr val="000000"/>
                </a:solidFill>
                <a:latin typeface="標楷體" pitchFamily="65" charset="-120"/>
                <a:ea typeface="標楷體" pitchFamily="65" charset="-120"/>
              </a:rPr>
              <a:t/>
            </a:r>
            <a:br>
              <a:rPr kumimoji="1" lang="zh-TW" altLang="en-US" sz="2800">
                <a:solidFill>
                  <a:srgbClr val="000000"/>
                </a:solidFill>
                <a:latin typeface="標楷體" pitchFamily="65" charset="-120"/>
                <a:ea typeface="標楷體" pitchFamily="65" charset="-120"/>
              </a:rPr>
            </a:br>
            <a:r>
              <a:rPr kumimoji="1" lang="zh-TW" altLang="en-US" sz="2000">
                <a:solidFill>
                  <a:srgbClr val="000000"/>
                </a:solidFill>
                <a:latin typeface="新細明體" pitchFamily="18" charset="-120"/>
              </a:rPr>
              <a:t/>
            </a:r>
            <a:br>
              <a:rPr kumimoji="1" lang="zh-TW" altLang="en-US" sz="2000">
                <a:solidFill>
                  <a:srgbClr val="000000"/>
                </a:solidFill>
                <a:latin typeface="新細明體" pitchFamily="18" charset="-120"/>
              </a:rPr>
            </a:br>
            <a:endParaRPr kumimoji="1" lang="zh-TW" altLang="en-US" sz="3200" b="1">
              <a:solidFill>
                <a:srgbClr val="CC0000"/>
              </a:solidFill>
              <a:ea typeface="標楷體" pitchFamily="65" charset="-120"/>
            </a:endParaRPr>
          </a:p>
        </p:txBody>
      </p:sp>
      <p:sp>
        <p:nvSpPr>
          <p:cNvPr id="505859" name="Text Box 3"/>
          <p:cNvSpPr txBox="1">
            <a:spLocks noChangeArrowheads="1"/>
          </p:cNvSpPr>
          <p:nvPr/>
        </p:nvSpPr>
        <p:spPr bwMode="auto">
          <a:xfrm>
            <a:off x="366713" y="1066800"/>
            <a:ext cx="8548687" cy="5430838"/>
          </a:xfrm>
          <a:prstGeom prst="rect">
            <a:avLst/>
          </a:prstGeom>
          <a:noFill/>
          <a:ln w="9525">
            <a:noFill/>
            <a:miter lim="800000"/>
            <a:headEnd/>
            <a:tailEnd/>
          </a:ln>
          <a:effectLst/>
        </p:spPr>
        <p:txBody>
          <a:bodyPr>
            <a:spAutoFit/>
          </a:bodyPr>
          <a:lstStyle/>
          <a:p>
            <a:pPr algn="l" eaLnBrk="1" hangingPunct="1">
              <a:lnSpc>
                <a:spcPct val="110000"/>
              </a:lnSpc>
              <a:spcBef>
                <a:spcPct val="15000"/>
              </a:spcBef>
            </a:pPr>
            <a:r>
              <a:rPr kumimoji="1" lang="zh-TW" altLang="en-US" sz="2000">
                <a:solidFill>
                  <a:srgbClr val="000000"/>
                </a:solidFill>
                <a:latin typeface="新細明體" pitchFamily="18" charset="-120"/>
              </a:rPr>
              <a:t>　</a:t>
            </a:r>
            <a:r>
              <a:rPr kumimoji="1" lang="zh-TW" altLang="en-US" sz="2000">
                <a:solidFill>
                  <a:srgbClr val="000000"/>
                </a:solidFill>
                <a:ea typeface="標楷體" pitchFamily="65" charset="-120"/>
              </a:rPr>
              <a:t>文/江元慶</a:t>
            </a:r>
            <a:br>
              <a:rPr kumimoji="1" lang="zh-TW" altLang="en-US" sz="2000">
                <a:solidFill>
                  <a:srgbClr val="000000"/>
                </a:solidFill>
                <a:ea typeface="標楷體" pitchFamily="65" charset="-120"/>
              </a:rPr>
            </a:br>
            <a:r>
              <a:rPr kumimoji="1" lang="zh-TW" altLang="en-US" sz="2000">
                <a:solidFill>
                  <a:srgbClr val="000000"/>
                </a:solidFill>
                <a:ea typeface="標楷體" pitchFamily="65" charset="-120"/>
              </a:rPr>
              <a:t/>
            </a:r>
            <a:br>
              <a:rPr kumimoji="1" lang="zh-TW" altLang="en-US" sz="2000">
                <a:solidFill>
                  <a:srgbClr val="000000"/>
                </a:solidFill>
                <a:ea typeface="標楷體" pitchFamily="65" charset="-120"/>
              </a:rPr>
            </a:br>
            <a:r>
              <a:rPr kumimoji="1" lang="zh-TW" altLang="en-US">
                <a:solidFill>
                  <a:srgbClr val="000000"/>
                </a:solidFill>
                <a:ea typeface="標楷體" pitchFamily="65" charset="-120"/>
              </a:rPr>
              <a:t>犯下台灣最大宗金融犯罪金額的「國際票券」前營業員楊瑞仁，就要被提報假釋了。</a:t>
            </a:r>
            <a:br>
              <a:rPr kumimoji="1" lang="zh-TW" altLang="en-US">
                <a:solidFill>
                  <a:srgbClr val="000000"/>
                </a:solidFill>
                <a:ea typeface="標楷體" pitchFamily="65" charset="-120"/>
              </a:rPr>
            </a:br>
            <a:r>
              <a:rPr kumimoji="1" lang="zh-TW" altLang="en-US">
                <a:solidFill>
                  <a:srgbClr val="000000"/>
                </a:solidFill>
                <a:ea typeface="標楷體" pitchFamily="65" charset="-120"/>
              </a:rPr>
              <a:t/>
            </a:r>
            <a:br>
              <a:rPr kumimoji="1" lang="zh-TW" altLang="en-US">
                <a:solidFill>
                  <a:srgbClr val="000000"/>
                </a:solidFill>
                <a:ea typeface="標楷體" pitchFamily="65" charset="-120"/>
              </a:rPr>
            </a:br>
            <a:r>
              <a:rPr kumimoji="1" lang="zh-TW" altLang="en-US">
                <a:solidFill>
                  <a:srgbClr val="000000"/>
                </a:solidFill>
                <a:ea typeface="標楷體" pitchFamily="65" charset="-120"/>
              </a:rPr>
              <a:t>楊瑞仁在國票案中吞占國票一百零二億二千萬元，被處以十三年的徒刑，併科罰金三十億零三百萬元這個易服勞役的「天價」，相當於是他在牢中</a:t>
            </a:r>
            <a:r>
              <a:rPr kumimoji="1" lang="zh-TW" altLang="en-US" sz="2000">
                <a:solidFill>
                  <a:srgbClr val="000000"/>
                </a:solidFill>
                <a:ea typeface="標楷體" pitchFamily="65" charset="-120"/>
              </a:rPr>
              <a:t>蹲</a:t>
            </a:r>
            <a:r>
              <a:rPr kumimoji="1" lang="zh-TW" altLang="en-US" sz="3200">
                <a:solidFill>
                  <a:srgbClr val="FF0000"/>
                </a:solidFill>
                <a:ea typeface="標楷體" pitchFamily="65" charset="-120"/>
              </a:rPr>
              <a:t>一天牢，抵換的金額高達一千六百六十六萬多元</a:t>
            </a:r>
            <a:r>
              <a:rPr kumimoji="1" lang="zh-TW" altLang="en-US" sz="2000">
                <a:solidFill>
                  <a:srgbClr val="000000"/>
                </a:solidFill>
                <a:ea typeface="標楷體" pitchFamily="65" charset="-120"/>
              </a:rPr>
              <a:t>。半年的易服刑期就能折抵三十億元，聯電今年上半年的稅後盈餘是三十億九千零二十萬元，兩相對照下，楊瑞仁個人所創造出來的「犯罪價值」之高。</a:t>
            </a:r>
            <a:br>
              <a:rPr kumimoji="1" lang="zh-TW" altLang="en-US" sz="2000">
                <a:solidFill>
                  <a:srgbClr val="000000"/>
                </a:solidFill>
                <a:ea typeface="標楷體" pitchFamily="65" charset="-120"/>
              </a:rPr>
            </a:br>
            <a:r>
              <a:rPr kumimoji="1" lang="zh-TW" altLang="en-US" sz="3200" b="1">
                <a:solidFill>
                  <a:srgbClr val="CC0000"/>
                </a:solidFill>
                <a:ea typeface="標楷體" pitchFamily="65" charset="-120"/>
              </a:rPr>
              <a:t>國際金融票券金融公司一百億風暴事件</a:t>
            </a:r>
            <a:endParaRPr kumimoji="1" lang="zh-TW" altLang="en-US" sz="2000">
              <a:solidFill>
                <a:srgbClr val="000000"/>
              </a:solidFill>
              <a:ea typeface="標楷體" pitchFamily="65" charset="-120"/>
            </a:endParaRPr>
          </a:p>
          <a:p>
            <a:pPr algn="l" eaLnBrk="1" hangingPunct="1">
              <a:lnSpc>
                <a:spcPct val="110000"/>
              </a:lnSpc>
              <a:spcBef>
                <a:spcPct val="15000"/>
              </a:spcBef>
            </a:pPr>
            <a:r>
              <a:rPr kumimoji="1" lang="zh-TW" altLang="en-US" sz="2000">
                <a:ea typeface="標楷體" pitchFamily="65" charset="-12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C34851B-DAF3-48A8-890A-33E456C3E492}"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26B95E4A-DA98-4889-A997-8F340A22DAB9}" type="slidenum">
              <a:rPr lang="zh-TW" altLang="en-US"/>
              <a:pPr/>
              <a:t>48</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85378" name="Rectangle 2"/>
          <p:cNvSpPr>
            <a:spLocks noGrp="1" noChangeArrowheads="1"/>
          </p:cNvSpPr>
          <p:nvPr>
            <p:ph type="title"/>
          </p:nvPr>
        </p:nvSpPr>
        <p:spPr>
          <a:xfrm>
            <a:off x="1371600" y="381000"/>
            <a:ext cx="6369050" cy="539750"/>
          </a:xfrm>
        </p:spPr>
        <p:txBody>
          <a:bodyPr/>
          <a:lstStyle/>
          <a:p>
            <a:pPr algn="ctr"/>
            <a:r>
              <a:rPr lang="zh-TW" altLang="en-US" sz="3600">
                <a:ea typeface="標楷體" pitchFamily="65" charset="-120"/>
              </a:rPr>
              <a:t>假交易真退錢例</a:t>
            </a:r>
          </a:p>
        </p:txBody>
      </p:sp>
      <p:sp>
        <p:nvSpPr>
          <p:cNvPr id="485379" name="Rectangle 3"/>
          <p:cNvSpPr>
            <a:spLocks noGrp="1" noChangeArrowheads="1"/>
          </p:cNvSpPr>
          <p:nvPr>
            <p:ph type="body" idx="1"/>
          </p:nvPr>
        </p:nvSpPr>
        <p:spPr>
          <a:xfrm>
            <a:off x="381000" y="992188"/>
            <a:ext cx="8763000" cy="4872037"/>
          </a:xfrm>
        </p:spPr>
        <p:txBody>
          <a:bodyPr/>
          <a:lstStyle/>
          <a:p>
            <a:pPr>
              <a:lnSpc>
                <a:spcPct val="115000"/>
              </a:lnSpc>
              <a:spcBef>
                <a:spcPct val="30000"/>
              </a:spcBef>
              <a:buFont typeface="Wingdings" pitchFamily="2" charset="2"/>
              <a:buNone/>
            </a:pPr>
            <a:r>
              <a:rPr lang="zh-TW" altLang="en-US" sz="1800" dirty="0">
                <a:latin typeface="標楷體" pitchFamily="65" charset="-120"/>
                <a:ea typeface="標楷體" pitchFamily="65" charset="-120"/>
              </a:rPr>
              <a:t>1</a:t>
            </a:r>
            <a:r>
              <a:rPr lang="zh-TW" altLang="en-US" sz="2400" dirty="0">
                <a:latin typeface="標楷體" pitchFamily="65" charset="-120"/>
                <a:ea typeface="標楷體" pitchFamily="65" charset="-120"/>
              </a:rPr>
              <a:t>. </a:t>
            </a:r>
            <a:r>
              <a:rPr lang="zh-TW" altLang="en-US" sz="2000" dirty="0">
                <a:latin typeface="標楷體" pitchFamily="65" charset="-120"/>
                <a:ea typeface="標楷體" pitchFamily="65" charset="-120"/>
              </a:rPr>
              <a:t>1999年1月27日，聯合報9版，記者陳金章/台北報導。</a:t>
            </a:r>
          </a:p>
          <a:p>
            <a:pPr>
              <a:lnSpc>
                <a:spcPct val="115000"/>
              </a:lnSpc>
              <a:spcBef>
                <a:spcPct val="30000"/>
              </a:spcBef>
              <a:buFont typeface="Wingdings" pitchFamily="2" charset="2"/>
              <a:buNone/>
            </a:pPr>
            <a:r>
              <a:rPr lang="zh-TW" altLang="en-US" sz="2000" dirty="0">
                <a:latin typeface="標楷體" pitchFamily="65" charset="-120"/>
                <a:ea typeface="標楷體" pitchFamily="65" charset="-120"/>
              </a:rPr>
              <a:t>2. 1998年10月間，任職屈臣氏晴光店收銀員的范</a:t>
            </a:r>
            <a:r>
              <a:rPr lang="en-US" altLang="zh-TW" sz="2000" dirty="0">
                <a:latin typeface="標楷體" pitchFamily="65" charset="-120"/>
                <a:ea typeface="標楷體" pitchFamily="65" charset="-120"/>
              </a:rPr>
              <a:t>OO</a:t>
            </a:r>
            <a:r>
              <a:rPr lang="zh-TW" altLang="en-US" sz="2000" dirty="0">
                <a:latin typeface="標楷體" pitchFamily="65" charset="-120"/>
                <a:ea typeface="標楷體" pitchFamily="65" charset="-120"/>
              </a:rPr>
              <a:t>小姐，因使用信用卡刷卡購物 三萬元而沒錢可繳，就使用店內刷卡機刷卡及按「退貨」鍵數次</a:t>
            </a:r>
            <a:r>
              <a:rPr lang="zh-TW" altLang="en-US" sz="2000" dirty="0" smtClean="0">
                <a:latin typeface="標楷體" pitchFamily="65" charset="-120"/>
                <a:ea typeface="標楷體" pitchFamily="65" charset="-120"/>
              </a:rPr>
              <a:t>，聯合</a:t>
            </a:r>
            <a:r>
              <a:rPr lang="zh-TW" altLang="en-US" sz="2000" dirty="0">
                <a:latin typeface="標楷體" pitchFamily="65" charset="-120"/>
                <a:ea typeface="標楷體" pitchFamily="65" charset="-120"/>
              </a:rPr>
              <a:t>信用卡中心又將她的刷卡金額三萬元向商家扣款轉到她的帳戶中。</a:t>
            </a:r>
          </a:p>
          <a:p>
            <a:pPr>
              <a:lnSpc>
                <a:spcPct val="115000"/>
              </a:lnSpc>
              <a:spcBef>
                <a:spcPct val="30000"/>
              </a:spcBef>
              <a:buFont typeface="Wingdings" pitchFamily="2" charset="2"/>
              <a:buNone/>
            </a:pPr>
            <a:r>
              <a:rPr lang="zh-TW" altLang="en-US" sz="2000" dirty="0">
                <a:latin typeface="標楷體" pitchFamily="65" charset="-120"/>
                <a:ea typeface="標楷體" pitchFamily="65" charset="-120"/>
              </a:rPr>
              <a:t>3. 范小姐因故離職後</a:t>
            </a:r>
            <a:r>
              <a:rPr lang="zh-TW" altLang="en-US" sz="2000" dirty="0" smtClean="0">
                <a:latin typeface="標楷體" pitchFamily="65" charset="-120"/>
                <a:ea typeface="標楷體" pitchFamily="65" charset="-120"/>
              </a:rPr>
              <a:t>，從</a:t>
            </a:r>
            <a:r>
              <a:rPr lang="zh-TW" altLang="en-US" sz="2000" dirty="0">
                <a:latin typeface="標楷體" pitchFamily="65" charset="-120"/>
                <a:ea typeface="標楷體" pitchFamily="65" charset="-120"/>
              </a:rPr>
              <a:t>1998年10月21日起到1999年1月16日止，使用慶豐及台新兩家銀行信用卡共盜刷一百六十多萬元。</a:t>
            </a:r>
          </a:p>
          <a:p>
            <a:pPr>
              <a:lnSpc>
                <a:spcPct val="115000"/>
              </a:lnSpc>
              <a:spcBef>
                <a:spcPct val="30000"/>
              </a:spcBef>
              <a:buFont typeface="Wingdings" pitchFamily="2" charset="2"/>
              <a:buNone/>
            </a:pPr>
            <a:r>
              <a:rPr lang="zh-TW" altLang="en-US" sz="2000" dirty="0">
                <a:latin typeface="標楷體" pitchFamily="65" charset="-120"/>
                <a:ea typeface="標楷體" pitchFamily="65" charset="-120"/>
              </a:rPr>
              <a:t>4. 1999年1月16日，聯合信用卡中心發現屈臣氏晴光店單日兩筆刷卡金額分為 四十九萬多元及三十九萬多元，總額近九十萬元，遠超過該店平常營業總額，同時該店已有數日未進帳，誤認該店已倒閉而遭不法集團盜刷，經電話查詢後，發現該店仍在營業，於是雙方共同查帳比對，發現此一漏洞，而且查出盜刷者後報警處理，於1999年1月26日查獲范小姐，范小姐坦承犯案後已被移送檢方偵辦</a:t>
            </a:r>
            <a:r>
              <a:rPr lang="zh-TW" alt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A0C3ABD-DE9A-4D3E-A261-4F528A7758F0}"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FBB0B47E-0661-4A80-BCC6-E0A0462966DF}" type="slidenum">
              <a:rPr lang="zh-TW" altLang="en-US"/>
              <a:pPr/>
              <a:t>49</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86402" name="Rectangle 2"/>
          <p:cNvSpPr>
            <a:spLocks noGrp="1" noChangeArrowheads="1"/>
          </p:cNvSpPr>
          <p:nvPr>
            <p:ph type="title"/>
          </p:nvPr>
        </p:nvSpPr>
        <p:spPr>
          <a:xfrm>
            <a:off x="1547813" y="404813"/>
            <a:ext cx="6116637" cy="620712"/>
          </a:xfrm>
        </p:spPr>
        <p:txBody>
          <a:bodyPr/>
          <a:lstStyle/>
          <a:p>
            <a:pPr algn="ctr"/>
            <a:r>
              <a:rPr lang="zh-TW" altLang="en-US" sz="2800">
                <a:latin typeface="標楷體" pitchFamily="65" charset="-120"/>
                <a:ea typeface="標楷體" pitchFamily="65" charset="-120"/>
              </a:rPr>
              <a:t>提款機領取現款</a:t>
            </a:r>
          </a:p>
        </p:txBody>
      </p:sp>
      <p:sp>
        <p:nvSpPr>
          <p:cNvPr id="486403" name="Rectangle 3"/>
          <p:cNvSpPr>
            <a:spLocks noGrp="1" noChangeArrowheads="1"/>
          </p:cNvSpPr>
          <p:nvPr>
            <p:ph type="body" idx="1"/>
          </p:nvPr>
        </p:nvSpPr>
        <p:spPr>
          <a:xfrm>
            <a:off x="355600" y="1052513"/>
            <a:ext cx="8483600" cy="5184775"/>
          </a:xfrm>
        </p:spPr>
        <p:txBody>
          <a:bodyPr/>
          <a:lstStyle/>
          <a:p>
            <a:pPr>
              <a:lnSpc>
                <a:spcPct val="110000"/>
              </a:lnSpc>
              <a:spcBef>
                <a:spcPct val="15000"/>
              </a:spcBef>
              <a:buFont typeface="Wingdings" pitchFamily="2" charset="2"/>
              <a:buNone/>
            </a:pPr>
            <a:r>
              <a:rPr lang="zh-TW" altLang="en-US" sz="2200">
                <a:latin typeface="標楷體" pitchFamily="65" charset="-120"/>
                <a:ea typeface="標楷體" pitchFamily="65" charset="-120"/>
              </a:rPr>
              <a:t>1.資料來源：1999年10月9日聯合報9版，記者劉明岩、林榮/連線報導。</a:t>
            </a:r>
          </a:p>
          <a:p>
            <a:pPr>
              <a:lnSpc>
                <a:spcPct val="110000"/>
              </a:lnSpc>
              <a:spcBef>
                <a:spcPct val="15000"/>
              </a:spcBef>
              <a:buFont typeface="Wingdings" pitchFamily="2" charset="2"/>
              <a:buNone/>
            </a:pPr>
            <a:r>
              <a:rPr lang="zh-TW" altLang="en-US" sz="2200">
                <a:latin typeface="標楷體" pitchFamily="65" charset="-120"/>
                <a:ea typeface="標楷體" pitchFamily="65" charset="-120"/>
              </a:rPr>
              <a:t>2.華僑銀行彰化分行1999年10月8日傍晚發現彰化市金馬路忠孝加油站的跨行提款機遭異常提領，於1999年10月8日19時許向彰化分局中正路派出所報案。</a:t>
            </a:r>
          </a:p>
          <a:p>
            <a:pPr>
              <a:lnSpc>
                <a:spcPct val="110000"/>
              </a:lnSpc>
              <a:spcBef>
                <a:spcPct val="15000"/>
              </a:spcBef>
              <a:buFont typeface="Wingdings" pitchFamily="2" charset="2"/>
              <a:buNone/>
            </a:pPr>
            <a:r>
              <a:rPr lang="zh-TW" altLang="en-US" sz="2200">
                <a:latin typeface="標楷體" pitchFamily="65" charset="-120"/>
                <a:ea typeface="標楷體" pitchFamily="65" charset="-120"/>
              </a:rPr>
              <a:t>3.台中六信人員表示，最近電腦更換程式，因操作人員不熟悉新程式，電腦判讀錯誤，從1999年10月8日1時44分起至1999年10月8日9時止，造成系統失靈。</a:t>
            </a:r>
          </a:p>
          <a:p>
            <a:pPr>
              <a:lnSpc>
                <a:spcPct val="110000"/>
              </a:lnSpc>
              <a:spcBef>
                <a:spcPct val="15000"/>
              </a:spcBef>
              <a:buFont typeface="Wingdings" pitchFamily="2" charset="2"/>
              <a:buNone/>
            </a:pPr>
            <a:r>
              <a:rPr lang="zh-TW" altLang="en-US" sz="2200">
                <a:latin typeface="標楷體" pitchFamily="65" charset="-120"/>
                <a:ea typeface="標楷體" pitchFamily="65" charset="-120"/>
              </a:rPr>
              <a:t>4.台中六信客戶張</a:t>
            </a:r>
            <a:r>
              <a:rPr lang="en-US" altLang="zh-TW" sz="2200">
                <a:latin typeface="標楷體" pitchFamily="65" charset="-120"/>
                <a:ea typeface="標楷體" pitchFamily="65" charset="-120"/>
              </a:rPr>
              <a:t>OO</a:t>
            </a:r>
            <a:r>
              <a:rPr lang="zh-TW" altLang="en-US" sz="2200">
                <a:latin typeface="標楷體" pitchFamily="65" charset="-120"/>
                <a:ea typeface="標楷體" pitchFamily="65" charset="-120"/>
              </a:rPr>
              <a:t>先生於1999年10月8日6時至8時間，在彰化市金馬路忠孝加油站提款機領取現款時，發現不但未受跨行之領取金額限制，餘額還有290多億元，張先生一口氣領了131次，領走提款機內全部的262萬元。</a:t>
            </a:r>
          </a:p>
          <a:p>
            <a:pPr>
              <a:lnSpc>
                <a:spcPct val="110000"/>
              </a:lnSpc>
              <a:spcBef>
                <a:spcPct val="15000"/>
              </a:spcBef>
              <a:buFont typeface="Wingdings" pitchFamily="2" charset="2"/>
              <a:buNone/>
            </a:pPr>
            <a:r>
              <a:rPr lang="zh-TW" altLang="en-US" sz="2200">
                <a:latin typeface="標楷體" pitchFamily="65" charset="-120"/>
                <a:ea typeface="標楷體" pitchFamily="65" charset="-120"/>
              </a:rPr>
              <a:t>5.台中六信表示，被溢領300多萬元，已追回100多萬元。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2FFFB4-EE0F-4D47-B935-BAAC0ED9040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E62F57F-F33B-4BB2-8A97-BD4B952A8550}" type="slidenum">
              <a:rPr lang="zh-TW" altLang="en-US"/>
              <a:pPr/>
              <a:t>5</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3970" name="Rectangle 2"/>
          <p:cNvSpPr>
            <a:spLocks noGrp="1" noChangeArrowheads="1"/>
          </p:cNvSpPr>
          <p:nvPr>
            <p:ph type="title"/>
          </p:nvPr>
        </p:nvSpPr>
        <p:spPr>
          <a:xfrm>
            <a:off x="755650" y="188913"/>
            <a:ext cx="7848600" cy="517525"/>
          </a:xfrm>
        </p:spPr>
        <p:txBody>
          <a:bodyPr/>
          <a:lstStyle/>
          <a:p>
            <a:pPr lvl="2" algn="ctr"/>
            <a:r>
              <a:rPr lang="en-US" altLang="zh-TW" sz="2800" dirty="0">
                <a:solidFill>
                  <a:srgbClr val="0000FF"/>
                </a:solidFill>
              </a:rPr>
              <a:t> </a:t>
            </a:r>
            <a:r>
              <a:rPr lang="zh-TW" altLang="en-US" sz="2800" dirty="0">
                <a:solidFill>
                  <a:srgbClr val="0000FF"/>
                </a:solidFill>
              </a:rPr>
              <a:t>個人</a:t>
            </a:r>
            <a:r>
              <a:rPr lang="zh-TW" altLang="en-US" sz="2800" dirty="0" smtClean="0">
                <a:solidFill>
                  <a:srgbClr val="0000FF"/>
                </a:solidFill>
              </a:rPr>
              <a:t>簡介</a:t>
            </a:r>
            <a:r>
              <a:rPr lang="en-US" altLang="zh-TW" sz="2800" dirty="0" smtClean="0">
                <a:solidFill>
                  <a:srgbClr val="0000FF"/>
                </a:solidFill>
              </a:rPr>
              <a:t>-</a:t>
            </a:r>
            <a:r>
              <a:rPr lang="zh-TW" altLang="zh-TW" sz="2400" dirty="0" smtClean="0">
                <a:solidFill>
                  <a:schemeClr val="tx1"/>
                </a:solidFill>
                <a:latin typeface="+mn-lt"/>
                <a:ea typeface="+mn-ea"/>
              </a:rPr>
              <a:t>曾</a:t>
            </a:r>
            <a:r>
              <a:rPr lang="zh-TW" altLang="zh-TW" sz="2400" dirty="0">
                <a:solidFill>
                  <a:schemeClr val="tx1"/>
                </a:solidFill>
                <a:latin typeface="+mn-lt"/>
                <a:ea typeface="+mn-ea"/>
              </a:rPr>
              <a:t>獲</a:t>
            </a:r>
            <a:r>
              <a:rPr lang="zh-TW" altLang="zh-TW" sz="2400" dirty="0" smtClean="0">
                <a:solidFill>
                  <a:schemeClr val="tx1"/>
                </a:solidFill>
                <a:latin typeface="+mn-lt"/>
                <a:ea typeface="+mn-ea"/>
              </a:rPr>
              <a:t>殊榮</a:t>
            </a:r>
            <a:r>
              <a:rPr lang="zh-TW" altLang="zh-TW" sz="1800" dirty="0">
                <a:solidFill>
                  <a:schemeClr val="tx1"/>
                </a:solidFill>
                <a:latin typeface="+mn-lt"/>
                <a:ea typeface="+mn-ea"/>
              </a:rPr>
              <a:t/>
            </a:r>
            <a:br>
              <a:rPr lang="zh-TW" altLang="zh-TW" sz="1800" dirty="0">
                <a:solidFill>
                  <a:schemeClr val="tx1"/>
                </a:solidFill>
                <a:latin typeface="+mn-lt"/>
                <a:ea typeface="+mn-ea"/>
              </a:rPr>
            </a:br>
            <a:endParaRPr lang="en-US" altLang="zh-TW" dirty="0"/>
          </a:p>
        </p:txBody>
      </p:sp>
      <p:sp>
        <p:nvSpPr>
          <p:cNvPr id="723971" name="Rectangle 3"/>
          <p:cNvSpPr>
            <a:spLocks noGrp="1" noChangeArrowheads="1"/>
          </p:cNvSpPr>
          <p:nvPr>
            <p:ph type="body" idx="1"/>
          </p:nvPr>
        </p:nvSpPr>
        <p:spPr>
          <a:xfrm>
            <a:off x="468313" y="692697"/>
            <a:ext cx="8351837" cy="5904954"/>
          </a:xfrm>
          <a:solidFill>
            <a:srgbClr val="FFFF00"/>
          </a:solidFill>
        </p:spPr>
        <p:txBody>
          <a:bodyPr/>
          <a:lstStyle/>
          <a:p>
            <a:r>
              <a:rPr lang="zh-TW" altLang="zh-TW" sz="2000" dirty="0" smtClean="0">
                <a:solidFill>
                  <a:schemeClr val="tx1"/>
                </a:solidFill>
                <a:latin typeface="+mn-lt"/>
                <a:ea typeface="+mn-ea"/>
                <a:cs typeface="+mn-cs"/>
              </a:rPr>
              <a:t>執行</a:t>
            </a:r>
            <a:r>
              <a:rPr lang="en-US" altLang="zh-TW" sz="2000" dirty="0">
                <a:solidFill>
                  <a:schemeClr val="tx1"/>
                </a:solidFill>
                <a:latin typeface="+mn-lt"/>
                <a:ea typeface="+mn-ea"/>
                <a:cs typeface="+mn-cs"/>
              </a:rPr>
              <a:t>96H11</a:t>
            </a:r>
            <a:r>
              <a:rPr lang="zh-TW" altLang="zh-TW" sz="2000" dirty="0">
                <a:solidFill>
                  <a:schemeClr val="tx1"/>
                </a:solidFill>
                <a:latin typeface="+mn-lt"/>
                <a:ea typeface="+mn-ea"/>
                <a:cs typeface="+mn-cs"/>
              </a:rPr>
              <a:t>行政院衛生署藥物食品檢驗局「資訊安全管理系統委外服務案」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9653</a:t>
            </a:r>
            <a:r>
              <a:rPr lang="zh-TW" altLang="zh-TW" sz="2000" dirty="0">
                <a:solidFill>
                  <a:schemeClr val="tx1"/>
                </a:solidFill>
                <a:latin typeface="+mn-lt"/>
                <a:ea typeface="+mn-ea"/>
                <a:cs typeface="+mn-cs"/>
              </a:rPr>
              <a:t>交通部公路總局「資訊安全管理系統</a:t>
            </a:r>
            <a:r>
              <a:rPr lang="en-US" altLang="zh-TW" sz="2000" dirty="0">
                <a:solidFill>
                  <a:schemeClr val="tx1"/>
                </a:solidFill>
                <a:latin typeface="+mn-lt"/>
                <a:ea typeface="+mn-ea"/>
                <a:cs typeface="+mn-cs"/>
              </a:rPr>
              <a:t>(ISMS)</a:t>
            </a:r>
            <a:r>
              <a:rPr lang="zh-TW" altLang="zh-TW" sz="2000" dirty="0">
                <a:solidFill>
                  <a:schemeClr val="tx1"/>
                </a:solidFill>
                <a:latin typeface="+mn-lt"/>
                <a:ea typeface="+mn-ea"/>
                <a:cs typeface="+mn-cs"/>
              </a:rPr>
              <a:t>建置委外服務案」</a:t>
            </a:r>
          </a:p>
          <a:p>
            <a:r>
              <a:rPr lang="zh-TW" altLang="zh-TW" sz="2000" dirty="0" smtClean="0">
                <a:solidFill>
                  <a:schemeClr val="tx1"/>
                </a:solidFill>
                <a:latin typeface="+mn-lt"/>
                <a:ea typeface="+mn-ea"/>
                <a:cs typeface="+mn-cs"/>
              </a:rPr>
              <a:t>執行</a:t>
            </a:r>
            <a:r>
              <a:rPr lang="en-US" altLang="zh-TW" sz="2000" dirty="0">
                <a:solidFill>
                  <a:schemeClr val="tx1"/>
                </a:solidFill>
                <a:latin typeface="+mn-lt"/>
                <a:ea typeface="+mn-ea"/>
                <a:cs typeface="+mn-cs"/>
              </a:rPr>
              <a:t>964H101-2</a:t>
            </a:r>
            <a:r>
              <a:rPr lang="zh-TW" altLang="zh-TW" sz="2000" dirty="0">
                <a:solidFill>
                  <a:schemeClr val="tx1"/>
                </a:solidFill>
                <a:latin typeface="+mn-lt"/>
                <a:ea typeface="+mn-ea"/>
                <a:cs typeface="+mn-cs"/>
              </a:rPr>
              <a:t>自來水股份有限公司總管理處「資訊安全管理系統認證延續維護專案」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F96020-3</a:t>
            </a:r>
            <a:r>
              <a:rPr lang="zh-TW" altLang="zh-TW" sz="2000" dirty="0">
                <a:solidFill>
                  <a:schemeClr val="tx1"/>
                </a:solidFill>
                <a:latin typeface="+mn-lt"/>
                <a:ea typeface="+mn-ea"/>
                <a:cs typeface="+mn-cs"/>
              </a:rPr>
              <a:t>苗栗縣警察局「資通管理整合建置委外服務案」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97005</a:t>
            </a:r>
            <a:r>
              <a:rPr lang="zh-TW" altLang="zh-TW" sz="2000" dirty="0">
                <a:solidFill>
                  <a:schemeClr val="tx1"/>
                </a:solidFill>
                <a:latin typeface="+mn-lt"/>
                <a:ea typeface="+mn-ea"/>
                <a:cs typeface="+mn-cs"/>
              </a:rPr>
              <a:t>財政部台北關稅局「財政部台北關稅局資訊安全管理系統</a:t>
            </a:r>
            <a:r>
              <a:rPr lang="en-US" altLang="zh-TW" sz="2000" dirty="0">
                <a:solidFill>
                  <a:schemeClr val="tx1"/>
                </a:solidFill>
                <a:latin typeface="+mn-lt"/>
                <a:ea typeface="+mn-ea"/>
                <a:cs typeface="+mn-cs"/>
              </a:rPr>
              <a:t>(ISMS)</a:t>
            </a:r>
            <a:r>
              <a:rPr lang="zh-TW" altLang="zh-TW" sz="2000" dirty="0">
                <a:solidFill>
                  <a:schemeClr val="tx1"/>
                </a:solidFill>
                <a:latin typeface="+mn-lt"/>
                <a:ea typeface="+mn-ea"/>
                <a:cs typeface="+mn-cs"/>
              </a:rPr>
              <a:t>建置案」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97BE0300</a:t>
            </a:r>
            <a:r>
              <a:rPr lang="zh-TW" altLang="zh-TW" sz="2000" dirty="0">
                <a:solidFill>
                  <a:schemeClr val="tx1"/>
                </a:solidFill>
                <a:latin typeface="+mn-lt"/>
                <a:ea typeface="+mn-ea"/>
                <a:cs typeface="+mn-cs"/>
              </a:rPr>
              <a:t>財政部高雄關稅局「資訊安全管理系統建置服務案」</a:t>
            </a:r>
          </a:p>
          <a:p>
            <a:r>
              <a:rPr lang="zh-TW" altLang="zh-TW" sz="2000" dirty="0" smtClean="0">
                <a:solidFill>
                  <a:schemeClr val="tx1"/>
                </a:solidFill>
                <a:latin typeface="+mn-lt"/>
                <a:ea typeface="+mn-ea"/>
                <a:cs typeface="+mn-cs"/>
              </a:rPr>
              <a:t>執行</a:t>
            </a:r>
            <a:r>
              <a:rPr lang="en-US" altLang="zh-TW" sz="2000" dirty="0">
                <a:solidFill>
                  <a:schemeClr val="tx1"/>
                </a:solidFill>
                <a:latin typeface="+mn-lt"/>
                <a:ea typeface="+mn-ea"/>
                <a:cs typeface="+mn-cs"/>
              </a:rPr>
              <a:t>960605-1</a:t>
            </a:r>
            <a:r>
              <a:rPr lang="zh-TW" altLang="zh-TW" sz="2000" dirty="0">
                <a:solidFill>
                  <a:schemeClr val="tx1"/>
                </a:solidFill>
                <a:latin typeface="+mn-lt"/>
                <a:ea typeface="+mn-ea"/>
                <a:cs typeface="+mn-cs"/>
              </a:rPr>
              <a:t>高雄市立凱旋醫院「資訊安全管理系統</a:t>
            </a:r>
            <a:r>
              <a:rPr lang="zh-TW" altLang="zh-TW" sz="2000" dirty="0" smtClean="0">
                <a:solidFill>
                  <a:schemeClr val="tx1"/>
                </a:solidFill>
                <a:latin typeface="+mn-lt"/>
                <a:ea typeface="+mn-ea"/>
                <a:cs typeface="+mn-cs"/>
              </a:rPr>
              <a:t>導入</a:t>
            </a:r>
            <a:endParaRPr lang="en-US" altLang="zh-TW" sz="2000" dirty="0" smtClean="0">
              <a:solidFill>
                <a:schemeClr val="tx1"/>
              </a:solidFill>
              <a:latin typeface="+mn-lt"/>
              <a:ea typeface="+mn-ea"/>
              <a:cs typeface="+mn-cs"/>
            </a:endParaRPr>
          </a:p>
          <a:p>
            <a:r>
              <a:rPr lang="zh-TW" altLang="zh-TW" sz="2000" dirty="0" smtClean="0">
                <a:solidFill>
                  <a:schemeClr val="tx1"/>
                </a:solidFill>
                <a:latin typeface="+mn-lt"/>
                <a:ea typeface="+mn-ea"/>
                <a:cs typeface="+mn-cs"/>
              </a:rPr>
              <a:t>執行</a:t>
            </a:r>
            <a:r>
              <a:rPr lang="en-US" altLang="zh-TW" sz="2000" dirty="0">
                <a:solidFill>
                  <a:schemeClr val="tx1"/>
                </a:solidFill>
                <a:latin typeface="+mn-lt"/>
                <a:ea typeface="+mn-ea"/>
                <a:cs typeface="+mn-cs"/>
              </a:rPr>
              <a:t>N0970094</a:t>
            </a:r>
            <a:r>
              <a:rPr lang="zh-TW" altLang="zh-TW" sz="2000" dirty="0">
                <a:solidFill>
                  <a:schemeClr val="tx1"/>
                </a:solidFill>
                <a:latin typeface="+mn-lt"/>
                <a:ea typeface="+mn-ea"/>
                <a:cs typeface="+mn-cs"/>
              </a:rPr>
              <a:t>原子能委員會核能研究所「資訊安全管理</a:t>
            </a:r>
            <a:r>
              <a:rPr lang="zh-TW" altLang="zh-TW" sz="2000" dirty="0" smtClean="0">
                <a:solidFill>
                  <a:schemeClr val="tx1"/>
                </a:solidFill>
                <a:latin typeface="+mn-lt"/>
                <a:ea typeface="+mn-ea"/>
                <a:cs typeface="+mn-cs"/>
              </a:rPr>
              <a:t>系統</a:t>
            </a:r>
            <a:endParaRPr lang="zh-TW" altLang="zh-TW" sz="2000" dirty="0">
              <a:solidFill>
                <a:schemeClr val="tx1"/>
              </a:solidFill>
              <a:latin typeface="+mn-lt"/>
              <a:ea typeface="+mn-ea"/>
              <a:cs typeface="+mn-cs"/>
            </a:endParaRP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97B022-05</a:t>
            </a:r>
            <a:r>
              <a:rPr lang="zh-TW" altLang="zh-TW" sz="2000" dirty="0">
                <a:solidFill>
                  <a:schemeClr val="tx1"/>
                </a:solidFill>
                <a:latin typeface="+mn-lt"/>
                <a:ea typeface="+mn-ea"/>
                <a:cs typeface="+mn-cs"/>
              </a:rPr>
              <a:t>行政院農委會</a:t>
            </a:r>
            <a:r>
              <a:rPr lang="zh-TW" altLang="zh-TW" sz="2000" dirty="0" smtClean="0">
                <a:solidFill>
                  <a:schemeClr val="tx1"/>
                </a:solidFill>
                <a:latin typeface="+mn-lt"/>
                <a:ea typeface="+mn-ea"/>
                <a:cs typeface="+mn-cs"/>
              </a:rPr>
              <a:t>林業試驗所資訊安全</a:t>
            </a:r>
            <a:r>
              <a:rPr lang="zh-TW" altLang="zh-TW" sz="2000" dirty="0">
                <a:solidFill>
                  <a:schemeClr val="tx1"/>
                </a:solidFill>
                <a:latin typeface="+mn-lt"/>
                <a:ea typeface="+mn-ea"/>
                <a:cs typeface="+mn-cs"/>
              </a:rPr>
              <a:t>管理</a:t>
            </a:r>
            <a:r>
              <a:rPr lang="zh-TW" altLang="zh-TW" sz="2000" dirty="0" smtClean="0">
                <a:solidFill>
                  <a:schemeClr val="tx1"/>
                </a:solidFill>
                <a:latin typeface="+mn-lt"/>
                <a:ea typeface="+mn-ea"/>
                <a:cs typeface="+mn-cs"/>
              </a:rPr>
              <a:t>制度導入」</a:t>
            </a:r>
            <a:endParaRPr lang="zh-TW" altLang="zh-TW" sz="2000" dirty="0">
              <a:solidFill>
                <a:schemeClr val="tx1"/>
              </a:solidFill>
              <a:latin typeface="+mn-lt"/>
              <a:ea typeface="+mn-ea"/>
              <a:cs typeface="+mn-cs"/>
            </a:endParaRP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97A32</a:t>
            </a:r>
            <a:r>
              <a:rPr lang="zh-TW" altLang="zh-TW" sz="2000" dirty="0">
                <a:solidFill>
                  <a:schemeClr val="tx1"/>
                </a:solidFill>
                <a:latin typeface="+mn-lt"/>
                <a:ea typeface="+mn-ea"/>
                <a:cs typeface="+mn-cs"/>
              </a:rPr>
              <a:t>財政部印刷廠「資訊安全管理系統導入暨驗證委外服務」</a:t>
            </a:r>
          </a:p>
          <a:p>
            <a:r>
              <a:rPr lang="zh-TW" altLang="zh-TW" sz="2000" dirty="0" smtClean="0">
                <a:solidFill>
                  <a:schemeClr val="tx1"/>
                </a:solidFill>
                <a:latin typeface="+mn-lt"/>
                <a:ea typeface="+mn-ea"/>
                <a:cs typeface="+mn-cs"/>
              </a:rPr>
              <a:t>執行</a:t>
            </a:r>
            <a:r>
              <a:rPr lang="en-US" altLang="zh-TW" sz="2000" dirty="0">
                <a:solidFill>
                  <a:schemeClr val="tx1"/>
                </a:solidFill>
                <a:latin typeface="+mn-lt"/>
                <a:ea typeface="+mn-ea"/>
                <a:cs typeface="+mn-cs"/>
              </a:rPr>
              <a:t>03-09801009</a:t>
            </a:r>
            <a:r>
              <a:rPr lang="zh-TW" altLang="zh-TW" sz="2000" dirty="0">
                <a:solidFill>
                  <a:schemeClr val="tx1"/>
                </a:solidFill>
                <a:latin typeface="+mn-lt"/>
                <a:ea typeface="+mn-ea"/>
                <a:cs typeface="+mn-cs"/>
              </a:rPr>
              <a:t>勞工退休基金監理會「資訊安全管理制度建置暨輔導驗證委外服務案」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98A1082</a:t>
            </a:r>
            <a:r>
              <a:rPr lang="zh-TW" altLang="zh-TW" sz="2000" dirty="0">
                <a:solidFill>
                  <a:schemeClr val="tx1"/>
                </a:solidFill>
                <a:latin typeface="+mn-lt"/>
                <a:ea typeface="+mn-ea"/>
                <a:cs typeface="+mn-cs"/>
              </a:rPr>
              <a:t>台南縣政府「資訊安全管理系統運作維護服務案」</a:t>
            </a:r>
          </a:p>
          <a:p>
            <a:r>
              <a:rPr lang="zh-TW" altLang="zh-TW" sz="2000" dirty="0">
                <a:solidFill>
                  <a:schemeClr val="tx1"/>
                </a:solidFill>
                <a:latin typeface="+mn-lt"/>
                <a:ea typeface="+mn-ea"/>
                <a:cs typeface="+mn-cs"/>
              </a:rPr>
              <a:t>執行</a:t>
            </a:r>
            <a:r>
              <a:rPr lang="en-US" altLang="zh-TW" sz="2000" dirty="0">
                <a:solidFill>
                  <a:schemeClr val="tx1"/>
                </a:solidFill>
                <a:latin typeface="+mn-lt"/>
                <a:ea typeface="+mn-ea"/>
                <a:cs typeface="+mn-cs"/>
              </a:rPr>
              <a:t>9804139542</a:t>
            </a:r>
            <a:r>
              <a:rPr lang="zh-TW" altLang="zh-TW" sz="2000" dirty="0">
                <a:solidFill>
                  <a:schemeClr val="tx1"/>
                </a:solidFill>
                <a:latin typeface="+mn-lt"/>
                <a:ea typeface="+mn-ea"/>
                <a:cs typeface="+mn-cs"/>
              </a:rPr>
              <a:t>台中市政府地政處「資訊安全管理系統</a:t>
            </a:r>
            <a:r>
              <a:rPr lang="en-US" altLang="zh-TW" sz="2000" dirty="0">
                <a:solidFill>
                  <a:schemeClr val="tx1"/>
                </a:solidFill>
                <a:latin typeface="+mn-lt"/>
                <a:ea typeface="+mn-ea"/>
                <a:cs typeface="+mn-cs"/>
              </a:rPr>
              <a:t>(ISMS)</a:t>
            </a:r>
            <a:r>
              <a:rPr lang="zh-TW" altLang="zh-TW" sz="2000" dirty="0">
                <a:solidFill>
                  <a:schemeClr val="tx1"/>
                </a:solidFill>
                <a:latin typeface="+mn-lt"/>
                <a:ea typeface="+mn-ea"/>
                <a:cs typeface="+mn-cs"/>
              </a:rPr>
              <a:t>複評暨維護案」</a:t>
            </a:r>
          </a:p>
          <a:p>
            <a:endParaRPr lang="zh-TW" altLang="zh-TW" sz="2000" dirty="0">
              <a:solidFill>
                <a:schemeClr val="tx1"/>
              </a:solidFill>
              <a:latin typeface="+mn-lt"/>
              <a:ea typeface="+mn-ea"/>
              <a:cs typeface="+mn-cs"/>
            </a:endParaRPr>
          </a:p>
          <a:p>
            <a:pPr>
              <a:lnSpc>
                <a:spcPct val="80000"/>
              </a:lnSpc>
            </a:pPr>
            <a:endParaRPr lang="zh-TW" alt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28C566E-D94D-46AA-AACE-17B06ED98537}"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3A18BE79-B514-4D24-BEE1-99782690A209}" type="slidenum">
              <a:rPr lang="zh-TW" altLang="en-US"/>
              <a:pPr/>
              <a:t>50</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91522" name="Rectangle 2"/>
          <p:cNvSpPr>
            <a:spLocks noGrp="1" noChangeArrowheads="1"/>
          </p:cNvSpPr>
          <p:nvPr>
            <p:ph type="title"/>
          </p:nvPr>
        </p:nvSpPr>
        <p:spPr>
          <a:xfrm>
            <a:off x="1752600" y="381000"/>
            <a:ext cx="6286500" cy="671513"/>
          </a:xfrm>
        </p:spPr>
        <p:txBody>
          <a:bodyPr/>
          <a:lstStyle/>
          <a:p>
            <a:pPr algn="ctr"/>
            <a:r>
              <a:rPr lang="zh-TW" altLang="en-US" sz="3600">
                <a:latin typeface="標楷體" pitchFamily="65" charset="-120"/>
                <a:ea typeface="標楷體" pitchFamily="65" charset="-120"/>
              </a:rPr>
              <a:t>4,000萬筆信用卡資料外洩事件</a:t>
            </a:r>
          </a:p>
        </p:txBody>
      </p:sp>
      <p:sp>
        <p:nvSpPr>
          <p:cNvPr id="491523" name="Rectangle 3"/>
          <p:cNvSpPr>
            <a:spLocks noGrp="1" noChangeArrowheads="1"/>
          </p:cNvSpPr>
          <p:nvPr>
            <p:ph type="body" idx="1"/>
          </p:nvPr>
        </p:nvSpPr>
        <p:spPr>
          <a:xfrm>
            <a:off x="342900" y="1276350"/>
            <a:ext cx="8229600" cy="4529138"/>
          </a:xfrm>
          <a:noFill/>
          <a:ln/>
        </p:spPr>
        <p:txBody>
          <a:bodyPr lIns="92075" tIns="46038" rIns="92075" bIns="46038"/>
          <a:lstStyle/>
          <a:p>
            <a:pPr>
              <a:buFont typeface="Wingdings" pitchFamily="2" charset="2"/>
              <a:buNone/>
            </a:pPr>
            <a:r>
              <a:rPr lang="zh-TW" altLang="en-US" sz="2400">
                <a:latin typeface="標楷體" pitchFamily="65" charset="-120"/>
                <a:ea typeface="標楷體" pitchFamily="65" charset="-120"/>
              </a:rPr>
              <a:t>1. 資料來源：2005年6月19日，中國時報</a:t>
            </a:r>
            <a:r>
              <a:rPr lang="en-US" altLang="zh-TW" sz="2400">
                <a:latin typeface="標楷體" pitchFamily="65" charset="-120"/>
                <a:ea typeface="標楷體" pitchFamily="65" charset="-120"/>
              </a:rPr>
              <a:t>A1</a:t>
            </a:r>
            <a:r>
              <a:rPr lang="zh-TW" altLang="en-US" sz="2400">
                <a:latin typeface="標楷體" pitchFamily="65" charset="-120"/>
                <a:ea typeface="標楷體" pitchFamily="65" charset="-120"/>
              </a:rPr>
              <a:t>要聞，尹德瀚/綜合17日外電報導。</a:t>
            </a:r>
          </a:p>
          <a:p>
            <a:pPr>
              <a:buFont typeface="Wingdings" pitchFamily="2" charset="2"/>
              <a:buNone/>
            </a:pPr>
            <a:r>
              <a:rPr lang="zh-TW" altLang="en-US" sz="2400">
                <a:latin typeface="標楷體" pitchFamily="65" charset="-120"/>
                <a:ea typeface="標楷體" pitchFamily="65" charset="-120"/>
              </a:rPr>
              <a:t>2. 總部設於美國亞利桑那州土桑的信用卡系統清帳(</a:t>
            </a:r>
            <a:r>
              <a:rPr lang="en-US" altLang="zh-TW" sz="2400">
                <a:latin typeface="標楷體" pitchFamily="65" charset="-120"/>
                <a:ea typeface="標楷體" pitchFamily="65" charset="-120"/>
              </a:rPr>
              <a:t>Card Systems Solutions)</a:t>
            </a:r>
            <a:r>
              <a:rPr lang="zh-TW" altLang="en-US" sz="2400">
                <a:latin typeface="標楷體" pitchFamily="65" charset="-120"/>
                <a:ea typeface="標楷體" pitchFamily="65" charset="-120"/>
              </a:rPr>
              <a:t>公司表示，2005年5月22~23日發現公司之電腦系遭受惡意程式入侵，立即通知美國聯邦調查局並採取措施加強其安全。</a:t>
            </a:r>
          </a:p>
          <a:p>
            <a:pPr>
              <a:buFont typeface="Wingdings" pitchFamily="2" charset="2"/>
              <a:buNone/>
            </a:pPr>
            <a:r>
              <a:rPr lang="zh-TW" altLang="en-US" sz="2400">
                <a:latin typeface="標楷體" pitchFamily="65" charset="-120"/>
                <a:ea typeface="標楷體" pitchFamily="65" charset="-120"/>
              </a:rPr>
              <a:t>3. </a:t>
            </a:r>
            <a:r>
              <a:rPr lang="zh-TW" altLang="en-US" sz="2400" b="1">
                <a:solidFill>
                  <a:srgbClr val="FF3300"/>
                </a:solidFill>
                <a:latin typeface="標楷體" pitchFamily="65" charset="-120"/>
                <a:ea typeface="標楷體" pitchFamily="65" charset="-120"/>
              </a:rPr>
              <a:t>萬事達卡國際(</a:t>
            </a:r>
            <a:r>
              <a:rPr lang="en-US" altLang="zh-TW" sz="2400" b="1">
                <a:solidFill>
                  <a:srgbClr val="FF3300"/>
                </a:solidFill>
                <a:latin typeface="標楷體" pitchFamily="65" charset="-120"/>
                <a:ea typeface="標楷體" pitchFamily="65" charset="-120"/>
              </a:rPr>
              <a:t>MasterCard International)</a:t>
            </a:r>
            <a:r>
              <a:rPr lang="zh-TW" altLang="en-US" sz="2400" b="1">
                <a:solidFill>
                  <a:srgbClr val="FF3300"/>
                </a:solidFill>
                <a:latin typeface="標楷體" pitchFamily="65" charset="-120"/>
                <a:ea typeface="標楷體" pitchFamily="65" charset="-120"/>
              </a:rPr>
              <a:t>公司於2005年5月17日表示，逾4,000萬筆信用卡資料失竊，其中約1,390萬筆屬於萬事達卡的信用卡帳號，約2,200萬筆屬於威士卡(</a:t>
            </a:r>
            <a:r>
              <a:rPr lang="en-US" altLang="zh-TW" sz="2400" b="1">
                <a:solidFill>
                  <a:srgbClr val="FF3300"/>
                </a:solidFill>
                <a:latin typeface="標楷體" pitchFamily="65" charset="-120"/>
                <a:ea typeface="標楷體" pitchFamily="65" charset="-120"/>
              </a:rPr>
              <a:t>Visa)</a:t>
            </a:r>
            <a:r>
              <a:rPr lang="zh-TW" altLang="en-US" sz="2400" b="1">
                <a:solidFill>
                  <a:srgbClr val="FF3300"/>
                </a:solidFill>
                <a:latin typeface="標楷體" pitchFamily="65" charset="-120"/>
                <a:ea typeface="標楷體" pitchFamily="65" charset="-120"/>
              </a:rPr>
              <a:t>信用卡帳號，其餘分屬美國運通卡等品牌之帳號。</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15EB9B4-6DF7-48BA-B707-051D9A136222}"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12285E09-38D7-4F5C-9E68-BCA6516BBD8F}" type="slidenum">
              <a:rPr lang="zh-TW" altLang="en-US"/>
              <a:pPr/>
              <a:t>51</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92546" name="Rectangle 2"/>
          <p:cNvSpPr>
            <a:spLocks noGrp="1" noChangeArrowheads="1"/>
          </p:cNvSpPr>
          <p:nvPr>
            <p:ph type="title"/>
          </p:nvPr>
        </p:nvSpPr>
        <p:spPr>
          <a:xfrm>
            <a:off x="755650" y="493713"/>
            <a:ext cx="7775575" cy="487362"/>
          </a:xfrm>
        </p:spPr>
        <p:txBody>
          <a:bodyPr/>
          <a:lstStyle/>
          <a:p>
            <a:r>
              <a:rPr lang="zh-TW" altLang="en-US" sz="2800">
                <a:latin typeface="標楷體" pitchFamily="65" charset="-120"/>
                <a:ea typeface="標楷體" pitchFamily="65" charset="-120"/>
              </a:rPr>
              <a:t>信用卡產業資料安全標準</a:t>
            </a:r>
            <a:r>
              <a:rPr lang="zh-TW" altLang="en-US" sz="1800">
                <a:latin typeface="標楷體" pitchFamily="65" charset="-120"/>
                <a:ea typeface="標楷體" pitchFamily="65" charset="-120"/>
              </a:rPr>
              <a:t>(</a:t>
            </a:r>
            <a:r>
              <a:rPr lang="en-US" altLang="zh-TW" sz="1800">
                <a:latin typeface="標楷體" pitchFamily="65" charset="-120"/>
                <a:ea typeface="標楷體" pitchFamily="65" charset="-120"/>
              </a:rPr>
              <a:t>Payment Card Industry，</a:t>
            </a:r>
            <a:r>
              <a:rPr lang="zh-TW" altLang="en-US" sz="1800">
                <a:latin typeface="標楷體" pitchFamily="65" charset="-120"/>
                <a:ea typeface="標楷體" pitchFamily="65" charset="-120"/>
              </a:rPr>
              <a:t>簡稱</a:t>
            </a:r>
            <a:r>
              <a:rPr lang="en-US" altLang="zh-TW" sz="1800">
                <a:latin typeface="標楷體" pitchFamily="65" charset="-120"/>
                <a:ea typeface="標楷體" pitchFamily="65" charset="-120"/>
              </a:rPr>
              <a:t>PCI)</a:t>
            </a:r>
            <a:endParaRPr lang="zh-TW" altLang="en-US" sz="1800">
              <a:latin typeface="標楷體" pitchFamily="65" charset="-120"/>
              <a:ea typeface="標楷體" pitchFamily="65" charset="-120"/>
            </a:endParaRPr>
          </a:p>
        </p:txBody>
      </p:sp>
      <p:sp>
        <p:nvSpPr>
          <p:cNvPr id="492547" name="Rectangle 3"/>
          <p:cNvSpPr>
            <a:spLocks noGrp="1" noChangeArrowheads="1"/>
          </p:cNvSpPr>
          <p:nvPr>
            <p:ph type="body" idx="1"/>
          </p:nvPr>
        </p:nvSpPr>
        <p:spPr>
          <a:xfrm>
            <a:off x="342900" y="1276350"/>
            <a:ext cx="8229600" cy="4745038"/>
          </a:xfrm>
          <a:noFill/>
          <a:ln/>
        </p:spPr>
        <p:txBody>
          <a:bodyPr lIns="92075" tIns="46038" rIns="92075" bIns="46038"/>
          <a:lstStyle/>
          <a:p>
            <a:pPr>
              <a:buFont typeface="Wingdings" pitchFamily="2" charset="2"/>
              <a:buNone/>
            </a:pPr>
            <a:r>
              <a:rPr lang="zh-TW" altLang="en-US" sz="2400">
                <a:latin typeface="標楷體" pitchFamily="65" charset="-120"/>
                <a:ea typeface="標楷體" pitchFamily="65" charset="-120"/>
              </a:rPr>
              <a:t>1.整合萬事達卡(</a:t>
            </a:r>
            <a:r>
              <a:rPr lang="en-US" altLang="zh-TW" sz="2400">
                <a:latin typeface="標楷體" pitchFamily="65" charset="-120"/>
                <a:ea typeface="標楷體" pitchFamily="65" charset="-120"/>
              </a:rPr>
              <a:t>MasterCard)</a:t>
            </a:r>
            <a:r>
              <a:rPr lang="zh-TW" altLang="en-US" sz="2400">
                <a:latin typeface="標楷體" pitchFamily="65" charset="-120"/>
                <a:ea typeface="標楷體" pitchFamily="65" charset="-120"/>
              </a:rPr>
              <a:t>之場地資料安全防護(</a:t>
            </a:r>
            <a:r>
              <a:rPr lang="en-US" altLang="zh-TW" sz="2400">
                <a:latin typeface="標楷體" pitchFamily="65" charset="-120"/>
                <a:ea typeface="標楷體" pitchFamily="65" charset="-120"/>
              </a:rPr>
              <a:t>Site Data Protection，</a:t>
            </a:r>
            <a:r>
              <a:rPr lang="zh-TW" altLang="en-US" sz="2400">
                <a:latin typeface="標楷體" pitchFamily="65" charset="-120"/>
                <a:ea typeface="標楷體" pitchFamily="65" charset="-120"/>
              </a:rPr>
              <a:t>簡稱</a:t>
            </a:r>
            <a:r>
              <a:rPr lang="en-US" altLang="zh-TW" sz="2400">
                <a:latin typeface="標楷體" pitchFamily="65" charset="-120"/>
                <a:ea typeface="標楷體" pitchFamily="65" charset="-120"/>
              </a:rPr>
              <a:t>SDP)</a:t>
            </a:r>
            <a:r>
              <a:rPr lang="zh-TW" altLang="en-US" sz="2400">
                <a:latin typeface="標楷體" pitchFamily="65" charset="-120"/>
                <a:ea typeface="標楷體" pitchFamily="65" charset="-120"/>
              </a:rPr>
              <a:t>與威士卡(</a:t>
            </a:r>
            <a:r>
              <a:rPr lang="en-US" altLang="zh-TW" sz="2400">
                <a:latin typeface="標楷體" pitchFamily="65" charset="-120"/>
                <a:ea typeface="標楷體" pitchFamily="65" charset="-120"/>
              </a:rPr>
              <a:t>Visa)</a:t>
            </a:r>
            <a:r>
              <a:rPr lang="zh-TW" altLang="en-US" sz="2400">
                <a:latin typeface="標楷體" pitchFamily="65" charset="-120"/>
                <a:ea typeface="標楷體" pitchFamily="65" charset="-120"/>
              </a:rPr>
              <a:t>的持有者資料安全計畫(</a:t>
            </a:r>
            <a:r>
              <a:rPr lang="en-US" altLang="zh-TW" sz="2400">
                <a:latin typeface="標楷體" pitchFamily="65" charset="-120"/>
                <a:ea typeface="標楷體" pitchFamily="65" charset="-120"/>
              </a:rPr>
              <a:t>Visa Cardholder Information Security Program，</a:t>
            </a:r>
            <a:r>
              <a:rPr lang="zh-TW" altLang="en-US" sz="2400">
                <a:latin typeface="標楷體" pitchFamily="65" charset="-120"/>
                <a:ea typeface="標楷體" pitchFamily="65" charset="-120"/>
              </a:rPr>
              <a:t>簡稱</a:t>
            </a:r>
            <a:r>
              <a:rPr lang="en-US" altLang="zh-TW" sz="2400">
                <a:latin typeface="標楷體" pitchFamily="65" charset="-120"/>
                <a:ea typeface="標楷體" pitchFamily="65" charset="-120"/>
              </a:rPr>
              <a:t>CISP)</a:t>
            </a:r>
            <a:r>
              <a:rPr lang="zh-TW" altLang="en-US" sz="2400">
                <a:latin typeface="標楷體" pitchFamily="65" charset="-120"/>
                <a:ea typeface="標楷體" pitchFamily="65" charset="-120"/>
              </a:rPr>
              <a:t>之信用卡產業(</a:t>
            </a:r>
            <a:r>
              <a:rPr lang="en-US" altLang="zh-TW" sz="2400">
                <a:latin typeface="標楷體" pitchFamily="65" charset="-120"/>
                <a:ea typeface="標楷體" pitchFamily="65" charset="-120"/>
              </a:rPr>
              <a:t>Payment Card Industry，</a:t>
            </a:r>
            <a:r>
              <a:rPr lang="zh-TW" altLang="en-US" sz="2400">
                <a:latin typeface="標楷體" pitchFamily="65" charset="-120"/>
                <a:ea typeface="標楷體" pitchFamily="65" charset="-120"/>
              </a:rPr>
              <a:t>簡稱</a:t>
            </a:r>
            <a:r>
              <a:rPr lang="en-US" altLang="zh-TW" sz="2400">
                <a:latin typeface="標楷體" pitchFamily="65" charset="-120"/>
                <a:ea typeface="標楷體" pitchFamily="65" charset="-120"/>
              </a:rPr>
              <a:t>PCI)</a:t>
            </a:r>
            <a:r>
              <a:rPr lang="zh-TW" altLang="en-US" sz="2400">
                <a:latin typeface="標楷體" pitchFamily="65" charset="-120"/>
                <a:ea typeface="標楷體" pitchFamily="65" charset="-120"/>
              </a:rPr>
              <a:t>資料安全標準，於2004年12月14日正式公布，萬事達卡、威士卡、美國運通卡、大來卡等均遵循。</a:t>
            </a:r>
            <a:endParaRPr lang="en-US" altLang="zh-TW" sz="2400">
              <a:latin typeface="標楷體" pitchFamily="65" charset="-120"/>
              <a:ea typeface="標楷體" pitchFamily="65" charset="-120"/>
            </a:endParaRPr>
          </a:p>
          <a:p>
            <a:pPr>
              <a:buFont typeface="Wingdings" pitchFamily="2" charset="2"/>
              <a:buNone/>
            </a:pPr>
            <a:endParaRPr lang="en-US" altLang="zh-TW" sz="2400">
              <a:latin typeface="標楷體" pitchFamily="65" charset="-120"/>
              <a:ea typeface="標楷體" pitchFamily="65" charset="-120"/>
            </a:endParaRPr>
          </a:p>
          <a:p>
            <a:pPr>
              <a:buFont typeface="Wingdings" pitchFamily="2" charset="2"/>
              <a:buNone/>
            </a:pPr>
            <a:r>
              <a:rPr lang="en-US" altLang="zh-TW" sz="2400">
                <a:latin typeface="標楷體" pitchFamily="65" charset="-120"/>
                <a:ea typeface="標楷體" pitchFamily="65" charset="-120"/>
              </a:rPr>
              <a:t>2.</a:t>
            </a:r>
            <a:r>
              <a:rPr lang="zh-TW" altLang="en-US" sz="2400">
                <a:latin typeface="標楷體" pitchFamily="65" charset="-120"/>
                <a:ea typeface="標楷體" pitchFamily="65" charset="-120"/>
              </a:rPr>
              <a:t>相關機構於2005年6月30日完成</a:t>
            </a:r>
            <a:r>
              <a:rPr lang="en-US" altLang="zh-TW" sz="2400">
                <a:latin typeface="標楷體" pitchFamily="65" charset="-120"/>
                <a:ea typeface="標楷體" pitchFamily="65" charset="-120"/>
              </a:rPr>
              <a:t>PCI</a:t>
            </a:r>
            <a:r>
              <a:rPr lang="zh-TW" altLang="en-US" sz="2400">
                <a:latin typeface="標楷體" pitchFamily="65" charset="-120"/>
                <a:ea typeface="標楷體" pitchFamily="65" charset="-120"/>
              </a:rPr>
              <a:t>資料安全標準之規定。</a:t>
            </a:r>
          </a:p>
          <a:p>
            <a:pPr>
              <a:buFont typeface="Wingdings" pitchFamily="2" charset="2"/>
              <a:buNone/>
            </a:pPr>
            <a:endParaRPr lang="zh-TW" altLang="en-US" sz="2400">
              <a:latin typeface="標楷體" pitchFamily="65" charset="-120"/>
              <a:ea typeface="標楷體" pitchFamily="65" charset="-120"/>
            </a:endParaRPr>
          </a:p>
          <a:p>
            <a:pPr>
              <a:buFont typeface="Wingdings" pitchFamily="2" charset="2"/>
              <a:buNone/>
            </a:pPr>
            <a:r>
              <a:rPr lang="zh-TW" altLang="en-US" sz="2400">
                <a:latin typeface="標楷體" pitchFamily="65" charset="-120"/>
                <a:ea typeface="標楷體" pitchFamily="65" charset="-120"/>
              </a:rPr>
              <a:t>資料來源：</a:t>
            </a:r>
            <a:r>
              <a:rPr lang="en-US" altLang="zh-TW" sz="2400">
                <a:latin typeface="標楷體" pitchFamily="65" charset="-120"/>
                <a:ea typeface="標楷體" pitchFamily="65" charset="-120"/>
              </a:rPr>
              <a:t>(2005/06/21)。</a:t>
            </a:r>
            <a:r>
              <a:rPr lang="zh-TW" altLang="en-US" sz="2400">
                <a:latin typeface="標楷體" pitchFamily="65" charset="-120"/>
                <a:ea typeface="標楷體" pitchFamily="65" charset="-12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96C1619-F352-431B-A986-8BEEE78B67B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CD16A897-D3E5-4033-9251-EE772B972D1D}" type="slidenum">
              <a:rPr lang="zh-TW" altLang="en-US"/>
              <a:pPr/>
              <a:t>52</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40322" name="Rectangle 2"/>
          <p:cNvSpPr>
            <a:spLocks noGrp="1" noChangeArrowheads="1"/>
          </p:cNvSpPr>
          <p:nvPr>
            <p:ph type="title"/>
          </p:nvPr>
        </p:nvSpPr>
        <p:spPr>
          <a:xfrm>
            <a:off x="1476375" y="503238"/>
            <a:ext cx="6561138" cy="549275"/>
          </a:xfrm>
          <a:noFill/>
          <a:ln/>
        </p:spPr>
        <p:txBody>
          <a:bodyPr/>
          <a:lstStyle/>
          <a:p>
            <a:pPr algn="ctr"/>
            <a:r>
              <a:rPr lang="zh-TW" altLang="en-US" sz="3200">
                <a:solidFill>
                  <a:schemeClr val="tx1"/>
                </a:solidFill>
                <a:latin typeface="Times New Roman" pitchFamily="18" charset="0"/>
                <a:ea typeface="標楷體" pitchFamily="65" charset="-120"/>
              </a:rPr>
              <a:t>駭客為何要入侵我的機器？</a:t>
            </a:r>
          </a:p>
        </p:txBody>
      </p:sp>
      <p:sp>
        <p:nvSpPr>
          <p:cNvPr id="440324" name="Rectangle 4"/>
          <p:cNvSpPr>
            <a:spLocks noChangeArrowheads="1"/>
          </p:cNvSpPr>
          <p:nvPr/>
        </p:nvSpPr>
        <p:spPr bwMode="auto">
          <a:xfrm>
            <a:off x="685800" y="1231900"/>
            <a:ext cx="7696200" cy="4362450"/>
          </a:xfrm>
          <a:prstGeom prst="rect">
            <a:avLst/>
          </a:prstGeom>
          <a:noFill/>
          <a:ln w="9525">
            <a:noFill/>
            <a:miter lim="800000"/>
            <a:headEnd/>
            <a:tailEnd/>
          </a:ln>
          <a:effectLst/>
        </p:spPr>
        <p:txBody>
          <a:bodyPr>
            <a:spAutoFit/>
          </a:bodyPr>
          <a:lstStyle/>
          <a:p>
            <a:pPr marL="457200" indent="-457200" algn="l">
              <a:buFontTx/>
              <a:buAutoNum type="arabicPeriod"/>
            </a:pPr>
            <a:r>
              <a:rPr lang="zh-TW" altLang="en-US" sz="2800" b="1">
                <a:solidFill>
                  <a:srgbClr val="FF0000"/>
                </a:solidFill>
                <a:ea typeface="標楷體" pitchFamily="65" charset="-120"/>
              </a:rPr>
              <a:t>因為有漏洞</a:t>
            </a:r>
          </a:p>
          <a:p>
            <a:pPr marL="457200" indent="-457200" algn="l">
              <a:buFontTx/>
              <a:buAutoNum type="arabicPeriod"/>
            </a:pPr>
            <a:r>
              <a:rPr lang="zh-TW" altLang="en-US" sz="2800" b="1">
                <a:solidFill>
                  <a:srgbClr val="FF0000"/>
                </a:solidFill>
                <a:ea typeface="標楷體" pitchFamily="65" charset="-120"/>
              </a:rPr>
              <a:t>在網路上的</a:t>
            </a:r>
            <a:r>
              <a:rPr lang="en-US" altLang="zh-TW" sz="2800" b="1">
                <a:solidFill>
                  <a:srgbClr val="FF0000"/>
                </a:solidFill>
                <a:ea typeface="標楷體" pitchFamily="65" charset="-120"/>
              </a:rPr>
              <a:t>IP</a:t>
            </a:r>
            <a:r>
              <a:rPr lang="zh-TW" altLang="en-US" sz="2800" b="1">
                <a:solidFill>
                  <a:srgbClr val="FF0000"/>
                </a:solidFill>
                <a:ea typeface="標楷體" pitchFamily="65" charset="-120"/>
              </a:rPr>
              <a:t>被駭客鎖定</a:t>
            </a:r>
          </a:p>
          <a:p>
            <a:pPr marL="457200" indent="-457200" algn="l">
              <a:buFontTx/>
              <a:buAutoNum type="arabicPeriod"/>
            </a:pPr>
            <a:r>
              <a:rPr lang="zh-TW" altLang="en-US" sz="2800" b="1">
                <a:solidFill>
                  <a:srgbClr val="FF0000"/>
                </a:solidFill>
                <a:ea typeface="標楷體" pitchFamily="65" charset="-120"/>
              </a:rPr>
              <a:t>知道有機密要來竊取</a:t>
            </a:r>
          </a:p>
          <a:p>
            <a:pPr marL="457200" indent="-457200" algn="l">
              <a:buFontTx/>
              <a:buAutoNum type="arabicPeriod"/>
            </a:pPr>
            <a:r>
              <a:rPr lang="en-US" altLang="zh-TW" sz="2800" b="1">
                <a:solidFill>
                  <a:srgbClr val="FF0000"/>
                </a:solidFill>
                <a:ea typeface="標楷體" pitchFamily="65" charset="-120"/>
              </a:rPr>
              <a:t>CPU</a:t>
            </a:r>
            <a:r>
              <a:rPr lang="zh-TW" altLang="en-US" sz="2800" b="1">
                <a:solidFill>
                  <a:srgbClr val="FF0000"/>
                </a:solidFill>
                <a:ea typeface="標楷體" pitchFamily="65" charset="-120"/>
              </a:rPr>
              <a:t>太強（2</a:t>
            </a:r>
            <a:r>
              <a:rPr lang="en-US" altLang="zh-TW" sz="2800" b="1">
                <a:solidFill>
                  <a:srgbClr val="FF0000"/>
                </a:solidFill>
                <a:ea typeface="標楷體" pitchFamily="65" charset="-120"/>
              </a:rPr>
              <a:t>GHz、</a:t>
            </a:r>
            <a:r>
              <a:rPr lang="zh-TW" altLang="en-US" sz="2800" b="1">
                <a:solidFill>
                  <a:srgbClr val="FF0000"/>
                </a:solidFill>
                <a:ea typeface="標楷體" pitchFamily="65" charset="-120"/>
              </a:rPr>
              <a:t>雙核心處理器、……）</a:t>
            </a:r>
          </a:p>
          <a:p>
            <a:pPr marL="457200" indent="-457200" algn="l">
              <a:buFontTx/>
              <a:buAutoNum type="arabicPeriod"/>
            </a:pPr>
            <a:r>
              <a:rPr lang="en-US" altLang="zh-TW" sz="2800" b="1">
                <a:solidFill>
                  <a:srgbClr val="FF0000"/>
                </a:solidFill>
                <a:ea typeface="標楷體" pitchFamily="65" charset="-120"/>
              </a:rPr>
              <a:t>RAM</a:t>
            </a:r>
            <a:r>
              <a:rPr lang="zh-TW" altLang="en-US" sz="2800" b="1">
                <a:solidFill>
                  <a:srgbClr val="FF0000"/>
                </a:solidFill>
                <a:ea typeface="標楷體" pitchFamily="65" charset="-120"/>
              </a:rPr>
              <a:t>記憶體太多（4</a:t>
            </a:r>
            <a:r>
              <a:rPr lang="en-US" altLang="zh-TW" sz="2800" b="1">
                <a:solidFill>
                  <a:srgbClr val="FF0000"/>
                </a:solidFill>
                <a:ea typeface="標楷體" pitchFamily="65" charset="-120"/>
              </a:rPr>
              <a:t>GB）</a:t>
            </a:r>
          </a:p>
          <a:p>
            <a:pPr marL="457200" indent="-457200" algn="l">
              <a:buFontTx/>
              <a:buAutoNum type="arabicPeriod"/>
            </a:pPr>
            <a:r>
              <a:rPr lang="zh-TW" altLang="en-US" sz="2800" b="1">
                <a:solidFill>
                  <a:srgbClr val="FF0000"/>
                </a:solidFill>
                <a:ea typeface="標楷體" pitchFamily="65" charset="-120"/>
              </a:rPr>
              <a:t>電腦不太有人去關心</a:t>
            </a:r>
          </a:p>
          <a:p>
            <a:pPr marL="457200" indent="-457200" algn="l">
              <a:buFontTx/>
              <a:buAutoNum type="arabicPeriod"/>
            </a:pPr>
            <a:r>
              <a:rPr lang="zh-TW" altLang="en-US" sz="2800" b="1">
                <a:solidFill>
                  <a:srgbClr val="FF0000"/>
                </a:solidFill>
                <a:ea typeface="標楷體" pitchFamily="65" charset="-120"/>
              </a:rPr>
              <a:t>24</a:t>
            </a:r>
            <a:r>
              <a:rPr lang="en-US" altLang="zh-TW" sz="2800" b="1">
                <a:solidFill>
                  <a:srgbClr val="FF0000"/>
                </a:solidFill>
                <a:ea typeface="標楷體" pitchFamily="65" charset="-120"/>
              </a:rPr>
              <a:t>h</a:t>
            </a:r>
            <a:r>
              <a:rPr lang="zh-TW" altLang="en-US" sz="2800" b="1">
                <a:solidFill>
                  <a:srgbClr val="FF0000"/>
                </a:solidFill>
                <a:ea typeface="標楷體" pitchFamily="65" charset="-120"/>
              </a:rPr>
              <a:t>不關機的</a:t>
            </a:r>
          </a:p>
          <a:p>
            <a:pPr marL="457200" indent="-457200" algn="l">
              <a:buFontTx/>
              <a:buAutoNum type="arabicPeriod"/>
            </a:pPr>
            <a:r>
              <a:rPr lang="zh-TW" altLang="en-US" sz="2800" b="1">
                <a:solidFill>
                  <a:srgbClr val="FF0000"/>
                </a:solidFill>
                <a:ea typeface="標楷體" pitchFamily="65" charset="-120"/>
              </a:rPr>
              <a:t>常常去一些怪怪的網站的（去釣魚網站、惡意網站）</a:t>
            </a:r>
          </a:p>
          <a:p>
            <a:pPr marL="457200" indent="-457200" algn="l">
              <a:buFontTx/>
              <a:buAutoNum type="arabicPeriod"/>
            </a:pPr>
            <a:r>
              <a:rPr lang="zh-TW" altLang="en-US" sz="2800" b="1">
                <a:solidFill>
                  <a:srgbClr val="FF0000"/>
                </a:solidFill>
                <a:ea typeface="標楷體" pitchFamily="65" charset="-120"/>
              </a:rPr>
              <a:t>收到有毒的信件</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6E40E3E-9CA3-4C11-95F6-FFC1491CC2B2}"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DCF73234-D9F0-4C12-A98F-62B360E70232}" type="slidenum">
              <a:rPr lang="zh-TW" altLang="en-US"/>
              <a:pPr/>
              <a:t>53</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78210" name="Rectangle 2"/>
          <p:cNvSpPr>
            <a:spLocks noGrp="1" noChangeArrowheads="1"/>
          </p:cNvSpPr>
          <p:nvPr>
            <p:ph type="title"/>
          </p:nvPr>
        </p:nvSpPr>
        <p:spPr>
          <a:xfrm>
            <a:off x="1258888" y="333375"/>
            <a:ext cx="6121400" cy="539750"/>
          </a:xfrm>
          <a:noFill/>
          <a:ln/>
        </p:spPr>
        <p:txBody>
          <a:bodyPr/>
          <a:lstStyle/>
          <a:p>
            <a:pPr algn="ctr"/>
            <a:r>
              <a:rPr lang="zh-TW" altLang="en-US" sz="3200">
                <a:solidFill>
                  <a:schemeClr val="tx1"/>
                </a:solidFill>
                <a:latin typeface="Times New Roman" pitchFamily="18" charset="0"/>
                <a:ea typeface="標楷體" pitchFamily="65" charset="-120"/>
              </a:rPr>
              <a:t>駭客入侵後</a:t>
            </a:r>
          </a:p>
        </p:txBody>
      </p:sp>
      <p:sp>
        <p:nvSpPr>
          <p:cNvPr id="478213" name="Rectangle 5"/>
          <p:cNvSpPr>
            <a:spLocks noGrp="1" noChangeArrowheads="1"/>
          </p:cNvSpPr>
          <p:nvPr>
            <p:ph type="body" idx="1"/>
          </p:nvPr>
        </p:nvSpPr>
        <p:spPr>
          <a:xfrm>
            <a:off x="611188" y="1125538"/>
            <a:ext cx="8229600" cy="4679950"/>
          </a:xfrm>
          <a:noFill/>
          <a:ln/>
        </p:spPr>
        <p:txBody>
          <a:bodyPr/>
          <a:lstStyle/>
          <a:p>
            <a:pPr marL="457200" indent="-457200">
              <a:lnSpc>
                <a:spcPct val="90000"/>
              </a:lnSpc>
              <a:spcBef>
                <a:spcPct val="0"/>
              </a:spcBef>
              <a:buClrTx/>
              <a:buFontTx/>
              <a:buNone/>
            </a:pPr>
            <a:r>
              <a:rPr lang="zh-TW" altLang="en-US" sz="2800" b="1">
                <a:solidFill>
                  <a:srgbClr val="FF0000"/>
                </a:solidFill>
                <a:latin typeface="標楷體" pitchFamily="65" charset="-120"/>
                <a:ea typeface="標楷體" pitchFamily="65" charset="-120"/>
              </a:rPr>
              <a:t>借你的電腦使用</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a:t>
            </a:r>
            <a:r>
              <a:rPr lang="en-US" altLang="zh-TW" sz="2800" b="1">
                <a:solidFill>
                  <a:srgbClr val="FF0000"/>
                </a:solidFill>
                <a:latin typeface="標楷體" pitchFamily="65" charset="-120"/>
                <a:ea typeface="標楷體" pitchFamily="65" charset="-120"/>
              </a:rPr>
              <a:t>CPU</a:t>
            </a:r>
            <a:r>
              <a:rPr lang="zh-TW" altLang="en-US" sz="2800" b="1">
                <a:solidFill>
                  <a:srgbClr val="FF0000"/>
                </a:solidFill>
                <a:latin typeface="標楷體" pitchFamily="65" charset="-120"/>
                <a:ea typeface="標楷體" pitchFamily="65" charset="-120"/>
              </a:rPr>
              <a:t>常就會100分百…</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a:t>
            </a:r>
            <a:r>
              <a:rPr lang="en-US" altLang="zh-TW" sz="2800" b="1">
                <a:solidFill>
                  <a:srgbClr val="FF0000"/>
                </a:solidFill>
                <a:latin typeface="標楷體" pitchFamily="65" charset="-120"/>
                <a:ea typeface="標楷體" pitchFamily="65" charset="-120"/>
              </a:rPr>
              <a:t>RAM</a:t>
            </a:r>
            <a:r>
              <a:rPr lang="zh-TW" altLang="en-US" sz="2800" b="1">
                <a:solidFill>
                  <a:srgbClr val="FF0000"/>
                </a:solidFill>
                <a:latin typeface="標楷體" pitchFamily="65" charset="-120"/>
                <a:ea typeface="標楷體" pitchFamily="65" charset="-120"/>
              </a:rPr>
              <a:t>常常都是不夠用</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※網路常常不順暢</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※硬碟總是空間不足</a:t>
            </a:r>
          </a:p>
          <a:p>
            <a:pPr marL="457200" indent="-457200">
              <a:lnSpc>
                <a:spcPct val="90000"/>
              </a:lnSpc>
              <a:spcBef>
                <a:spcPct val="0"/>
              </a:spcBef>
              <a:buClrTx/>
              <a:buFontTx/>
              <a:buNone/>
            </a:pPr>
            <a:endParaRPr lang="zh-TW" altLang="en-US" sz="2800" b="1">
              <a:solidFill>
                <a:srgbClr val="FF0000"/>
              </a:solidFill>
              <a:latin typeface="標楷體" pitchFamily="65" charset="-120"/>
              <a:ea typeface="標楷體" pitchFamily="65" charset="-120"/>
            </a:endParaRPr>
          </a:p>
          <a:p>
            <a:pPr marL="457200" indent="-457200">
              <a:lnSpc>
                <a:spcPct val="90000"/>
              </a:lnSpc>
              <a:spcBef>
                <a:spcPct val="0"/>
              </a:spcBef>
              <a:buClrTx/>
              <a:buFontTx/>
              <a:buNone/>
            </a:pPr>
            <a:r>
              <a:rPr lang="zh-TW" altLang="en-US" sz="2800" b="1">
                <a:solidFill>
                  <a:srgbClr val="FF0000"/>
                </a:solidFill>
                <a:latin typeface="標楷體" pitchFamily="65" charset="-120"/>
                <a:ea typeface="標楷體" pitchFamily="65" charset="-120"/>
              </a:rPr>
              <a:t>借你的資料使用</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※信用卡很好刷…刷…刷..不過都不是你刷的</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※到處留情、留言</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※攻擊別人的電腦</a:t>
            </a:r>
          </a:p>
          <a:p>
            <a:pPr marL="457200" indent="-457200">
              <a:lnSpc>
                <a:spcPct val="90000"/>
              </a:lnSpc>
              <a:spcBef>
                <a:spcPct val="0"/>
              </a:spcBef>
              <a:buClrTx/>
              <a:buFontTx/>
              <a:buChar char="•"/>
            </a:pPr>
            <a:r>
              <a:rPr lang="zh-TW" altLang="en-US" sz="2800" b="1">
                <a:solidFill>
                  <a:srgbClr val="FF0000"/>
                </a:solidFill>
                <a:latin typeface="標楷體" pitchFamily="65" charset="-120"/>
                <a:ea typeface="標楷體" pitchFamily="65" charset="-120"/>
              </a:rPr>
              <a:t>※竊取公文、對長官的簡報資料、通訊錄等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8213">
                                            <p:txEl>
                                              <p:pRg st="0" end="0"/>
                                            </p:txEl>
                                          </p:spTgt>
                                        </p:tgtEl>
                                        <p:attrNameLst>
                                          <p:attrName>style.visibility</p:attrName>
                                        </p:attrNameLst>
                                      </p:cBhvr>
                                      <p:to>
                                        <p:strVal val="visible"/>
                                      </p:to>
                                    </p:set>
                                    <p:animEffect transition="in" filter="box(out)">
                                      <p:cBhvr>
                                        <p:cTn id="7" dur="500"/>
                                        <p:tgtEl>
                                          <p:spTgt spid="4782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8213">
                                            <p:txEl>
                                              <p:pRg st="1" end="1"/>
                                            </p:txEl>
                                          </p:spTgt>
                                        </p:tgtEl>
                                        <p:attrNameLst>
                                          <p:attrName>style.visibility</p:attrName>
                                        </p:attrNameLst>
                                      </p:cBhvr>
                                      <p:to>
                                        <p:strVal val="visible"/>
                                      </p:to>
                                    </p:set>
                                    <p:animEffect transition="in" filter="box(out)">
                                      <p:cBhvr>
                                        <p:cTn id="12" dur="500"/>
                                        <p:tgtEl>
                                          <p:spTgt spid="47821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8213">
                                            <p:txEl>
                                              <p:pRg st="2" end="2"/>
                                            </p:txEl>
                                          </p:spTgt>
                                        </p:tgtEl>
                                        <p:attrNameLst>
                                          <p:attrName>style.visibility</p:attrName>
                                        </p:attrNameLst>
                                      </p:cBhvr>
                                      <p:to>
                                        <p:strVal val="visible"/>
                                      </p:to>
                                    </p:set>
                                    <p:animEffect transition="in" filter="box(out)">
                                      <p:cBhvr>
                                        <p:cTn id="17" dur="500"/>
                                        <p:tgtEl>
                                          <p:spTgt spid="47821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8213">
                                            <p:txEl>
                                              <p:pRg st="3" end="3"/>
                                            </p:txEl>
                                          </p:spTgt>
                                        </p:tgtEl>
                                        <p:attrNameLst>
                                          <p:attrName>style.visibility</p:attrName>
                                        </p:attrNameLst>
                                      </p:cBhvr>
                                      <p:to>
                                        <p:strVal val="visible"/>
                                      </p:to>
                                    </p:set>
                                    <p:animEffect transition="in" filter="box(out)">
                                      <p:cBhvr>
                                        <p:cTn id="22" dur="500"/>
                                        <p:tgtEl>
                                          <p:spTgt spid="47821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78213">
                                            <p:txEl>
                                              <p:pRg st="4" end="4"/>
                                            </p:txEl>
                                          </p:spTgt>
                                        </p:tgtEl>
                                        <p:attrNameLst>
                                          <p:attrName>style.visibility</p:attrName>
                                        </p:attrNameLst>
                                      </p:cBhvr>
                                      <p:to>
                                        <p:strVal val="visible"/>
                                      </p:to>
                                    </p:set>
                                    <p:animEffect transition="in" filter="box(out)">
                                      <p:cBhvr>
                                        <p:cTn id="27" dur="500"/>
                                        <p:tgtEl>
                                          <p:spTgt spid="47821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78213">
                                            <p:txEl>
                                              <p:pRg st="6" end="6"/>
                                            </p:txEl>
                                          </p:spTgt>
                                        </p:tgtEl>
                                        <p:attrNameLst>
                                          <p:attrName>style.visibility</p:attrName>
                                        </p:attrNameLst>
                                      </p:cBhvr>
                                      <p:to>
                                        <p:strVal val="visible"/>
                                      </p:to>
                                    </p:set>
                                    <p:animEffect transition="in" filter="box(out)">
                                      <p:cBhvr>
                                        <p:cTn id="32" dur="500"/>
                                        <p:tgtEl>
                                          <p:spTgt spid="478213">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8213">
                                            <p:txEl>
                                              <p:pRg st="7" end="7"/>
                                            </p:txEl>
                                          </p:spTgt>
                                        </p:tgtEl>
                                        <p:attrNameLst>
                                          <p:attrName>style.visibility</p:attrName>
                                        </p:attrNameLst>
                                      </p:cBhvr>
                                      <p:to>
                                        <p:strVal val="visible"/>
                                      </p:to>
                                    </p:set>
                                    <p:animEffect transition="in" filter="box(out)">
                                      <p:cBhvr>
                                        <p:cTn id="37" dur="500"/>
                                        <p:tgtEl>
                                          <p:spTgt spid="478213">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78213">
                                            <p:txEl>
                                              <p:pRg st="8" end="8"/>
                                            </p:txEl>
                                          </p:spTgt>
                                        </p:tgtEl>
                                        <p:attrNameLst>
                                          <p:attrName>style.visibility</p:attrName>
                                        </p:attrNameLst>
                                      </p:cBhvr>
                                      <p:to>
                                        <p:strVal val="visible"/>
                                      </p:to>
                                    </p:set>
                                    <p:animEffect transition="in" filter="box(out)">
                                      <p:cBhvr>
                                        <p:cTn id="42" dur="500"/>
                                        <p:tgtEl>
                                          <p:spTgt spid="478213">
                                            <p:txEl>
                                              <p:pRg st="8" end="8"/>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78213">
                                            <p:txEl>
                                              <p:pRg st="9" end="9"/>
                                            </p:txEl>
                                          </p:spTgt>
                                        </p:tgtEl>
                                        <p:attrNameLst>
                                          <p:attrName>style.visibility</p:attrName>
                                        </p:attrNameLst>
                                      </p:cBhvr>
                                      <p:to>
                                        <p:strVal val="visible"/>
                                      </p:to>
                                    </p:set>
                                    <p:animEffect transition="in" filter="box(out)">
                                      <p:cBhvr>
                                        <p:cTn id="47" dur="500"/>
                                        <p:tgtEl>
                                          <p:spTgt spid="478213">
                                            <p:txEl>
                                              <p:pRg st="9" end="9"/>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78213">
                                            <p:txEl>
                                              <p:pRg st="10" end="10"/>
                                            </p:txEl>
                                          </p:spTgt>
                                        </p:tgtEl>
                                        <p:attrNameLst>
                                          <p:attrName>style.visibility</p:attrName>
                                        </p:attrNameLst>
                                      </p:cBhvr>
                                      <p:to>
                                        <p:strVal val="visible"/>
                                      </p:to>
                                    </p:set>
                                    <p:animEffect transition="in" filter="box(out)">
                                      <p:cBhvr>
                                        <p:cTn id="52" dur="500"/>
                                        <p:tgtEl>
                                          <p:spTgt spid="478213">
                                            <p:txEl>
                                              <p:pRg st="10" end="1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4E0AE44-688F-4768-8F7A-68825E8DC0DF}"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8087CF48-2196-41A7-9BD1-842951E14B4D}" type="slidenum">
              <a:rPr lang="zh-TW" altLang="en-US"/>
              <a:pPr/>
              <a:t>54</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11650" name="Rectangle 2"/>
          <p:cNvSpPr>
            <a:spLocks noGrp="1" noChangeArrowheads="1"/>
          </p:cNvSpPr>
          <p:nvPr>
            <p:ph type="title"/>
          </p:nvPr>
        </p:nvSpPr>
        <p:spPr>
          <a:xfrm>
            <a:off x="838200" y="473075"/>
            <a:ext cx="7848600" cy="508000"/>
          </a:xfrm>
        </p:spPr>
        <p:txBody>
          <a:bodyPr/>
          <a:lstStyle/>
          <a:p>
            <a:pPr algn="ctr"/>
            <a:r>
              <a:rPr lang="zh-TW" altLang="en-US" sz="3600" b="0">
                <a:latin typeface="新細明體" pitchFamily="18" charset="-120"/>
                <a:ea typeface="標楷體" pitchFamily="65" charset="-120"/>
              </a:rPr>
              <a:t>惡意程式入侵的四大途徑</a:t>
            </a:r>
            <a:endParaRPr lang="zh-TW" altLang="en-US" sz="3600" b="0">
              <a:latin typeface="Times New Roman" pitchFamily="18" charset="0"/>
              <a:ea typeface="標楷體" pitchFamily="65" charset="-120"/>
              <a:cs typeface="Times New Roman" pitchFamily="18" charset="0"/>
            </a:endParaRPr>
          </a:p>
        </p:txBody>
      </p:sp>
      <p:sp>
        <p:nvSpPr>
          <p:cNvPr id="411651" name="Rectangle 3"/>
          <p:cNvSpPr>
            <a:spLocks noGrp="1" noChangeArrowheads="1"/>
          </p:cNvSpPr>
          <p:nvPr>
            <p:ph type="body" idx="1"/>
          </p:nvPr>
        </p:nvSpPr>
        <p:spPr>
          <a:xfrm>
            <a:off x="835025" y="1184275"/>
            <a:ext cx="7851775" cy="5124450"/>
          </a:xfrm>
        </p:spPr>
        <p:txBody>
          <a:bodyPr/>
          <a:lstStyle/>
          <a:p>
            <a:pPr>
              <a:lnSpc>
                <a:spcPct val="90000"/>
              </a:lnSpc>
              <a:buFont typeface="Wingdings" pitchFamily="2" charset="2"/>
              <a:buNone/>
            </a:pPr>
            <a:r>
              <a:rPr lang="zh-TW" altLang="en-US" sz="1800" b="1">
                <a:latin typeface="標楷體" pitchFamily="65" charset="-120"/>
                <a:ea typeface="標楷體" pitchFamily="65" charset="-120"/>
                <a:cs typeface="Times New Roman" pitchFamily="18" charset="0"/>
              </a:rPr>
              <a:t>1.</a:t>
            </a:r>
            <a:r>
              <a:rPr lang="zh-TW" altLang="en-US" sz="1800" b="1">
                <a:solidFill>
                  <a:srgbClr val="FF3300"/>
                </a:solidFill>
                <a:latin typeface="標楷體" pitchFamily="65" charset="-120"/>
                <a:ea typeface="標楷體" pitchFamily="65" charset="-120"/>
                <a:cs typeface="Times New Roman" pitchFamily="18" charset="0"/>
              </a:rPr>
              <a:t>惡意網頁</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※利用瀏覽器的</a:t>
            </a:r>
            <a:r>
              <a:rPr lang="en-US" altLang="zh-TW" sz="1800">
                <a:latin typeface="標楷體" pitchFamily="65" charset="-120"/>
                <a:ea typeface="標楷體" pitchFamily="65" charset="-120"/>
                <a:cs typeface="Times New Roman" pitchFamily="18" charset="0"/>
              </a:rPr>
              <a:t>ZeroDay</a:t>
            </a:r>
            <a:r>
              <a:rPr lang="zh-TW" altLang="en-US" sz="1800">
                <a:latin typeface="標楷體" pitchFamily="65" charset="-120"/>
                <a:ea typeface="標楷體" pitchFamily="65" charset="-120"/>
                <a:cs typeface="Times New Roman" pitchFamily="18" charset="0"/>
              </a:rPr>
              <a:t>漏洞做出有惡意的網頁，當使用者瀏覽時就直接植   </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入惡意程式</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a:t>
            </a:r>
            <a:r>
              <a:rPr lang="zh-TW" altLang="en-US" sz="1800">
                <a:solidFill>
                  <a:srgbClr val="FF3300"/>
                </a:solidFill>
                <a:latin typeface="標楷體" pitchFamily="65" charset="-120"/>
                <a:ea typeface="標楷體" pitchFamily="65" charset="-120"/>
                <a:cs typeface="Times New Roman" pitchFamily="18" charset="0"/>
              </a:rPr>
              <a:t>無目標式的大量植入</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a:t>
            </a:r>
            <a:r>
              <a:rPr lang="zh-TW" altLang="en-US" sz="1800">
                <a:solidFill>
                  <a:srgbClr val="FF3300"/>
                </a:solidFill>
                <a:latin typeface="標楷體" pitchFamily="65" charset="-120"/>
                <a:ea typeface="標楷體" pitchFamily="65" charset="-120"/>
                <a:cs typeface="Times New Roman" pitchFamily="18" charset="0"/>
              </a:rPr>
              <a:t>80</a:t>
            </a:r>
            <a:r>
              <a:rPr lang="en-US" altLang="zh-TW" sz="1800">
                <a:solidFill>
                  <a:srgbClr val="FF3300"/>
                </a:solidFill>
                <a:latin typeface="標楷體" pitchFamily="65" charset="-120"/>
                <a:ea typeface="標楷體" pitchFamily="65" charset="-120"/>
                <a:cs typeface="Times New Roman" pitchFamily="18" charset="0"/>
              </a:rPr>
              <a:t>Port</a:t>
            </a:r>
          </a:p>
          <a:p>
            <a:pPr>
              <a:lnSpc>
                <a:spcPct val="90000"/>
              </a:lnSpc>
              <a:buFont typeface="Wingdings" pitchFamily="2" charset="2"/>
              <a:buNone/>
            </a:pPr>
            <a:r>
              <a:rPr lang="en-US" altLang="zh-TW" sz="1800" b="1">
                <a:latin typeface="標楷體" pitchFamily="65" charset="-120"/>
                <a:ea typeface="標楷體" pitchFamily="65" charset="-120"/>
                <a:cs typeface="Times New Roman" pitchFamily="18" charset="0"/>
              </a:rPr>
              <a:t>2.</a:t>
            </a:r>
            <a:r>
              <a:rPr lang="zh-TW" altLang="en-US" sz="1800" b="1">
                <a:solidFill>
                  <a:srgbClr val="FF3300"/>
                </a:solidFill>
                <a:latin typeface="標楷體" pitchFamily="65" charset="-120"/>
                <a:ea typeface="標楷體" pitchFamily="65" charset="-120"/>
                <a:cs typeface="Times New Roman" pitchFamily="18" charset="0"/>
              </a:rPr>
              <a:t>惡意文件</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※利用</a:t>
            </a:r>
            <a:r>
              <a:rPr lang="en-US" altLang="zh-TW" sz="1800">
                <a:latin typeface="標楷體" pitchFamily="65" charset="-120"/>
                <a:ea typeface="標楷體" pitchFamily="65" charset="-120"/>
                <a:cs typeface="Times New Roman" pitchFamily="18" charset="0"/>
              </a:rPr>
              <a:t>Word/PPT</a:t>
            </a:r>
            <a:r>
              <a:rPr lang="zh-TW" altLang="en-US" sz="1800">
                <a:latin typeface="標楷體" pitchFamily="65" charset="-120"/>
                <a:ea typeface="標楷體" pitchFamily="65" charset="-120"/>
                <a:cs typeface="Times New Roman" pitchFamily="18" charset="0"/>
              </a:rPr>
              <a:t>等的</a:t>
            </a:r>
            <a:r>
              <a:rPr lang="en-US" altLang="zh-TW" sz="1800">
                <a:latin typeface="標楷體" pitchFamily="65" charset="-120"/>
                <a:ea typeface="標楷體" pitchFamily="65" charset="-120"/>
                <a:cs typeface="Times New Roman" pitchFamily="18" charset="0"/>
              </a:rPr>
              <a:t>ZeroDay</a:t>
            </a:r>
            <a:r>
              <a:rPr lang="zh-TW" altLang="en-US" sz="1800">
                <a:latin typeface="標楷體" pitchFamily="65" charset="-120"/>
                <a:ea typeface="標楷體" pitchFamily="65" charset="-120"/>
                <a:cs typeface="Times New Roman" pitchFamily="18" charset="0"/>
              </a:rPr>
              <a:t>漏洞做出內夾惡意程式的文件，</a:t>
            </a:r>
            <a:r>
              <a:rPr lang="zh-TW" altLang="en-US" sz="1800">
                <a:solidFill>
                  <a:srgbClr val="FF3300"/>
                </a:solidFill>
                <a:latin typeface="標楷體" pitchFamily="65" charset="-120"/>
                <a:ea typeface="標楷體" pitchFamily="65" charset="-120"/>
                <a:cs typeface="Times New Roman" pitchFamily="18" charset="0"/>
              </a:rPr>
              <a:t>透過</a:t>
            </a:r>
            <a:r>
              <a:rPr lang="en-US" altLang="zh-TW" sz="1800">
                <a:solidFill>
                  <a:srgbClr val="FF3300"/>
                </a:solidFill>
                <a:latin typeface="標楷體" pitchFamily="65" charset="-120"/>
                <a:ea typeface="標楷體" pitchFamily="65" charset="-120"/>
                <a:cs typeface="Times New Roman" pitchFamily="18" charset="0"/>
              </a:rPr>
              <a:t>Email</a:t>
            </a:r>
            <a:r>
              <a:rPr lang="zh-TW" altLang="en-US" sz="1800">
                <a:latin typeface="標楷體" pitchFamily="65" charset="-120"/>
                <a:ea typeface="標楷體" pitchFamily="65" charset="-120"/>
                <a:cs typeface="Times New Roman" pitchFamily="18" charset="0"/>
              </a:rPr>
              <a:t>直</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接目標式攻擊使用者，</a:t>
            </a:r>
            <a:r>
              <a:rPr lang="zh-TW" altLang="en-US" sz="1800">
                <a:solidFill>
                  <a:srgbClr val="FF3300"/>
                </a:solidFill>
                <a:latin typeface="標楷體" pitchFamily="65" charset="-120"/>
                <a:ea typeface="標楷體" pitchFamily="65" charset="-120"/>
                <a:cs typeface="Times New Roman" pitchFamily="18" charset="0"/>
              </a:rPr>
              <a:t>只要開啟文件</a:t>
            </a:r>
            <a:r>
              <a:rPr lang="zh-TW" altLang="en-US" sz="1800">
                <a:latin typeface="標楷體" pitchFamily="65" charset="-120"/>
                <a:ea typeface="標楷體" pitchFamily="65" charset="-120"/>
                <a:cs typeface="Times New Roman" pitchFamily="18" charset="0"/>
              </a:rPr>
              <a:t>， 就直接植入惡意程式。</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※有目標式的重點植入</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※25</a:t>
            </a:r>
            <a:r>
              <a:rPr lang="en-US" altLang="zh-TW" sz="1800">
                <a:latin typeface="標楷體" pitchFamily="65" charset="-120"/>
                <a:ea typeface="標楷體" pitchFamily="65" charset="-120"/>
                <a:cs typeface="Times New Roman" pitchFamily="18" charset="0"/>
              </a:rPr>
              <a:t>Port</a:t>
            </a:r>
          </a:p>
          <a:p>
            <a:pPr>
              <a:lnSpc>
                <a:spcPct val="90000"/>
              </a:lnSpc>
              <a:buFont typeface="Wingdings" pitchFamily="2" charset="2"/>
              <a:buNone/>
            </a:pPr>
            <a:r>
              <a:rPr lang="en-US" altLang="zh-TW" sz="1800" b="1">
                <a:latin typeface="標楷體" pitchFamily="65" charset="-120"/>
                <a:ea typeface="標楷體" pitchFamily="65" charset="-120"/>
                <a:cs typeface="Times New Roman" pitchFamily="18" charset="0"/>
              </a:rPr>
              <a:t>3.</a:t>
            </a:r>
            <a:r>
              <a:rPr lang="zh-TW" altLang="en-US" sz="1800" b="1">
                <a:latin typeface="標楷體" pitchFamily="65" charset="-120"/>
                <a:ea typeface="標楷體" pitchFamily="65" charset="-120"/>
                <a:cs typeface="Times New Roman" pitchFamily="18" charset="0"/>
              </a:rPr>
              <a:t>移動式磁碟</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※利用</a:t>
            </a:r>
            <a:r>
              <a:rPr lang="en-US" altLang="zh-TW" sz="1800">
                <a:latin typeface="標楷體" pitchFamily="65" charset="-120"/>
                <a:ea typeface="標楷體" pitchFamily="65" charset="-120"/>
                <a:cs typeface="Times New Roman" pitchFamily="18" charset="0"/>
              </a:rPr>
              <a:t>Windows</a:t>
            </a:r>
            <a:r>
              <a:rPr lang="zh-TW" altLang="en-US" sz="1800">
                <a:latin typeface="標楷體" pitchFamily="65" charset="-120"/>
                <a:ea typeface="標楷體" pitchFamily="65" charset="-120"/>
                <a:cs typeface="Times New Roman" pitchFamily="18" charset="0"/>
              </a:rPr>
              <a:t>的</a:t>
            </a:r>
            <a:r>
              <a:rPr lang="en-US" altLang="zh-TW" sz="1800">
                <a:latin typeface="標楷體" pitchFamily="65" charset="-120"/>
                <a:ea typeface="標楷體" pitchFamily="65" charset="-120"/>
                <a:cs typeface="Times New Roman" pitchFamily="18" charset="0"/>
              </a:rPr>
              <a:t>Autorun.inf</a:t>
            </a:r>
            <a:r>
              <a:rPr lang="zh-TW" altLang="en-US" sz="1800">
                <a:latin typeface="標楷體" pitchFamily="65" charset="-120"/>
                <a:ea typeface="標楷體" pitchFamily="65" charset="-120"/>
                <a:cs typeface="Times New Roman" pitchFamily="18" charset="0"/>
              </a:rPr>
              <a:t>機制，當</a:t>
            </a:r>
            <a:r>
              <a:rPr lang="zh-TW" altLang="en-US" sz="1800">
                <a:solidFill>
                  <a:srgbClr val="FF3300"/>
                </a:solidFill>
                <a:latin typeface="標楷體" pitchFamily="65" charset="-120"/>
                <a:ea typeface="標楷體" pitchFamily="65" charset="-120"/>
                <a:cs typeface="Times New Roman" pitchFamily="18" charset="0"/>
              </a:rPr>
              <a:t>插入</a:t>
            </a:r>
            <a:r>
              <a:rPr lang="en-US" altLang="zh-TW" sz="1800">
                <a:solidFill>
                  <a:srgbClr val="FF3300"/>
                </a:solidFill>
                <a:latin typeface="標楷體" pitchFamily="65" charset="-120"/>
                <a:ea typeface="標楷體" pitchFamily="65" charset="-120"/>
                <a:cs typeface="Times New Roman" pitchFamily="18" charset="0"/>
              </a:rPr>
              <a:t>USB Disk</a:t>
            </a:r>
            <a:r>
              <a:rPr lang="zh-TW" altLang="en-US" sz="1800">
                <a:latin typeface="標楷體" pitchFamily="65" charset="-120"/>
                <a:ea typeface="標楷體" pitchFamily="65" charset="-120"/>
                <a:cs typeface="Times New Roman" pitchFamily="18" charset="0"/>
              </a:rPr>
              <a:t>時就自動啟動惡意程</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式，並藉此散播，具有</a:t>
            </a:r>
            <a:r>
              <a:rPr lang="en-US" altLang="zh-TW" sz="1800">
                <a:latin typeface="標楷體" pitchFamily="65" charset="-120"/>
                <a:ea typeface="標楷體" pitchFamily="65" charset="-120"/>
                <a:cs typeface="Times New Roman" pitchFamily="18" charset="0"/>
              </a:rPr>
              <a:t>Worm</a:t>
            </a:r>
            <a:r>
              <a:rPr lang="zh-TW" altLang="en-US" sz="1800">
                <a:latin typeface="標楷體" pitchFamily="65" charset="-120"/>
                <a:ea typeface="標楷體" pitchFamily="65" charset="-120"/>
                <a:cs typeface="Times New Roman" pitchFamily="18" charset="0"/>
              </a:rPr>
              <a:t>的特性。</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a:t>
            </a:r>
            <a:r>
              <a:rPr lang="en-US" altLang="zh-TW" sz="1800">
                <a:latin typeface="標楷體" pitchFamily="65" charset="-120"/>
                <a:ea typeface="標楷體" pitchFamily="65" charset="-120"/>
                <a:cs typeface="Times New Roman" pitchFamily="18" charset="0"/>
              </a:rPr>
              <a:t>USB Port</a:t>
            </a:r>
          </a:p>
          <a:p>
            <a:pPr>
              <a:lnSpc>
                <a:spcPct val="90000"/>
              </a:lnSpc>
              <a:buFont typeface="Wingdings" pitchFamily="2" charset="2"/>
              <a:buNone/>
            </a:pPr>
            <a:r>
              <a:rPr lang="en-US" altLang="zh-TW" sz="1800" b="1">
                <a:latin typeface="標楷體" pitchFamily="65" charset="-120"/>
                <a:ea typeface="標楷體" pitchFamily="65" charset="-120"/>
                <a:cs typeface="Times New Roman" pitchFamily="18" charset="0"/>
              </a:rPr>
              <a:t>4.IM/P2P</a:t>
            </a:r>
          </a:p>
          <a:p>
            <a:pPr>
              <a:lnSpc>
                <a:spcPct val="90000"/>
              </a:lnSpc>
              <a:buFont typeface="Wingdings" pitchFamily="2" charset="2"/>
              <a:buNone/>
            </a:pPr>
            <a:r>
              <a:rPr lang="en-US" altLang="zh-TW" sz="1800">
                <a:latin typeface="標楷體" pitchFamily="65" charset="-120"/>
                <a:ea typeface="標楷體" pitchFamily="65" charset="-120"/>
                <a:cs typeface="Times New Roman" pitchFamily="18" charset="0"/>
              </a:rPr>
              <a:t>	※</a:t>
            </a:r>
            <a:r>
              <a:rPr lang="zh-TW" altLang="en-US" sz="1800">
                <a:latin typeface="標楷體" pitchFamily="65" charset="-120"/>
                <a:ea typeface="標楷體" pitchFamily="65" charset="-120"/>
                <a:cs typeface="Times New Roman" pitchFamily="18" charset="0"/>
              </a:rPr>
              <a:t>故意將</a:t>
            </a:r>
            <a:r>
              <a:rPr lang="zh-TW" altLang="en-US" sz="1800">
                <a:solidFill>
                  <a:srgbClr val="FF3300"/>
                </a:solidFill>
                <a:latin typeface="標楷體" pitchFamily="65" charset="-120"/>
                <a:ea typeface="標楷體" pitchFamily="65" charset="-120"/>
                <a:cs typeface="Times New Roman" pitchFamily="18" charset="0"/>
              </a:rPr>
              <a:t>惡意程式分享到網路上</a:t>
            </a:r>
            <a:r>
              <a:rPr lang="zh-TW" altLang="en-US" sz="1800">
                <a:latin typeface="標楷體" pitchFamily="65" charset="-120"/>
                <a:ea typeface="標楷體" pitchFamily="65" charset="-120"/>
                <a:cs typeface="Times New Roman" pitchFamily="18" charset="0"/>
              </a:rPr>
              <a:t>，引誘人下載執行</a:t>
            </a:r>
          </a:p>
          <a:p>
            <a:pPr>
              <a:lnSpc>
                <a:spcPct val="90000"/>
              </a:lnSpc>
              <a:buFont typeface="Wingdings" pitchFamily="2" charset="2"/>
              <a:buNone/>
            </a:pPr>
            <a:r>
              <a:rPr lang="zh-TW" altLang="en-US" sz="1800">
                <a:latin typeface="標楷體" pitchFamily="65" charset="-120"/>
                <a:ea typeface="標楷體" pitchFamily="65" charset="-120"/>
                <a:cs typeface="Times New Roman" pitchFamily="18" charset="0"/>
              </a:rPr>
              <a:t>	※使用</a:t>
            </a:r>
            <a:r>
              <a:rPr lang="en-US" altLang="zh-TW" sz="1800">
                <a:latin typeface="標楷體" pitchFamily="65" charset="-120"/>
                <a:ea typeface="標楷體" pitchFamily="65" charset="-120"/>
                <a:cs typeface="Times New Roman" pitchFamily="18" charset="0"/>
              </a:rPr>
              <a:t>P2P</a:t>
            </a:r>
            <a:r>
              <a:rPr lang="zh-TW" altLang="en-US" sz="1800">
                <a:latin typeface="標楷體" pitchFamily="65" charset="-120"/>
                <a:ea typeface="標楷體" pitchFamily="65" charset="-120"/>
                <a:cs typeface="Times New Roman" pitchFamily="18" charset="0"/>
              </a:rPr>
              <a:t>不知不覺把機密資料分享到網路上</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C4BAB936-FE6F-41B3-9156-A01D8EDCD2C4}"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D17BE30C-5099-47FB-96C1-39566072529E}" type="slidenum">
              <a:rPr lang="zh-TW" altLang="en-US"/>
              <a:pPr/>
              <a:t>55</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84706" name="Rectangle 2050"/>
          <p:cNvSpPr>
            <a:spLocks noGrp="1" noChangeArrowheads="1"/>
          </p:cNvSpPr>
          <p:nvPr>
            <p:ph type="title"/>
          </p:nvPr>
        </p:nvSpPr>
        <p:spPr>
          <a:xfrm>
            <a:off x="685800" y="457200"/>
            <a:ext cx="7848600" cy="517525"/>
          </a:xfrm>
          <a:solidFill>
            <a:srgbClr val="FFFF00"/>
          </a:solidFill>
          <a:ln>
            <a:solidFill>
              <a:srgbClr val="FF0000"/>
            </a:solidFill>
          </a:ln>
        </p:spPr>
        <p:txBody>
          <a:bodyPr/>
          <a:lstStyle/>
          <a:p>
            <a:pPr algn="ctr"/>
            <a:r>
              <a:rPr lang="zh-TW" altLang="en-US" sz="3600" b="0">
                <a:solidFill>
                  <a:schemeClr val="tx1"/>
                </a:solidFill>
                <a:latin typeface="標楷體" pitchFamily="65" charset="-120"/>
                <a:ea typeface="標楷體" pitchFamily="65" charset="-120"/>
              </a:rPr>
              <a:t>相關法令宣導-</a:t>
            </a:r>
            <a:r>
              <a:rPr lang="zh-TW" altLang="en-US" sz="3400" b="0">
                <a:solidFill>
                  <a:srgbClr val="FF0000"/>
                </a:solidFill>
                <a:latin typeface="Tahoma" pitchFamily="34" charset="0"/>
                <a:ea typeface="標楷體" pitchFamily="65" charset="-120"/>
              </a:rPr>
              <a:t>守法</a:t>
            </a:r>
            <a:endParaRPr lang="en-GB" altLang="zh-TW" sz="3400" b="0">
              <a:solidFill>
                <a:srgbClr val="FF0000"/>
              </a:solidFill>
              <a:latin typeface="Tahoma" pitchFamily="34" charset="0"/>
              <a:ea typeface="標楷體" pitchFamily="65" charset="-120"/>
            </a:endParaRPr>
          </a:p>
        </p:txBody>
      </p:sp>
      <p:sp>
        <p:nvSpPr>
          <p:cNvPr id="584707" name="Rectangle 2051"/>
          <p:cNvSpPr>
            <a:spLocks noGrp="1" noChangeArrowheads="1"/>
          </p:cNvSpPr>
          <p:nvPr>
            <p:ph type="body" idx="1"/>
          </p:nvPr>
        </p:nvSpPr>
        <p:spPr>
          <a:xfrm>
            <a:off x="304800" y="1295400"/>
            <a:ext cx="8458200" cy="4800600"/>
          </a:xfrm>
        </p:spPr>
        <p:txBody>
          <a:bodyPr/>
          <a:lstStyle/>
          <a:p>
            <a:pPr marL="0" indent="0"/>
            <a:r>
              <a:rPr lang="en-US" altLang="zh-TW" sz="2800" dirty="0" smtClean="0">
                <a:effectLst>
                  <a:outerShdw blurRad="38100" dist="38100" dir="2700000" algn="tl">
                    <a:srgbClr val="FFFFFF"/>
                  </a:outerShdw>
                </a:effectLst>
                <a:latin typeface="標楷體" pitchFamily="65" charset="-120"/>
                <a:ea typeface="標楷體" pitchFamily="65" charset="-120"/>
              </a:rPr>
              <a:t>(</a:t>
            </a:r>
            <a:r>
              <a:rPr lang="zh-TW" altLang="en-US" sz="2800" dirty="0" smtClean="0">
                <a:effectLst>
                  <a:outerShdw blurRad="38100" dist="38100" dir="2700000" algn="tl">
                    <a:srgbClr val="FFFFFF"/>
                  </a:outerShdw>
                </a:effectLst>
                <a:latin typeface="標楷體" pitchFamily="65" charset="-120"/>
                <a:ea typeface="標楷體" pitchFamily="65" charset="-120"/>
              </a:rPr>
              <a:t>電腦處理</a:t>
            </a:r>
            <a:r>
              <a:rPr lang="en-US" altLang="zh-TW" sz="2800" dirty="0" smtClean="0">
                <a:effectLst>
                  <a:outerShdw blurRad="38100" dist="38100" dir="2700000" algn="tl">
                    <a:srgbClr val="FFFFFF"/>
                  </a:outerShdw>
                </a:effectLst>
                <a:latin typeface="標楷體" pitchFamily="65" charset="-120"/>
                <a:ea typeface="標楷體" pitchFamily="65" charset="-120"/>
              </a:rPr>
              <a:t>)</a:t>
            </a:r>
            <a:r>
              <a:rPr lang="zh-TW" altLang="en-US" sz="2800" dirty="0" smtClean="0">
                <a:effectLst>
                  <a:outerShdw blurRad="38100" dist="38100" dir="2700000" algn="tl">
                    <a:srgbClr val="FFFFFF"/>
                  </a:outerShdw>
                </a:effectLst>
                <a:latin typeface="標楷體" pitchFamily="65" charset="-120"/>
                <a:ea typeface="標楷體" pitchFamily="65" charset="-120"/>
              </a:rPr>
              <a:t>個人</a:t>
            </a:r>
            <a:r>
              <a:rPr lang="zh-TW" altLang="en-US" sz="2800" dirty="0">
                <a:effectLst>
                  <a:outerShdw blurRad="38100" dist="38100" dir="2700000" algn="tl">
                    <a:srgbClr val="FFFFFF"/>
                  </a:outerShdw>
                </a:effectLst>
                <a:latin typeface="標楷體" pitchFamily="65" charset="-120"/>
                <a:ea typeface="標楷體" pitchFamily="65" charset="-120"/>
              </a:rPr>
              <a:t>資料保護法</a:t>
            </a:r>
          </a:p>
          <a:p>
            <a:pPr marL="0" indent="0" algn="just"/>
            <a:r>
              <a:rPr lang="zh-TW" altLang="en-US" sz="2800" dirty="0">
                <a:effectLst>
                  <a:outerShdw blurRad="38100" dist="38100" dir="2700000" algn="tl">
                    <a:srgbClr val="FFFFFF"/>
                  </a:outerShdw>
                </a:effectLst>
                <a:latin typeface="標楷體" pitchFamily="65" charset="-120"/>
                <a:ea typeface="標楷體" pitchFamily="65" charset="-120"/>
              </a:rPr>
              <a:t>國家機密保護法</a:t>
            </a:r>
          </a:p>
          <a:p>
            <a:pPr marL="0" indent="0" algn="just"/>
            <a:r>
              <a:rPr lang="zh-TW" altLang="en-US" sz="2800" dirty="0">
                <a:latin typeface="標楷體" pitchFamily="65" charset="-120"/>
                <a:ea typeface="標楷體" pitchFamily="65" charset="-120"/>
              </a:rPr>
              <a:t>行政院及所屬各機關資訊安全管理要點</a:t>
            </a:r>
          </a:p>
          <a:p>
            <a:pPr marL="0" indent="0" algn="just"/>
            <a:r>
              <a:rPr lang="zh-TW" altLang="en-US" sz="2800" dirty="0">
                <a:latin typeface="標楷體" pitchFamily="65" charset="-120"/>
                <a:ea typeface="標楷體" pitchFamily="65" charset="-120"/>
              </a:rPr>
              <a:t>行政院及所屬各機關資訊安全管理規範</a:t>
            </a:r>
          </a:p>
          <a:p>
            <a:pPr marL="0" indent="0" algn="just"/>
            <a:r>
              <a:rPr lang="zh-TW" altLang="en-US" sz="2800" dirty="0">
                <a:effectLst>
                  <a:outerShdw blurRad="38100" dist="38100" dir="2700000" algn="tl">
                    <a:srgbClr val="FFFFFF"/>
                  </a:outerShdw>
                </a:effectLst>
                <a:latin typeface="標楷體" pitchFamily="65" charset="-120"/>
                <a:ea typeface="標楷體" pitchFamily="65" charset="-120"/>
              </a:rPr>
              <a:t>依據94~97年建立我國通資訊基礎建設安全機制計畫</a:t>
            </a:r>
          </a:p>
          <a:p>
            <a:pPr marL="0" indent="0" algn="just"/>
            <a:r>
              <a:rPr lang="zh-TW" altLang="en-US" sz="2800" dirty="0">
                <a:effectLst>
                  <a:outerShdw blurRad="38100" dist="38100" dir="2700000" algn="tl">
                    <a:srgbClr val="FFFFFF"/>
                  </a:outerShdw>
                </a:effectLst>
                <a:latin typeface="標楷體" pitchFamily="65" charset="-120"/>
                <a:ea typeface="標楷體" pitchFamily="65" charset="-120"/>
              </a:rPr>
              <a:t> 電子簽章法 </a:t>
            </a:r>
          </a:p>
          <a:p>
            <a:pPr marL="0" indent="0" algn="just"/>
            <a:r>
              <a:rPr lang="zh-TW" altLang="en-US" sz="2800" dirty="0">
                <a:effectLst>
                  <a:outerShdw blurRad="38100" dist="38100" dir="2700000" algn="tl">
                    <a:srgbClr val="FFFFFF"/>
                  </a:outerShdw>
                </a:effectLst>
                <a:latin typeface="標楷體" pitchFamily="65" charset="-120"/>
                <a:ea typeface="標楷體" pitchFamily="65" charset="-120"/>
              </a:rPr>
              <a:t> 通訊保障及監察法</a:t>
            </a:r>
          </a:p>
          <a:p>
            <a:pPr marL="0" indent="0" algn="just"/>
            <a:r>
              <a:rPr lang="zh-TW" altLang="en-US" sz="2800" dirty="0">
                <a:effectLst>
                  <a:outerShdw blurRad="38100" dist="38100" dir="2700000" algn="tl">
                    <a:srgbClr val="FFFFFF"/>
                  </a:outerShdw>
                </a:effectLst>
                <a:latin typeface="標楷體" pitchFamily="65" charset="-120"/>
                <a:ea typeface="標楷體" pitchFamily="65" charset="-120"/>
              </a:rPr>
              <a:t> 著作權法</a:t>
            </a:r>
          </a:p>
          <a:p>
            <a:pPr marL="0" indent="0" algn="just"/>
            <a:r>
              <a:rPr lang="zh-TW" altLang="en-US" sz="2800" dirty="0">
                <a:effectLst>
                  <a:outerShdw blurRad="38100" dist="38100" dir="2700000" algn="tl">
                    <a:srgbClr val="FFFFFF"/>
                  </a:outerShdw>
                </a:effectLst>
                <a:latin typeface="標楷體" pitchFamily="65" charset="-120"/>
                <a:ea typeface="標楷體" pitchFamily="65" charset="-120"/>
              </a:rPr>
              <a:t> 中華民國刑法（第三六章 妨害電腦使用罪</a:t>
            </a:r>
            <a:r>
              <a:rPr lang="zh-TW" altLang="en-US" sz="2800" dirty="0">
                <a:solidFill>
                  <a:srgbClr val="003366"/>
                </a:solidFill>
                <a:effectLst>
                  <a:outerShdw blurRad="38100" dist="38100" dir="2700000" algn="tl">
                    <a:srgbClr val="000000"/>
                  </a:outerShdw>
                </a:effectLst>
                <a:latin typeface="標楷體" pitchFamily="65" charset="-120"/>
                <a:ea typeface="標楷體" pitchFamily="65" charset="-120"/>
              </a:rPr>
              <a:t>） </a:t>
            </a:r>
            <a:endParaRPr lang="zh-TW" altLang="en-GB" sz="2800" dirty="0">
              <a:solidFill>
                <a:srgbClr val="003366"/>
              </a:solidFill>
              <a:effectLst>
                <a:outerShdw blurRad="38100" dist="38100" dir="2700000" algn="tl">
                  <a:srgbClr val="000000"/>
                </a:outerShdw>
              </a:effectLst>
              <a:latin typeface="標楷體" pitchFamily="65" charset="-120"/>
              <a:ea typeface="標楷體" pitchFamily="65" charset="-120"/>
            </a:endParaRPr>
          </a:p>
        </p:txBody>
      </p:sp>
      <p:sp>
        <p:nvSpPr>
          <p:cNvPr id="584708" name="Rectangle 2052"/>
          <p:cNvSpPr>
            <a:spLocks noChangeArrowheads="1"/>
          </p:cNvSpPr>
          <p:nvPr/>
        </p:nvSpPr>
        <p:spPr bwMode="auto">
          <a:xfrm>
            <a:off x="141288" y="6400800"/>
            <a:ext cx="2320925" cy="336550"/>
          </a:xfrm>
          <a:prstGeom prst="rect">
            <a:avLst/>
          </a:prstGeom>
          <a:noFill/>
          <a:ln w="9525">
            <a:noFill/>
            <a:miter lim="800000"/>
            <a:headEnd/>
            <a:tailEnd/>
          </a:ln>
          <a:effectLst/>
        </p:spPr>
        <p:txBody>
          <a:bodyPr lIns="92075" tIns="46038" rIns="92075" bIns="46038">
            <a:spAutoFit/>
          </a:bodyPr>
          <a:lstStyle/>
          <a:p>
            <a:pPr algn="l" eaLnBrk="1" hangingPunct="1"/>
            <a:r>
              <a:rPr lang="en-GB" altLang="zh-TW" sz="800">
                <a:solidFill>
                  <a:srgbClr val="FFFFFF"/>
                </a:solidFill>
              </a:rPr>
              <a:t>LAC Course Objectives </a:t>
            </a:r>
          </a:p>
          <a:p>
            <a:pPr algn="l" eaLnBrk="1" hangingPunct="1"/>
            <a:r>
              <a:rPr lang="en-GB" altLang="zh-TW" sz="800">
                <a:solidFill>
                  <a:srgbClr val="FFFFFF"/>
                </a:solidFill>
              </a:rPr>
              <a:t>No.1  (01/01)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 calcmode="lin" valueType="num">
                                      <p:cBhvr additive="base">
                                        <p:cTn id="7" dur="500" fill="hold"/>
                                        <p:tgtEl>
                                          <p:spTgt spid="584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47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ngo_hi.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84707">
                                            <p:txEl>
                                              <p:pRg st="1" end="1"/>
                                            </p:txEl>
                                          </p:spTgt>
                                        </p:tgtEl>
                                        <p:attrNameLst>
                                          <p:attrName>style.visibility</p:attrName>
                                        </p:attrNameLst>
                                      </p:cBhvr>
                                      <p:to>
                                        <p:strVal val="visible"/>
                                      </p:to>
                                    </p:set>
                                    <p:anim calcmode="lin" valueType="num">
                                      <p:cBhvr additive="base">
                                        <p:cTn id="13" dur="500" fill="hold"/>
                                        <p:tgtEl>
                                          <p:spTgt spid="5847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847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ngo_hi.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84707">
                                            <p:txEl>
                                              <p:pRg st="2" end="2"/>
                                            </p:txEl>
                                          </p:spTgt>
                                        </p:tgtEl>
                                        <p:attrNameLst>
                                          <p:attrName>style.visibility</p:attrName>
                                        </p:attrNameLst>
                                      </p:cBhvr>
                                      <p:to>
                                        <p:strVal val="visible"/>
                                      </p:to>
                                    </p:set>
                                    <p:anim calcmode="lin" valueType="num">
                                      <p:cBhvr additive="base">
                                        <p:cTn id="19" dur="500" fill="hold"/>
                                        <p:tgtEl>
                                          <p:spTgt spid="5847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847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Bongo_hi.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84707">
                                            <p:txEl>
                                              <p:pRg st="3" end="3"/>
                                            </p:txEl>
                                          </p:spTgt>
                                        </p:tgtEl>
                                        <p:attrNameLst>
                                          <p:attrName>style.visibility</p:attrName>
                                        </p:attrNameLst>
                                      </p:cBhvr>
                                      <p:to>
                                        <p:strVal val="visible"/>
                                      </p:to>
                                    </p:set>
                                    <p:anim calcmode="lin" valueType="num">
                                      <p:cBhvr additive="base">
                                        <p:cTn id="25" dur="500" fill="hold"/>
                                        <p:tgtEl>
                                          <p:spTgt spid="5847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847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Bongo_hi.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84707">
                                            <p:txEl>
                                              <p:pRg st="4" end="4"/>
                                            </p:txEl>
                                          </p:spTgt>
                                        </p:tgtEl>
                                        <p:attrNameLst>
                                          <p:attrName>style.visibility</p:attrName>
                                        </p:attrNameLst>
                                      </p:cBhvr>
                                      <p:to>
                                        <p:strVal val="visible"/>
                                      </p:to>
                                    </p:set>
                                    <p:anim calcmode="lin" valueType="num">
                                      <p:cBhvr additive="base">
                                        <p:cTn id="31" dur="500" fill="hold"/>
                                        <p:tgtEl>
                                          <p:spTgt spid="58470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847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Bongo_hi.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84707">
                                            <p:txEl>
                                              <p:pRg st="5" end="5"/>
                                            </p:txEl>
                                          </p:spTgt>
                                        </p:tgtEl>
                                        <p:attrNameLst>
                                          <p:attrName>style.visibility</p:attrName>
                                        </p:attrNameLst>
                                      </p:cBhvr>
                                      <p:to>
                                        <p:strVal val="visible"/>
                                      </p:to>
                                    </p:set>
                                    <p:anim calcmode="lin" valueType="num">
                                      <p:cBhvr additive="base">
                                        <p:cTn id="37" dur="500" fill="hold"/>
                                        <p:tgtEl>
                                          <p:spTgt spid="58470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847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Bongo_hi.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84707">
                                            <p:txEl>
                                              <p:pRg st="6" end="6"/>
                                            </p:txEl>
                                          </p:spTgt>
                                        </p:tgtEl>
                                        <p:attrNameLst>
                                          <p:attrName>style.visibility</p:attrName>
                                        </p:attrNameLst>
                                      </p:cBhvr>
                                      <p:to>
                                        <p:strVal val="visible"/>
                                      </p:to>
                                    </p:set>
                                    <p:anim calcmode="lin" valueType="num">
                                      <p:cBhvr additive="base">
                                        <p:cTn id="43" dur="500" fill="hold"/>
                                        <p:tgtEl>
                                          <p:spTgt spid="58470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847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Bongo_hi.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84707">
                                            <p:txEl>
                                              <p:pRg st="7" end="7"/>
                                            </p:txEl>
                                          </p:spTgt>
                                        </p:tgtEl>
                                        <p:attrNameLst>
                                          <p:attrName>style.visibility</p:attrName>
                                        </p:attrNameLst>
                                      </p:cBhvr>
                                      <p:to>
                                        <p:strVal val="visible"/>
                                      </p:to>
                                    </p:set>
                                    <p:anim calcmode="lin" valueType="num">
                                      <p:cBhvr additive="base">
                                        <p:cTn id="49" dur="500" fill="hold"/>
                                        <p:tgtEl>
                                          <p:spTgt spid="58470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847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Bongo_hi.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84707">
                                            <p:txEl>
                                              <p:pRg st="8" end="8"/>
                                            </p:txEl>
                                          </p:spTgt>
                                        </p:tgtEl>
                                        <p:attrNameLst>
                                          <p:attrName>style.visibility</p:attrName>
                                        </p:attrNameLst>
                                      </p:cBhvr>
                                      <p:to>
                                        <p:strVal val="visible"/>
                                      </p:to>
                                    </p:set>
                                    <p:anim calcmode="lin" valueType="num">
                                      <p:cBhvr additive="base">
                                        <p:cTn id="55" dur="500" fill="hold"/>
                                        <p:tgtEl>
                                          <p:spTgt spid="584707">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847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Bongo_h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6BD41ECE-8616-4C17-8831-96F1584D5B02}"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7B40FB27-C79B-47E8-86CB-4147B6DA4501}" type="slidenum">
              <a:rPr lang="zh-TW" altLang="en-US"/>
              <a:pPr/>
              <a:t>56</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1458" name="Rectangle 2"/>
          <p:cNvSpPr>
            <a:spLocks noGrp="1" noChangeArrowheads="1"/>
          </p:cNvSpPr>
          <p:nvPr>
            <p:ph type="title"/>
          </p:nvPr>
        </p:nvSpPr>
        <p:spPr>
          <a:xfrm>
            <a:off x="971550" y="549275"/>
            <a:ext cx="7391400" cy="608013"/>
          </a:xfrm>
        </p:spPr>
        <p:txBody>
          <a:bodyPr/>
          <a:lstStyle/>
          <a:p>
            <a:pPr algn="ctr"/>
            <a:r>
              <a:rPr lang="zh-TW" altLang="en-US" sz="3600" b="0">
                <a:solidFill>
                  <a:schemeClr val="tx1"/>
                </a:solidFill>
                <a:latin typeface="標楷體" pitchFamily="65" charset="-120"/>
                <a:ea typeface="標楷體" pitchFamily="65" charset="-120"/>
              </a:rPr>
              <a:t>相關法令宣導</a:t>
            </a:r>
            <a:endParaRPr lang="zh-TW" altLang="en-US" sz="2000">
              <a:solidFill>
                <a:srgbClr val="0000FF"/>
              </a:solidFill>
              <a:latin typeface="新細明體" pitchFamily="18" charset="-120"/>
            </a:endParaRPr>
          </a:p>
        </p:txBody>
      </p:sp>
      <p:sp>
        <p:nvSpPr>
          <p:cNvPr id="531459" name="Rectangle 3"/>
          <p:cNvSpPr>
            <a:spLocks noGrp="1" noChangeArrowheads="1"/>
          </p:cNvSpPr>
          <p:nvPr>
            <p:ph type="body" idx="1"/>
          </p:nvPr>
        </p:nvSpPr>
        <p:spPr>
          <a:xfrm>
            <a:off x="457200" y="1676400"/>
            <a:ext cx="8435975" cy="1295400"/>
          </a:xfrm>
        </p:spPr>
        <p:txBody>
          <a:bodyPr/>
          <a:lstStyle/>
          <a:p>
            <a:pPr marL="442913" indent="-442913">
              <a:buFont typeface="Wingdings" pitchFamily="2" charset="2"/>
              <a:buNone/>
            </a:pPr>
            <a:r>
              <a:rPr lang="zh-TW" altLang="en-US" sz="2400">
                <a:latin typeface="細明體" pitchFamily="49" charset="-120"/>
                <a:ea typeface="細明體" pitchFamily="49" charset="-120"/>
              </a:rPr>
              <a:t>　　</a:t>
            </a:r>
            <a:r>
              <a:rPr lang="zh-TW" altLang="en-US" sz="2400">
                <a:latin typeface="Times New Roman" pitchFamily="18" charset="0"/>
                <a:ea typeface="標楷體" pitchFamily="65" charset="-120"/>
              </a:rPr>
              <a:t>我國刑法第360 條規定：「無故以電腦程式或其他電磁方式干擾他人電腦或其相關設備，致生損害於公眾或他人者，處三年以下有期徒刑、拘役或科或併科十萬元以下罰金。」</a:t>
            </a:r>
            <a:r>
              <a:rPr lang="zh-TW" altLang="en-US" sz="2400">
                <a:latin typeface="Times New Roman" pitchFamily="18" charset="0"/>
                <a:cs typeface="Times New Roman" pitchFamily="18" charset="0"/>
              </a:rPr>
              <a:t> </a:t>
            </a:r>
          </a:p>
        </p:txBody>
      </p:sp>
      <p:sp>
        <p:nvSpPr>
          <p:cNvPr id="531460" name="Rectangle 4"/>
          <p:cNvSpPr>
            <a:spLocks noChangeArrowheads="1"/>
          </p:cNvSpPr>
          <p:nvPr/>
        </p:nvSpPr>
        <p:spPr bwMode="auto">
          <a:xfrm>
            <a:off x="609600" y="3429000"/>
            <a:ext cx="8066088" cy="2305050"/>
          </a:xfrm>
          <a:prstGeom prst="rect">
            <a:avLst/>
          </a:prstGeom>
          <a:solidFill>
            <a:schemeClr val="bg1"/>
          </a:solidFill>
          <a:ln w="9525">
            <a:solidFill>
              <a:schemeClr val="tx1"/>
            </a:solidFill>
            <a:miter lim="800000"/>
            <a:headEnd/>
            <a:tailEnd/>
          </a:ln>
          <a:effectLst/>
        </p:spPr>
        <p:txBody>
          <a:bodyPr wrap="none" anchor="ctr"/>
          <a:lstStyle/>
          <a:p>
            <a:pPr>
              <a:spcBef>
                <a:spcPct val="20000"/>
              </a:spcBef>
              <a:buClr>
                <a:schemeClr val="bg2"/>
              </a:buClr>
              <a:buFont typeface="Wingdings" pitchFamily="2" charset="2"/>
              <a:buNone/>
            </a:pPr>
            <a:r>
              <a:rPr lang="zh-TW" altLang="en-US">
                <a:ea typeface="標楷體" pitchFamily="65" charset="-120"/>
              </a:rPr>
              <a:t>我國在2004 年增訂刑法第36 章</a:t>
            </a:r>
            <a:endParaRPr lang="zh-TW" altLang="en-US">
              <a:ea typeface="標楷體" pitchFamily="65" charset="-120"/>
              <a:cs typeface="Times New Roman" pitchFamily="18" charset="0"/>
            </a:endParaRPr>
          </a:p>
          <a:p>
            <a:pPr>
              <a:spcBef>
                <a:spcPct val="20000"/>
              </a:spcBef>
              <a:buClr>
                <a:schemeClr val="bg2"/>
              </a:buClr>
              <a:buFont typeface="Wingdings" pitchFamily="2" charset="2"/>
              <a:buNone/>
            </a:pPr>
            <a:r>
              <a:rPr lang="zh-TW" altLang="en-US">
                <a:ea typeface="標楷體" pitchFamily="65" charset="-120"/>
              </a:rPr>
              <a:t>「妨害電腦使用」罪章，將網路入侵犯罪正式納入刑罰體系；</a:t>
            </a:r>
          </a:p>
          <a:p>
            <a:pPr>
              <a:spcBef>
                <a:spcPct val="20000"/>
              </a:spcBef>
              <a:buClr>
                <a:schemeClr val="bg2"/>
              </a:buClr>
              <a:buFont typeface="Wingdings" pitchFamily="2" charset="2"/>
              <a:buNone/>
            </a:pPr>
            <a:r>
              <a:rPr lang="zh-TW" altLang="en-US">
                <a:ea typeface="標楷體" pitchFamily="65" charset="-120"/>
              </a:rPr>
              <a:t>而賦予民眾個人資料自主權的個人資料保護法</a:t>
            </a:r>
          </a:p>
          <a:p>
            <a:pPr>
              <a:spcBef>
                <a:spcPct val="20000"/>
              </a:spcBef>
              <a:buClr>
                <a:schemeClr val="bg2"/>
              </a:buClr>
              <a:buFont typeface="Wingdings" pitchFamily="2" charset="2"/>
              <a:buNone/>
            </a:pPr>
            <a:r>
              <a:rPr lang="zh-TW" altLang="en-US">
                <a:ea typeface="標楷體" pitchFamily="65" charset="-120"/>
              </a:rPr>
              <a:t>（原電腦處理個人資料保護法） </a:t>
            </a:r>
          </a:p>
          <a:p>
            <a:endParaRPr lang="zh-TW" altLang="en-US">
              <a:ea typeface="標楷體"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fld id="{6F26A57B-C027-4234-B37B-3083D631ECDD}" type="datetime1">
              <a:rPr lang="zh-TW" altLang="en-US"/>
              <a:pPr/>
              <a:t>2010/12/1</a:t>
            </a:fld>
            <a:endParaRPr lang="en-US" altLang="zh-TW"/>
          </a:p>
        </p:txBody>
      </p:sp>
      <p:sp>
        <p:nvSpPr>
          <p:cNvPr id="6" name="投影片編號版面配置區 4"/>
          <p:cNvSpPr>
            <a:spLocks noGrp="1"/>
          </p:cNvSpPr>
          <p:nvPr>
            <p:ph type="sldNum" sz="quarter" idx="11"/>
          </p:nvPr>
        </p:nvSpPr>
        <p:spPr/>
        <p:txBody>
          <a:bodyPr/>
          <a:lstStyle/>
          <a:p>
            <a:fld id="{9BDCE665-11AB-4193-A4DA-8D321D96AA11}" type="slidenum">
              <a:rPr lang="zh-TW" altLang="en-US"/>
              <a:pPr/>
              <a:t>57</a:t>
            </a:fld>
            <a:endParaRPr lang="en-US" altLang="zh-TW">
              <a:solidFill>
                <a:schemeClr val="tx1"/>
              </a:solidFill>
            </a:endParaRPr>
          </a:p>
        </p:txBody>
      </p:sp>
      <p:sp>
        <p:nvSpPr>
          <p:cNvPr id="7"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2482" name="Rectangle 2"/>
          <p:cNvSpPr>
            <a:spLocks noGrp="1" noChangeArrowheads="1"/>
          </p:cNvSpPr>
          <p:nvPr>
            <p:ph type="title"/>
          </p:nvPr>
        </p:nvSpPr>
        <p:spPr>
          <a:xfrm>
            <a:off x="990600" y="304800"/>
            <a:ext cx="7391400" cy="608013"/>
          </a:xfrm>
          <a:solidFill>
            <a:srgbClr val="FFCCFF"/>
          </a:solidFill>
          <a:ln>
            <a:solidFill>
              <a:srgbClr val="FF0000"/>
            </a:solidFill>
          </a:ln>
        </p:spPr>
        <p:txBody>
          <a:bodyPr/>
          <a:lstStyle/>
          <a:p>
            <a:pPr algn="ctr"/>
            <a:r>
              <a:rPr lang="zh-TW" altLang="en-US" sz="3600" b="0">
                <a:solidFill>
                  <a:schemeClr val="tx1"/>
                </a:solidFill>
                <a:latin typeface="標楷體" pitchFamily="65" charset="-120"/>
                <a:ea typeface="標楷體" pitchFamily="65" charset="-120"/>
              </a:rPr>
              <a:t>法令宣導</a:t>
            </a:r>
            <a:endParaRPr lang="zh-TW" altLang="en-US" sz="2000">
              <a:solidFill>
                <a:srgbClr val="0000FF"/>
              </a:solidFill>
              <a:latin typeface="新細明體" pitchFamily="18" charset="-120"/>
            </a:endParaRPr>
          </a:p>
        </p:txBody>
      </p:sp>
      <p:sp>
        <p:nvSpPr>
          <p:cNvPr id="532483" name="Rectangle 3"/>
          <p:cNvSpPr>
            <a:spLocks noGrp="1" noChangeArrowheads="1"/>
          </p:cNvSpPr>
          <p:nvPr>
            <p:ph type="body" idx="1"/>
          </p:nvPr>
        </p:nvSpPr>
        <p:spPr>
          <a:xfrm>
            <a:off x="381000" y="1219200"/>
            <a:ext cx="8435975" cy="1524000"/>
          </a:xfrm>
          <a:solidFill>
            <a:srgbClr val="FFFF00"/>
          </a:solidFill>
        </p:spPr>
        <p:txBody>
          <a:bodyPr/>
          <a:lstStyle/>
          <a:p>
            <a:pPr marL="442913" indent="-442913">
              <a:buFont typeface="Wingdings" pitchFamily="2" charset="2"/>
              <a:buNone/>
            </a:pPr>
            <a:r>
              <a:rPr lang="zh-TW" altLang="en-US" sz="2000" b="1">
                <a:latin typeface="Times New Roman" pitchFamily="18" charset="0"/>
              </a:rPr>
              <a:t>　　</a:t>
            </a:r>
            <a:r>
              <a:rPr lang="zh-TW" altLang="en-US" sz="2000" b="1">
                <a:latin typeface="Times New Roman" pitchFamily="18" charset="0"/>
                <a:ea typeface="標楷體" pitchFamily="65" charset="-120"/>
              </a:rPr>
              <a:t>我駐韓代表部辦公室電腦在2004 年8 月時，疑遭竊聽及盜截機密資料。據了解，我國駐韓代表部公室與外交部連線的電腦，在前幾個月，確實遭到「駭客」的攻擊，所以調查小組人員此次來韓，也將順道調查「駭客」入侵代表部辦公室電腦的事件，並加強安全上的管理。</a:t>
            </a:r>
          </a:p>
        </p:txBody>
      </p:sp>
      <p:sp>
        <p:nvSpPr>
          <p:cNvPr id="532484" name="Text Box 4"/>
          <p:cNvSpPr txBox="1">
            <a:spLocks noChangeArrowheads="1"/>
          </p:cNvSpPr>
          <p:nvPr/>
        </p:nvSpPr>
        <p:spPr bwMode="auto">
          <a:xfrm>
            <a:off x="323850" y="2708275"/>
            <a:ext cx="8534400" cy="3387725"/>
          </a:xfrm>
          <a:prstGeom prst="rect">
            <a:avLst/>
          </a:prstGeom>
          <a:solidFill>
            <a:schemeClr val="hlink"/>
          </a:solidFill>
          <a:ln w="9525">
            <a:solidFill>
              <a:srgbClr val="FF0000"/>
            </a:solidFill>
            <a:miter lim="800000"/>
            <a:headEnd/>
            <a:tailEnd/>
          </a:ln>
          <a:effectLst/>
        </p:spPr>
        <p:txBody>
          <a:bodyPr>
            <a:spAutoFit/>
          </a:bodyPr>
          <a:lstStyle/>
          <a:p>
            <a:pPr algn="l">
              <a:spcBef>
                <a:spcPct val="50000"/>
              </a:spcBef>
            </a:pPr>
            <a:r>
              <a:rPr lang="zh-TW" altLang="en-US">
                <a:ea typeface="標楷體" pitchFamily="65" charset="-120"/>
              </a:rPr>
              <a:t>觸犯刑法第358 條之無故入侵電腦罪及第360條之無故干擾電腦罪。</a:t>
            </a:r>
          </a:p>
          <a:p>
            <a:pPr algn="l">
              <a:spcBef>
                <a:spcPct val="50000"/>
              </a:spcBef>
            </a:pPr>
            <a:r>
              <a:rPr lang="zh-TW" altLang="en-US">
                <a:ea typeface="標楷體" pitchFamily="65" charset="-120"/>
              </a:rPr>
              <a:t>對於入侵公務機關電腦或其相關設備的行為加重處罰。故刑法第361 規定：「對於公務機關之電腦或其相關設備犯前三條之罪者，加重其刑至二分之一。」</a:t>
            </a:r>
          </a:p>
          <a:p>
            <a:pPr algn="l">
              <a:spcBef>
                <a:spcPct val="50000"/>
              </a:spcBef>
            </a:pPr>
            <a:r>
              <a:rPr lang="zh-TW" altLang="en-US">
                <a:ea typeface="標楷體" pitchFamily="65" charset="-120"/>
              </a:rPr>
              <a:t>刑法第359 條之無故取得電磁紀錄罪，依其資料內容是否涉及到國防機密，還可能成立刑法第111 條或國家機密保護法第34 條之刺探收集國防秘密罪。</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D95D5A8-D491-48EB-AC29-20CC136FB91D}"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279D8211-93AD-4B50-82BF-260980ECEEEB}" type="slidenum">
              <a:rPr lang="zh-TW" altLang="en-US"/>
              <a:pPr/>
              <a:t>58</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3507" name="Rectangle 3"/>
          <p:cNvSpPr>
            <a:spLocks noGrp="1" noChangeArrowheads="1"/>
          </p:cNvSpPr>
          <p:nvPr>
            <p:ph type="body" idx="1"/>
          </p:nvPr>
        </p:nvSpPr>
        <p:spPr>
          <a:xfrm>
            <a:off x="304800" y="2057400"/>
            <a:ext cx="8458200" cy="3962400"/>
          </a:xfrm>
          <a:ln>
            <a:solidFill>
              <a:srgbClr val="FF0000"/>
            </a:solidFill>
          </a:ln>
        </p:spPr>
        <p:txBody>
          <a:bodyPr/>
          <a:lstStyle/>
          <a:p>
            <a:pPr marL="442913" indent="-442913"/>
            <a:r>
              <a:rPr lang="zh-TW" altLang="en-US" sz="2000" b="1">
                <a:latin typeface="細明體" pitchFamily="49" charset="-120"/>
                <a:ea typeface="標楷體" pitchFamily="65" charset="-120"/>
              </a:rPr>
              <a:t>可分別以刑法「妨害電腦使用罪章」中之各罪，及偽造文書罪、詐欺</a:t>
            </a:r>
            <a:endParaRPr lang="zh-TW" altLang="en-US" sz="2000" b="1">
              <a:latin typeface="Times New Roman" pitchFamily="18" charset="0"/>
              <a:ea typeface="標楷體" pitchFamily="65" charset="-120"/>
            </a:endParaRPr>
          </a:p>
          <a:p>
            <a:pPr marL="442913" indent="-442913">
              <a:buFont typeface="Wingdings" pitchFamily="2" charset="2"/>
              <a:buNone/>
            </a:pPr>
            <a:r>
              <a:rPr lang="zh-TW" altLang="en-US" sz="2000" b="1">
                <a:latin typeface="細明體" pitchFamily="49" charset="-120"/>
                <a:ea typeface="標楷體" pitchFamily="65" charset="-120"/>
              </a:rPr>
              <a:t>罪等來處罰。</a:t>
            </a:r>
          </a:p>
          <a:p>
            <a:pPr marL="442913" indent="-442913"/>
            <a:r>
              <a:rPr lang="zh-TW" altLang="en-US" sz="2000" b="1">
                <a:latin typeface="細明體" pitchFamily="49" charset="-120"/>
                <a:ea typeface="標楷體" pitchFamily="65" charset="-120"/>
              </a:rPr>
              <a:t>然而就網路交易所生損失而言，依據「個人電腦銀行業務及網路銀行業務服務契約範本」，對於</a:t>
            </a:r>
            <a:r>
              <a:rPr lang="zh-TW" altLang="en-US" sz="2000" b="1">
                <a:solidFill>
                  <a:srgbClr val="FF0000"/>
                </a:solidFill>
                <a:latin typeface="細明體" pitchFamily="49" charset="-120"/>
                <a:ea typeface="標楷體" pitchFamily="65" charset="-120"/>
              </a:rPr>
              <a:t>駭客破解授權者代號或密碼而入侵網路系統</a:t>
            </a:r>
            <a:r>
              <a:rPr lang="zh-TW" altLang="en-US" sz="2000" b="1">
                <a:latin typeface="細明體" pitchFamily="49" charset="-120"/>
                <a:ea typeface="標楷體" pitchFamily="65" charset="-120"/>
              </a:rPr>
              <a:t>所導致之損失，是由銀行來負責；</a:t>
            </a:r>
          </a:p>
          <a:p>
            <a:pPr marL="442913" indent="-442913"/>
            <a:r>
              <a:rPr lang="zh-TW" altLang="en-US" sz="2000" b="1">
                <a:latin typeface="細明體" pitchFamily="49" charset="-120"/>
                <a:ea typeface="標楷體" pitchFamily="65" charset="-120"/>
              </a:rPr>
              <a:t>但若是使用者代號、密碼或憑證等被第三人冒用或盜用時，客戶仍須負舉證責任。</a:t>
            </a:r>
          </a:p>
          <a:p>
            <a:pPr marL="442913" indent="-442913"/>
            <a:r>
              <a:rPr lang="zh-TW" altLang="en-US" sz="2000" b="1">
                <a:latin typeface="細明體" pitchFamily="49" charset="-120"/>
                <a:ea typeface="標楷體" pitchFamily="65" charset="-120"/>
              </a:rPr>
              <a:t>由於網路是開放性系統，與自動櫃員機屬於封閉性系統的情形不同，加上消費者個人電腦的安全防護機制水準不一；</a:t>
            </a:r>
          </a:p>
          <a:p>
            <a:pPr marL="442913" indent="-442913"/>
            <a:r>
              <a:rPr lang="zh-TW" altLang="en-US" sz="2000" b="1">
                <a:latin typeface="細明體" pitchFamily="49" charset="-120"/>
                <a:ea typeface="標楷體" pitchFamily="65" charset="-120"/>
              </a:rPr>
              <a:t>因此，如果</a:t>
            </a:r>
            <a:r>
              <a:rPr lang="zh-TW" altLang="en-US" sz="2000" b="1">
                <a:solidFill>
                  <a:srgbClr val="FF0000"/>
                </a:solidFill>
                <a:latin typeface="細明體" pitchFamily="49" charset="-120"/>
                <a:ea typeface="標楷體" pitchFamily="65" charset="-120"/>
              </a:rPr>
              <a:t>疏失並不在於銀行，銀行將不會理賠</a:t>
            </a:r>
            <a:r>
              <a:rPr lang="zh-TW" altLang="en-US" sz="2000" b="1">
                <a:latin typeface="細明體" pitchFamily="49" charset="-120"/>
                <a:ea typeface="標楷體" pitchFamily="65" charset="-120"/>
              </a:rPr>
              <a:t>，所以對消費者使用來說，實應小心注意。</a:t>
            </a:r>
            <a:endParaRPr lang="zh-TW" altLang="en-US" sz="2000" b="1">
              <a:latin typeface="Times New Roman" pitchFamily="18" charset="0"/>
              <a:ea typeface="標楷體" pitchFamily="65" charset="-120"/>
            </a:endParaRPr>
          </a:p>
          <a:p>
            <a:pPr marL="442913" indent="-442913">
              <a:buFont typeface="Wingdings" pitchFamily="2" charset="2"/>
              <a:buNone/>
            </a:pPr>
            <a:endParaRPr lang="zh-TW" altLang="en-US" sz="2000" b="1">
              <a:latin typeface="Times New Roman" pitchFamily="18" charset="0"/>
              <a:ea typeface="標楷體" pitchFamily="65" charset="-120"/>
            </a:endParaRPr>
          </a:p>
        </p:txBody>
      </p:sp>
      <p:sp>
        <p:nvSpPr>
          <p:cNvPr id="533509" name="Rectangle 5"/>
          <p:cNvSpPr>
            <a:spLocks noChangeArrowheads="1"/>
          </p:cNvSpPr>
          <p:nvPr/>
        </p:nvSpPr>
        <p:spPr bwMode="auto">
          <a:xfrm>
            <a:off x="2133600" y="228600"/>
            <a:ext cx="4572000" cy="1468438"/>
          </a:xfrm>
          <a:prstGeom prst="rect">
            <a:avLst/>
          </a:prstGeom>
          <a:solidFill>
            <a:srgbClr val="FFFF00"/>
          </a:solidFill>
          <a:ln w="9525">
            <a:solidFill>
              <a:srgbClr val="FF0000"/>
            </a:solidFill>
            <a:miter lim="800000"/>
            <a:headEnd/>
            <a:tailEnd/>
          </a:ln>
          <a:effectLst/>
        </p:spPr>
        <p:txBody>
          <a:bodyPr>
            <a:spAutoFit/>
          </a:bodyPr>
          <a:lstStyle/>
          <a:p>
            <a:pPr>
              <a:lnSpc>
                <a:spcPct val="90000"/>
              </a:lnSpc>
              <a:spcBef>
                <a:spcPct val="50000"/>
              </a:spcBef>
            </a:pPr>
            <a:r>
              <a:rPr lang="zh-TW" altLang="en-US" sz="2800" b="1">
                <a:solidFill>
                  <a:srgbClr val="FF0000"/>
                </a:solidFill>
                <a:latin typeface="標楷體" pitchFamily="65" charset="-120"/>
                <a:ea typeface="標楷體" pitchFamily="65" charset="-120"/>
              </a:rPr>
              <a:t>借你的資料使用</a:t>
            </a:r>
          </a:p>
          <a:p>
            <a:pPr>
              <a:lnSpc>
                <a:spcPct val="90000"/>
              </a:lnSpc>
              <a:spcBef>
                <a:spcPct val="50000"/>
              </a:spcBef>
              <a:buFontTx/>
              <a:buChar char="•"/>
            </a:pPr>
            <a:r>
              <a:rPr lang="zh-TW" altLang="en-US" sz="2800" b="1">
                <a:solidFill>
                  <a:srgbClr val="FF0000"/>
                </a:solidFill>
                <a:latin typeface="標楷體" pitchFamily="65" charset="-120"/>
                <a:ea typeface="標楷體" pitchFamily="65" charset="-120"/>
              </a:rPr>
              <a:t>※信用卡很好刷…刷…刷..不過都不是你刷的</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D86FDB2-11F3-487E-8399-8F64587A943F}"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21381821-EF44-409D-88C2-C1E646DC8561}" type="slidenum">
              <a:rPr lang="zh-TW" altLang="en-US"/>
              <a:pPr/>
              <a:t>59</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4530" name="Rectangle 2"/>
          <p:cNvSpPr>
            <a:spLocks noGrp="1" noChangeArrowheads="1"/>
          </p:cNvSpPr>
          <p:nvPr>
            <p:ph type="body" idx="1"/>
          </p:nvPr>
        </p:nvSpPr>
        <p:spPr>
          <a:xfrm>
            <a:off x="304800" y="1600200"/>
            <a:ext cx="8458200" cy="3962400"/>
          </a:xfrm>
        </p:spPr>
        <p:txBody>
          <a:bodyPr/>
          <a:lstStyle/>
          <a:p>
            <a:pPr marL="442913" indent="-442913">
              <a:lnSpc>
                <a:spcPct val="90000"/>
              </a:lnSpc>
            </a:pPr>
            <a:r>
              <a:rPr lang="zh-TW" altLang="en-US" sz="2400" b="1">
                <a:latin typeface="Times New Roman" pitchFamily="18" charset="0"/>
                <a:ea typeface="標楷體" pitchFamily="65" charset="-120"/>
              </a:rPr>
              <a:t>1、常檢查固定使用的網路交易信用卡（建議使用固定的一　　　　　　　　　　　　張信用卡當作網路交易卡，並且限定信用額度）紀錄是否異常</a:t>
            </a:r>
            <a:r>
              <a:rPr lang="zh-TW" altLang="en-US" sz="2400" b="1">
                <a:latin typeface="Times New Roman" pitchFamily="18" charset="0"/>
                <a:ea typeface="標楷體" pitchFamily="65" charset="-120"/>
                <a:cs typeface="MingLiU,Bold"/>
              </a:rPr>
              <a:t>。</a:t>
            </a:r>
          </a:p>
          <a:p>
            <a:pPr marL="442913" indent="-442913">
              <a:lnSpc>
                <a:spcPct val="90000"/>
              </a:lnSpc>
            </a:pPr>
            <a:r>
              <a:rPr lang="zh-TW" altLang="en-US" sz="2400" b="1">
                <a:latin typeface="Times New Roman" pitchFamily="18" charset="0"/>
                <a:ea typeface="標楷體" pitchFamily="65" charset="-120"/>
              </a:rPr>
              <a:t>2、避免開啟來路不明的電子郵件及檔案，並且安裝防毒軟體以避免駭客入侵。</a:t>
            </a:r>
          </a:p>
          <a:p>
            <a:pPr marL="442913" indent="-442913">
              <a:lnSpc>
                <a:spcPct val="90000"/>
              </a:lnSpc>
            </a:pPr>
            <a:r>
              <a:rPr lang="zh-TW" altLang="en-US" sz="2400" b="1">
                <a:latin typeface="Times New Roman" pitchFamily="18" charset="0"/>
                <a:ea typeface="標楷體" pitchFamily="65" charset="-120"/>
              </a:rPr>
              <a:t>3、安裝防火牆以偵測駭客入侵竊取機密資料。</a:t>
            </a:r>
          </a:p>
          <a:p>
            <a:pPr marL="442913" indent="-442913">
              <a:lnSpc>
                <a:spcPct val="90000"/>
              </a:lnSpc>
            </a:pPr>
            <a:r>
              <a:rPr lang="zh-TW" altLang="en-US" sz="2400" b="1">
                <a:latin typeface="Times New Roman" pitchFamily="18" charset="0"/>
                <a:ea typeface="標楷體" pitchFamily="65" charset="-120"/>
              </a:rPr>
              <a:t>4、不要在不明的地下網站做線上交易。</a:t>
            </a:r>
          </a:p>
          <a:p>
            <a:pPr marL="442913" indent="-442913">
              <a:lnSpc>
                <a:spcPct val="90000"/>
              </a:lnSpc>
            </a:pPr>
            <a:r>
              <a:rPr lang="zh-TW" altLang="en-US" sz="2400" b="1">
                <a:latin typeface="Times New Roman" pitchFamily="18" charset="0"/>
                <a:ea typeface="標楷體" pitchFamily="65" charset="-120"/>
              </a:rPr>
              <a:t>5、不要在網咖或公用電腦上做線上交易或轉帳。</a:t>
            </a:r>
          </a:p>
          <a:p>
            <a:pPr marL="442913" indent="-442913">
              <a:lnSpc>
                <a:spcPct val="90000"/>
              </a:lnSpc>
            </a:pPr>
            <a:r>
              <a:rPr lang="zh-TW" altLang="en-US" sz="2400" b="1">
                <a:latin typeface="Times New Roman" pitchFamily="18" charset="0"/>
                <a:ea typeface="標楷體" pitchFamily="65" charset="-120"/>
              </a:rPr>
              <a:t>6、切勿用懶人密碼，例如以生日、身份證字號…等，以免輕易被破解。</a:t>
            </a:r>
          </a:p>
        </p:txBody>
      </p:sp>
      <p:sp>
        <p:nvSpPr>
          <p:cNvPr id="534531" name="Rectangle 3"/>
          <p:cNvSpPr>
            <a:spLocks noChangeArrowheads="1"/>
          </p:cNvSpPr>
          <p:nvPr/>
        </p:nvSpPr>
        <p:spPr bwMode="auto">
          <a:xfrm>
            <a:off x="1752600" y="609600"/>
            <a:ext cx="6172200" cy="485775"/>
          </a:xfrm>
          <a:prstGeom prst="rect">
            <a:avLst/>
          </a:prstGeom>
          <a:solidFill>
            <a:srgbClr val="FFFF00"/>
          </a:solidFill>
          <a:ln w="9525">
            <a:solidFill>
              <a:srgbClr val="FF0000"/>
            </a:solidFill>
            <a:miter lim="800000"/>
            <a:headEnd/>
            <a:tailEnd/>
          </a:ln>
          <a:effectLst/>
        </p:spPr>
        <p:txBody>
          <a:bodyPr>
            <a:spAutoFit/>
          </a:bodyPr>
          <a:lstStyle/>
          <a:p>
            <a:pPr>
              <a:lnSpc>
                <a:spcPct val="90000"/>
              </a:lnSpc>
              <a:spcBef>
                <a:spcPct val="50000"/>
              </a:spcBef>
            </a:pPr>
            <a:r>
              <a:rPr lang="zh-TW" altLang="en-US" sz="2800" b="1">
                <a:solidFill>
                  <a:srgbClr val="FF0000"/>
                </a:solidFill>
                <a:latin typeface="細明體" pitchFamily="49" charset="-120"/>
                <a:ea typeface="細明體" pitchFamily="49" charset="-120"/>
              </a:rPr>
              <a:t>在消費者端應防範及注意的事情有：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2FFFB4-EE0F-4D47-B935-BAAC0ED9040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E62F57F-F33B-4BB2-8A97-BD4B952A8550}" type="slidenum">
              <a:rPr lang="zh-TW" altLang="en-US"/>
              <a:pPr/>
              <a:t>6</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3970" name="Rectangle 2"/>
          <p:cNvSpPr>
            <a:spLocks noGrp="1" noChangeArrowheads="1"/>
          </p:cNvSpPr>
          <p:nvPr>
            <p:ph type="title"/>
          </p:nvPr>
        </p:nvSpPr>
        <p:spPr>
          <a:xfrm>
            <a:off x="755650" y="188913"/>
            <a:ext cx="7848600" cy="517525"/>
          </a:xfrm>
        </p:spPr>
        <p:txBody>
          <a:bodyPr/>
          <a:lstStyle/>
          <a:p>
            <a:pPr algn="ctr"/>
            <a:r>
              <a:rPr lang="zh-TW" altLang="en-US" sz="2800">
                <a:solidFill>
                  <a:srgbClr val="0000FF"/>
                </a:solidFill>
              </a:rPr>
              <a:t>國家資通安全會報技術服務中心 資安通報</a:t>
            </a:r>
            <a:r>
              <a:rPr lang="en-US" altLang="zh-TW"/>
              <a:t> </a:t>
            </a:r>
          </a:p>
        </p:txBody>
      </p:sp>
      <p:sp>
        <p:nvSpPr>
          <p:cNvPr id="723971" name="Rectangle 3"/>
          <p:cNvSpPr>
            <a:spLocks noGrp="1" noChangeArrowheads="1"/>
          </p:cNvSpPr>
          <p:nvPr>
            <p:ph type="body" idx="1"/>
          </p:nvPr>
        </p:nvSpPr>
        <p:spPr>
          <a:xfrm>
            <a:off x="468313" y="1052513"/>
            <a:ext cx="8351837" cy="5545137"/>
          </a:xfrm>
          <a:solidFill>
            <a:srgbClr val="FFFF00"/>
          </a:solidFill>
        </p:spPr>
        <p:txBody>
          <a:bodyPr/>
          <a:lstStyle/>
          <a:p>
            <a:pPr>
              <a:lnSpc>
                <a:spcPct val="80000"/>
              </a:lnSpc>
            </a:pPr>
            <a:r>
              <a:rPr lang="en-US" altLang="zh-TW" sz="2400" dirty="0" smtClean="0"/>
              <a:t>2010-11-08 </a:t>
            </a:r>
            <a:r>
              <a:rPr lang="zh-TW" altLang="en-US" sz="2400" dirty="0" smtClean="0"/>
              <a:t>針對</a:t>
            </a:r>
            <a:r>
              <a:rPr lang="en-US" altLang="zh-TW" sz="2400" dirty="0" smtClean="0"/>
              <a:t>JAVA</a:t>
            </a:r>
            <a:r>
              <a:rPr lang="zh-TW" altLang="en-US" sz="2400" dirty="0" smtClean="0"/>
              <a:t>弱點攻擊頻率於今年第三季驟然提升</a:t>
            </a:r>
            <a:endParaRPr lang="en-US" altLang="zh-TW" sz="2400" dirty="0" smtClean="0"/>
          </a:p>
          <a:p>
            <a:pPr>
              <a:lnSpc>
                <a:spcPct val="80000"/>
              </a:lnSpc>
            </a:pPr>
            <a:r>
              <a:rPr lang="en-US" altLang="zh-TW" sz="2400" dirty="0" smtClean="0"/>
              <a:t>2010-11-06 </a:t>
            </a:r>
            <a:r>
              <a:rPr lang="zh-TW" altLang="en-US" sz="2400" dirty="0" smtClean="0"/>
              <a:t>美國積極利用社群網站監控特定人士動向 </a:t>
            </a:r>
            <a:endParaRPr lang="en-US" altLang="zh-TW" sz="2400" dirty="0" smtClean="0"/>
          </a:p>
          <a:p>
            <a:pPr>
              <a:lnSpc>
                <a:spcPct val="80000"/>
              </a:lnSpc>
            </a:pPr>
            <a:r>
              <a:rPr lang="en-US" altLang="zh-TW" sz="2400" dirty="0" smtClean="0"/>
              <a:t>2010-11-05 </a:t>
            </a:r>
            <a:r>
              <a:rPr lang="zh-TW" altLang="en-US" sz="2400" dirty="0" smtClean="0"/>
              <a:t>英國政府將網路攻擊威脅視為目前國家防禦重心 </a:t>
            </a:r>
            <a:endParaRPr lang="en-US" altLang="zh-TW" sz="2400" dirty="0" smtClean="0"/>
          </a:p>
          <a:p>
            <a:pPr>
              <a:lnSpc>
                <a:spcPct val="80000"/>
              </a:lnSpc>
            </a:pPr>
            <a:r>
              <a:rPr lang="en-US" altLang="zh-TW" sz="2400" dirty="0" smtClean="0"/>
              <a:t>2010-10-25 </a:t>
            </a:r>
            <a:r>
              <a:rPr lang="zh-TW" altLang="en-US" sz="2400" dirty="0" smtClean="0"/>
              <a:t>麻省理工學院研發攻擊回復系統 </a:t>
            </a:r>
            <a:endParaRPr lang="en-US" altLang="zh-TW" sz="2400" dirty="0" smtClean="0"/>
          </a:p>
          <a:p>
            <a:pPr>
              <a:lnSpc>
                <a:spcPct val="80000"/>
              </a:lnSpc>
            </a:pPr>
            <a:r>
              <a:rPr lang="en-US" altLang="zh-TW" sz="2400" dirty="0" smtClean="0"/>
              <a:t>2010-10-22 </a:t>
            </a:r>
            <a:r>
              <a:rPr lang="zh-TW" altLang="en-US" sz="2400" dirty="0" smtClean="0"/>
              <a:t>美國暫緩海外電子投票系統上線作業</a:t>
            </a:r>
            <a:endParaRPr lang="en-US" altLang="zh-TW" sz="2400" dirty="0" smtClean="0"/>
          </a:p>
          <a:p>
            <a:pPr>
              <a:lnSpc>
                <a:spcPct val="80000"/>
              </a:lnSpc>
            </a:pPr>
            <a:r>
              <a:rPr lang="en-US" altLang="zh-TW" sz="2400" dirty="0" smtClean="0"/>
              <a:t>2010-10-21 Comcast </a:t>
            </a:r>
            <a:r>
              <a:rPr lang="zh-TW" altLang="en-US" sz="2400" dirty="0" smtClean="0"/>
              <a:t>將其殭屍電腦警訊系統服務推展至全美用戶 </a:t>
            </a:r>
            <a:endParaRPr lang="en-US" altLang="zh-TW" sz="2400" dirty="0" smtClean="0"/>
          </a:p>
          <a:p>
            <a:pPr>
              <a:lnSpc>
                <a:spcPct val="80000"/>
              </a:lnSpc>
            </a:pPr>
            <a:r>
              <a:rPr lang="en-US" altLang="zh-TW" sz="2400" dirty="0" smtClean="0"/>
              <a:t>2010-10-09 </a:t>
            </a:r>
            <a:r>
              <a:rPr lang="zh-TW" altLang="en-US" sz="2400" dirty="0" smtClean="0"/>
              <a:t>美國國家安全局建議於網際網路上設置「安全區域</a:t>
            </a:r>
            <a:endParaRPr lang="en-US" altLang="zh-TW" sz="2400" dirty="0" smtClean="0"/>
          </a:p>
          <a:p>
            <a:pPr>
              <a:lnSpc>
                <a:spcPct val="80000"/>
              </a:lnSpc>
            </a:pPr>
            <a:r>
              <a:rPr lang="en-US" altLang="zh-TW" sz="2400" dirty="0" smtClean="0"/>
              <a:t>2010-09-27 </a:t>
            </a:r>
            <a:r>
              <a:rPr lang="zh-TW" altLang="en-US" sz="2400" dirty="0" smtClean="0"/>
              <a:t>中國申請行動電話及</a:t>
            </a:r>
            <a:r>
              <a:rPr lang="en-US" altLang="zh-TW" sz="2400" dirty="0" smtClean="0"/>
              <a:t>SIM</a:t>
            </a:r>
            <a:r>
              <a:rPr lang="zh-TW" altLang="en-US" sz="2400" dirty="0" smtClean="0"/>
              <a:t>卡必須出示身分證件</a:t>
            </a:r>
            <a:endParaRPr lang="en-US" altLang="zh-TW" sz="2400" dirty="0" smtClean="0"/>
          </a:p>
          <a:p>
            <a:pPr>
              <a:lnSpc>
                <a:spcPct val="80000"/>
              </a:lnSpc>
            </a:pPr>
            <a:r>
              <a:rPr lang="en-US" altLang="zh-TW" sz="2400" dirty="0" smtClean="0"/>
              <a:t>010-09-06 </a:t>
            </a:r>
            <a:r>
              <a:rPr lang="zh-TW" altLang="en-US" sz="2400" dirty="0" smtClean="0"/>
              <a:t>美國政府與民間資安資訊情報分享成效不彰</a:t>
            </a:r>
            <a:endParaRPr lang="en-US" altLang="zh-TW" sz="2400" dirty="0" smtClean="0"/>
          </a:p>
          <a:p>
            <a:pPr>
              <a:lnSpc>
                <a:spcPct val="80000"/>
              </a:lnSpc>
            </a:pPr>
            <a:r>
              <a:rPr lang="en-US" altLang="zh-TW" sz="2400" dirty="0" smtClean="0"/>
              <a:t>2010-09-03 </a:t>
            </a:r>
            <a:r>
              <a:rPr lang="zh-TW" altLang="en-US" sz="2400" dirty="0" smtClean="0"/>
              <a:t>西班牙調查空難肇因是否為惡意程式感染</a:t>
            </a:r>
            <a:endParaRPr lang="en-US" altLang="zh-TW" sz="2400" dirty="0" smtClean="0"/>
          </a:p>
          <a:p>
            <a:pPr>
              <a:lnSpc>
                <a:spcPct val="80000"/>
              </a:lnSpc>
            </a:pPr>
            <a:r>
              <a:rPr lang="en-US" altLang="zh-TW" sz="2400" dirty="0" smtClean="0"/>
              <a:t>2010-08-02 15</a:t>
            </a:r>
            <a:r>
              <a:rPr lang="zh-TW" altLang="en-US" sz="2400" dirty="0" smtClean="0"/>
              <a:t>個聯合國會員共同提出網路安全防護控制法案 </a:t>
            </a:r>
            <a:r>
              <a:rPr lang="en-US" altLang="zh-TW" sz="2400" dirty="0" smtClean="0"/>
              <a:t>2010-07-23 </a:t>
            </a:r>
          </a:p>
          <a:p>
            <a:pPr>
              <a:lnSpc>
                <a:spcPct val="80000"/>
              </a:lnSpc>
            </a:pPr>
            <a:r>
              <a:rPr lang="zh-TW" altLang="en-US" sz="2400" dirty="0" smtClean="0"/>
              <a:t>美參議員建請美國與中國共同領導與重視全球網路安全議題</a:t>
            </a:r>
            <a:endParaRPr lang="zh-TW" alt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p:txBody>
          <a:bodyPr/>
          <a:lstStyle/>
          <a:p>
            <a:fld id="{3EBE8C5F-F0E9-4FB5-ABEA-9C706BC8DE56}" type="datetime1">
              <a:rPr lang="zh-TW" altLang="en-US"/>
              <a:pPr/>
              <a:t>2010/12/1</a:t>
            </a:fld>
            <a:endParaRPr lang="en-US" altLang="zh-TW"/>
          </a:p>
        </p:txBody>
      </p:sp>
      <p:sp>
        <p:nvSpPr>
          <p:cNvPr id="6" name="投影片編號版面配置區 2"/>
          <p:cNvSpPr>
            <a:spLocks noGrp="1"/>
          </p:cNvSpPr>
          <p:nvPr>
            <p:ph type="sldNum" sz="quarter" idx="11"/>
          </p:nvPr>
        </p:nvSpPr>
        <p:spPr/>
        <p:txBody>
          <a:bodyPr/>
          <a:lstStyle/>
          <a:p>
            <a:fld id="{0BE55D7D-8B20-4104-8653-73D8B007104F}" type="slidenum">
              <a:rPr lang="zh-TW" altLang="en-US"/>
              <a:pPr/>
              <a:t>60</a:t>
            </a:fld>
            <a:endParaRPr lang="en-US" altLang="zh-TW">
              <a:solidFill>
                <a:schemeClr val="tx1"/>
              </a:solidFill>
            </a:endParaRPr>
          </a:p>
        </p:txBody>
      </p:sp>
      <p:sp>
        <p:nvSpPr>
          <p:cNvPr id="7"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5554" name="Rectangle 2"/>
          <p:cNvSpPr>
            <a:spLocks noChangeArrowheads="1"/>
          </p:cNvSpPr>
          <p:nvPr/>
        </p:nvSpPr>
        <p:spPr bwMode="auto">
          <a:xfrm>
            <a:off x="468313" y="836613"/>
            <a:ext cx="8382000" cy="3013075"/>
          </a:xfrm>
          <a:prstGeom prst="rect">
            <a:avLst/>
          </a:prstGeom>
          <a:solidFill>
            <a:srgbClr val="FFCCFF"/>
          </a:solidFill>
          <a:ln w="9525">
            <a:noFill/>
            <a:miter lim="800000"/>
            <a:headEnd/>
            <a:tailEnd/>
          </a:ln>
          <a:effectLst/>
        </p:spPr>
        <p:txBody>
          <a:bodyPr>
            <a:spAutoFit/>
          </a:bodyPr>
          <a:lstStyle/>
          <a:p>
            <a:pPr algn="l"/>
            <a:r>
              <a:rPr lang="zh-TW" altLang="en-US"/>
              <a:t>　　</a:t>
            </a:r>
            <a:r>
              <a:rPr lang="zh-TW" altLang="en-US">
                <a:latin typeface="標楷體" pitchFamily="65" charset="-120"/>
                <a:ea typeface="標楷體" pitchFamily="65" charset="-120"/>
              </a:rPr>
              <a:t>一詐騙盜刷集團，該集團嫌犯以盜取的被害人資料，冒名向發卡銀行申辦信用卡，還開通發卡銀行的網路銀行服務功能，在</a:t>
            </a:r>
            <a:r>
              <a:rPr lang="en-US" altLang="zh-TW">
                <a:latin typeface="標楷體" pitchFamily="65" charset="-120"/>
                <a:ea typeface="標楷體" pitchFamily="65" charset="-120"/>
              </a:rPr>
              <a:t>ezPay</a:t>
            </a:r>
            <a:r>
              <a:rPr lang="zh-TW" altLang="en-US">
                <a:latin typeface="標楷體" pitchFamily="65" charset="-120"/>
                <a:ea typeface="標楷體" pitchFamily="65" charset="-120"/>
              </a:rPr>
              <a:t>及</a:t>
            </a:r>
            <a:r>
              <a:rPr lang="en-US" altLang="zh-TW">
                <a:latin typeface="標楷體" pitchFamily="65" charset="-120"/>
                <a:ea typeface="標楷體" pitchFamily="65" charset="-120"/>
              </a:rPr>
              <a:t>PayPal</a:t>
            </a:r>
            <a:r>
              <a:rPr lang="zh-TW" altLang="en-US">
                <a:latin typeface="標楷體" pitchFamily="65" charset="-120"/>
                <a:ea typeface="標楷體" pitchFamily="65" charset="-120"/>
              </a:rPr>
              <a:t>線上付費網站上網註冊，取得授權碼後，立刻刷卡儲值。其後嫌犯再以被害人信用卡資料向拍賣網站購物，消費盜刷信用卡儲值的虛擬貨幣，向賣家購買高價的3</a:t>
            </a:r>
            <a:r>
              <a:rPr lang="en-US" altLang="zh-TW">
                <a:latin typeface="標楷體" pitchFamily="65" charset="-120"/>
                <a:ea typeface="標楷體" pitchFamily="65" charset="-120"/>
              </a:rPr>
              <a:t>C </a:t>
            </a:r>
            <a:r>
              <a:rPr lang="zh-TW" altLang="en-US">
                <a:latin typeface="標楷體" pitchFamily="65" charset="-120"/>
                <a:ea typeface="標楷體" pitchFamily="65" charset="-120"/>
              </a:rPr>
              <a:t>產品，或者直接把儲值的虛擬貨幣轉匯到另外一個人頭虛擬帳戶，並轉匯到銀行的人頭戶，從</a:t>
            </a:r>
            <a:r>
              <a:rPr lang="en-US" altLang="zh-TW">
                <a:latin typeface="標楷體" pitchFamily="65" charset="-120"/>
                <a:ea typeface="標楷體" pitchFamily="65" charset="-120"/>
              </a:rPr>
              <a:t>ATM </a:t>
            </a:r>
            <a:r>
              <a:rPr lang="zh-TW" altLang="en-US">
                <a:latin typeface="標楷體" pitchFamily="65" charset="-120"/>
                <a:ea typeface="標楷體" pitchFamily="65" charset="-120"/>
              </a:rPr>
              <a:t>提款機領走現金。</a:t>
            </a:r>
          </a:p>
        </p:txBody>
      </p:sp>
      <p:sp>
        <p:nvSpPr>
          <p:cNvPr id="535555" name="Rectangle 3"/>
          <p:cNvSpPr>
            <a:spLocks noChangeArrowheads="1"/>
          </p:cNvSpPr>
          <p:nvPr/>
        </p:nvSpPr>
        <p:spPr bwMode="auto">
          <a:xfrm>
            <a:off x="2586038" y="304800"/>
            <a:ext cx="4460875" cy="466725"/>
          </a:xfrm>
          <a:prstGeom prst="rect">
            <a:avLst/>
          </a:prstGeom>
          <a:solidFill>
            <a:srgbClr val="FFFF00"/>
          </a:solidFill>
          <a:ln w="9525">
            <a:solidFill>
              <a:srgbClr val="FF0000"/>
            </a:solidFill>
            <a:miter lim="800000"/>
            <a:headEnd/>
            <a:tailEnd/>
          </a:ln>
          <a:effectLst/>
        </p:spPr>
        <p:txBody>
          <a:bodyPr wrap="none">
            <a:spAutoFit/>
          </a:bodyPr>
          <a:lstStyle/>
          <a:p>
            <a:r>
              <a:rPr lang="zh-TW" altLang="en-US">
                <a:ea typeface="標楷體" pitchFamily="65" charset="-120"/>
              </a:rPr>
              <a:t>消費盜刷信用卡儲值的虛擬貨幣</a:t>
            </a:r>
          </a:p>
        </p:txBody>
      </p:sp>
      <p:sp>
        <p:nvSpPr>
          <p:cNvPr id="535556" name="Text Box 4"/>
          <p:cNvSpPr txBox="1">
            <a:spLocks noChangeArrowheads="1"/>
          </p:cNvSpPr>
          <p:nvPr/>
        </p:nvSpPr>
        <p:spPr bwMode="auto">
          <a:xfrm>
            <a:off x="468313" y="3860800"/>
            <a:ext cx="8229600" cy="2282825"/>
          </a:xfrm>
          <a:prstGeom prst="rect">
            <a:avLst/>
          </a:prstGeom>
          <a:solidFill>
            <a:srgbClr val="FFFF99"/>
          </a:solidFill>
          <a:ln w="9525">
            <a:noFill/>
            <a:miter lim="800000"/>
            <a:headEnd/>
            <a:tailEnd/>
          </a:ln>
          <a:effectLst/>
        </p:spPr>
        <p:txBody>
          <a:bodyPr>
            <a:spAutoFit/>
          </a:bodyPr>
          <a:lstStyle/>
          <a:p>
            <a:pPr algn="l">
              <a:spcBef>
                <a:spcPct val="50000"/>
              </a:spcBef>
            </a:pPr>
            <a:r>
              <a:rPr lang="zh-TW" altLang="en-US">
                <a:latin typeface="標楷體" pitchFamily="65" charset="-120"/>
                <a:ea typeface="標楷體" pitchFamily="65" charset="-120"/>
              </a:rPr>
              <a:t>透過「線上付費網站」來進行。目前各「線上付費網站」在民眾申請會員資格後，取的被害人資料，偽填信用卡申請書後向發卡銀行冒名申辦信用卡的行為，乃將構成偽造署押及偽造文書罪。在各線上付費網站註冊，盜刷獲取虛擬貨幣等行為，並造成發卡銀行及線上付費網站損失，則</a:t>
            </a:r>
            <a:r>
              <a:rPr lang="zh-TW" altLang="en-US">
                <a:latin typeface="標楷體" pitchFamily="65" charset="-120"/>
                <a:ea typeface="標楷體" pitchFamily="65" charset="-120"/>
                <a:cs typeface="Times New Roman" pitchFamily="18" charset="0"/>
              </a:rPr>
              <a:t>可構成詐欺罪及偽造文書等罪</a:t>
            </a:r>
            <a:r>
              <a:rPr lang="zh-TW" altLang="en-US">
                <a:latin typeface="標楷體" pitchFamily="65" charset="-120"/>
                <a:ea typeface="標楷體" pitchFamily="65" charset="-12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p:txBody>
          <a:bodyPr/>
          <a:lstStyle/>
          <a:p>
            <a:fld id="{B5DBE365-4D49-4EA9-9C3C-0958C691EA5A}" type="datetime1">
              <a:rPr lang="zh-TW" altLang="en-US"/>
              <a:pPr/>
              <a:t>2010/12/1</a:t>
            </a:fld>
            <a:endParaRPr lang="en-US" altLang="zh-TW"/>
          </a:p>
        </p:txBody>
      </p:sp>
      <p:sp>
        <p:nvSpPr>
          <p:cNvPr id="6" name="投影片編號版面配置區 2"/>
          <p:cNvSpPr>
            <a:spLocks noGrp="1"/>
          </p:cNvSpPr>
          <p:nvPr>
            <p:ph type="sldNum" sz="quarter" idx="11"/>
          </p:nvPr>
        </p:nvSpPr>
        <p:spPr/>
        <p:txBody>
          <a:bodyPr/>
          <a:lstStyle/>
          <a:p>
            <a:fld id="{53CA93FB-49D2-41A2-847A-0776B1C3BB35}" type="slidenum">
              <a:rPr lang="zh-TW" altLang="en-US"/>
              <a:pPr/>
              <a:t>61</a:t>
            </a:fld>
            <a:endParaRPr lang="en-US" altLang="zh-TW">
              <a:solidFill>
                <a:schemeClr val="tx1"/>
              </a:solidFill>
            </a:endParaRPr>
          </a:p>
        </p:txBody>
      </p:sp>
      <p:sp>
        <p:nvSpPr>
          <p:cNvPr id="7"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6578" name="Rectangle 2"/>
          <p:cNvSpPr>
            <a:spLocks noChangeArrowheads="1"/>
          </p:cNvSpPr>
          <p:nvPr/>
        </p:nvSpPr>
        <p:spPr bwMode="auto">
          <a:xfrm>
            <a:off x="0" y="1066800"/>
            <a:ext cx="9144000" cy="2282825"/>
          </a:xfrm>
          <a:prstGeom prst="rect">
            <a:avLst/>
          </a:prstGeom>
          <a:noFill/>
          <a:ln w="9525">
            <a:noFill/>
            <a:miter lim="800000"/>
            <a:headEnd/>
            <a:tailEnd/>
          </a:ln>
          <a:effectLst/>
        </p:spPr>
        <p:txBody>
          <a:bodyPr>
            <a:spAutoFit/>
          </a:bodyPr>
          <a:lstStyle/>
          <a:p>
            <a:pPr algn="l"/>
            <a:r>
              <a:rPr lang="zh-TW" altLang="en-US">
                <a:ea typeface="標楷體" pitchFamily="65" charset="-120"/>
              </a:rPr>
              <a:t>     黃姓男子，利用「網路釣魚」（</a:t>
            </a:r>
            <a:r>
              <a:rPr lang="en-US" altLang="zh-TW">
                <a:ea typeface="標楷體" pitchFamily="65" charset="-120"/>
              </a:rPr>
              <a:t>phishing）</a:t>
            </a:r>
            <a:r>
              <a:rPr lang="zh-TW" altLang="en-US">
                <a:ea typeface="標楷體" pitchFamily="65" charset="-120"/>
              </a:rPr>
              <a:t>的變種手法「網路豬</a:t>
            </a:r>
          </a:p>
          <a:p>
            <a:pPr algn="l"/>
            <a:r>
              <a:rPr lang="zh-TW" altLang="en-US">
                <a:ea typeface="標楷體" pitchFamily="65" charset="-120"/>
              </a:rPr>
              <a:t>籠草」，涉嫌架設虛假的「中國信託」與「中華商業銀行」的網路</a:t>
            </a:r>
          </a:p>
          <a:p>
            <a:pPr algn="l"/>
            <a:r>
              <a:rPr lang="zh-TW" altLang="en-US">
                <a:ea typeface="標楷體" pitchFamily="65" charset="-120"/>
              </a:rPr>
              <a:t>銀行網頁，利用相似的網址，以魚目混珠的方式，誘騙兩家網路</a:t>
            </a:r>
          </a:p>
          <a:p>
            <a:pPr algn="l"/>
            <a:r>
              <a:rPr lang="zh-TW" altLang="en-US">
                <a:ea typeface="標楷體" pitchFamily="65" charset="-120"/>
              </a:rPr>
              <a:t>銀行的客戶誤信點選登入，從而套取其帳號、密碼，再憑此將被</a:t>
            </a:r>
          </a:p>
          <a:p>
            <a:pPr algn="l"/>
            <a:r>
              <a:rPr lang="zh-TW" altLang="en-US">
                <a:ea typeface="標楷體" pitchFamily="65" charset="-120"/>
              </a:rPr>
              <a:t>害人存款轉至人頭帳戶，被害人多達六百多人。</a:t>
            </a:r>
          </a:p>
          <a:p>
            <a:pPr algn="l"/>
            <a:endParaRPr lang="zh-TW" altLang="en-US">
              <a:ea typeface="標楷體" pitchFamily="65" charset="-120"/>
            </a:endParaRPr>
          </a:p>
        </p:txBody>
      </p:sp>
      <p:sp>
        <p:nvSpPr>
          <p:cNvPr id="536579" name="Rectangle 3"/>
          <p:cNvSpPr>
            <a:spLocks noChangeArrowheads="1"/>
          </p:cNvSpPr>
          <p:nvPr/>
        </p:nvSpPr>
        <p:spPr bwMode="auto">
          <a:xfrm>
            <a:off x="3749675" y="284163"/>
            <a:ext cx="1616075" cy="528637"/>
          </a:xfrm>
          <a:prstGeom prst="rect">
            <a:avLst/>
          </a:prstGeom>
          <a:solidFill>
            <a:srgbClr val="FFFF00"/>
          </a:solidFill>
          <a:ln w="9525">
            <a:solidFill>
              <a:srgbClr val="FF0000"/>
            </a:solidFill>
            <a:miter lim="800000"/>
            <a:headEnd/>
            <a:tailEnd/>
          </a:ln>
          <a:effectLst/>
        </p:spPr>
        <p:txBody>
          <a:bodyPr wrap="none">
            <a:spAutoFit/>
          </a:bodyPr>
          <a:lstStyle/>
          <a:p>
            <a:r>
              <a:rPr lang="zh-TW" altLang="en-US" sz="2800" i="1">
                <a:ea typeface="標楷體" pitchFamily="65" charset="-120"/>
              </a:rPr>
              <a:t>網路釣魚</a:t>
            </a:r>
          </a:p>
        </p:txBody>
      </p:sp>
      <p:sp>
        <p:nvSpPr>
          <p:cNvPr id="536580" name="Text Box 4"/>
          <p:cNvSpPr txBox="1">
            <a:spLocks noChangeArrowheads="1"/>
          </p:cNvSpPr>
          <p:nvPr/>
        </p:nvSpPr>
        <p:spPr bwMode="auto">
          <a:xfrm>
            <a:off x="323850" y="3500438"/>
            <a:ext cx="8229600" cy="1370012"/>
          </a:xfrm>
          <a:prstGeom prst="rect">
            <a:avLst/>
          </a:prstGeom>
          <a:solidFill>
            <a:srgbClr val="FFFF99"/>
          </a:solidFill>
          <a:ln w="9525">
            <a:noFill/>
            <a:miter lim="800000"/>
            <a:headEnd/>
            <a:tailEnd/>
          </a:ln>
          <a:effectLst/>
        </p:spPr>
        <p:txBody>
          <a:bodyPr>
            <a:spAutoFit/>
          </a:bodyPr>
          <a:lstStyle/>
          <a:p>
            <a:pPr algn="l">
              <a:spcBef>
                <a:spcPct val="50000"/>
              </a:spcBef>
            </a:pPr>
            <a:r>
              <a:rPr lang="zh-TW" altLang="en-US" b="1" i="1">
                <a:solidFill>
                  <a:srgbClr val="FF0000"/>
                </a:solidFill>
                <a:latin typeface="標楷體" pitchFamily="65" charset="-120"/>
                <a:ea typeface="標楷體" pitchFamily="65" charset="-120"/>
              </a:rPr>
              <a:t>屬偽造電磁紀錄之行為，應成立刑法上偽造準文書罪（按刑法第220 條規定，利用他人帳號密碼，進入銀行網站更改其</a:t>
            </a:r>
            <a:endParaRPr lang="zh-TW" altLang="en-US" b="1">
              <a:solidFill>
                <a:srgbClr val="FF0000"/>
              </a:solidFill>
              <a:latin typeface="標楷體" pitchFamily="65" charset="-120"/>
              <a:ea typeface="標楷體" pitchFamily="65" charset="-120"/>
            </a:endParaRPr>
          </a:p>
          <a:p>
            <a:pPr algn="l">
              <a:spcBef>
                <a:spcPct val="50000"/>
              </a:spcBef>
            </a:pPr>
            <a:r>
              <a:rPr lang="zh-TW" altLang="en-US" b="1" i="1">
                <a:solidFill>
                  <a:srgbClr val="FF0000"/>
                </a:solidFill>
                <a:latin typeface="標楷體" pitchFamily="65" charset="-120"/>
                <a:ea typeface="標楷體" pitchFamily="65" charset="-120"/>
              </a:rPr>
              <a:t>密碼之行為，則應成立刑法第359條之無故變更電磁紀錄罪</a:t>
            </a:r>
            <a:endParaRPr lang="zh-TW" altLang="en-US">
              <a:latin typeface="標楷體" pitchFamily="65" charset="-120"/>
              <a:ea typeface="標楷體" pitchFamily="65" charset="-12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
          <p:cNvSpPr>
            <a:spLocks noGrp="1"/>
          </p:cNvSpPr>
          <p:nvPr>
            <p:ph type="dt" sz="half" idx="10"/>
          </p:nvPr>
        </p:nvSpPr>
        <p:spPr/>
        <p:txBody>
          <a:bodyPr/>
          <a:lstStyle/>
          <a:p>
            <a:fld id="{BFE26495-626C-487E-9591-843D40B000FC}" type="datetime1">
              <a:rPr lang="zh-TW" altLang="en-US"/>
              <a:pPr/>
              <a:t>2010/12/1</a:t>
            </a:fld>
            <a:endParaRPr lang="en-US" altLang="zh-TW"/>
          </a:p>
        </p:txBody>
      </p:sp>
      <p:sp>
        <p:nvSpPr>
          <p:cNvPr id="6" name="投影片編號版面配置區 2"/>
          <p:cNvSpPr>
            <a:spLocks noGrp="1"/>
          </p:cNvSpPr>
          <p:nvPr>
            <p:ph type="sldNum" sz="quarter" idx="11"/>
          </p:nvPr>
        </p:nvSpPr>
        <p:spPr/>
        <p:txBody>
          <a:bodyPr/>
          <a:lstStyle/>
          <a:p>
            <a:fld id="{65E11072-A1E6-4481-B33D-781877CC623D}" type="slidenum">
              <a:rPr lang="zh-TW" altLang="en-US"/>
              <a:pPr/>
              <a:t>62</a:t>
            </a:fld>
            <a:endParaRPr lang="en-US" altLang="zh-TW">
              <a:solidFill>
                <a:schemeClr val="tx1"/>
              </a:solidFill>
            </a:endParaRPr>
          </a:p>
        </p:txBody>
      </p:sp>
      <p:sp>
        <p:nvSpPr>
          <p:cNvPr id="7"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37602" name="Rectangle 2"/>
          <p:cNvSpPr>
            <a:spLocks noChangeArrowheads="1"/>
          </p:cNvSpPr>
          <p:nvPr/>
        </p:nvSpPr>
        <p:spPr bwMode="auto">
          <a:xfrm>
            <a:off x="0" y="914400"/>
            <a:ext cx="9144000" cy="519113"/>
          </a:xfrm>
          <a:prstGeom prst="rect">
            <a:avLst/>
          </a:prstGeom>
          <a:solidFill>
            <a:srgbClr val="FFFF00"/>
          </a:solidFill>
          <a:ln w="9525">
            <a:noFill/>
            <a:miter lim="800000"/>
            <a:headEnd/>
            <a:tailEnd/>
          </a:ln>
          <a:effectLst/>
        </p:spPr>
        <p:txBody>
          <a:bodyPr>
            <a:spAutoFit/>
          </a:bodyPr>
          <a:lstStyle/>
          <a:p>
            <a:pPr algn="l"/>
            <a:r>
              <a:rPr lang="en-US" altLang="zh-TW">
                <a:solidFill>
                  <a:srgbClr val="FF0000"/>
                </a:solidFill>
                <a:latin typeface="標楷體" pitchFamily="65" charset="-120"/>
                <a:ea typeface="標楷體" pitchFamily="65" charset="-120"/>
              </a:rPr>
              <a:t>x</a:t>
            </a:r>
            <a:r>
              <a:rPr lang="zh-TW" altLang="en-US">
                <a:solidFill>
                  <a:srgbClr val="FF0000"/>
                </a:solidFill>
                <a:latin typeface="標楷體" pitchFamily="65" charset="-120"/>
                <a:ea typeface="標楷體" pitchFamily="65" charset="-120"/>
              </a:rPr>
              <a:t>姓男子--垃圾郵件造成</a:t>
            </a:r>
            <a:r>
              <a:rPr lang="zh-TW" altLang="en-US" sz="2800" b="1">
                <a:solidFill>
                  <a:srgbClr val="0000FF"/>
                </a:solidFill>
                <a:latin typeface="標楷體" pitchFamily="65" charset="-120"/>
                <a:ea typeface="標楷體" pitchFamily="65" charset="-120"/>
              </a:rPr>
              <a:t>公務機關</a:t>
            </a:r>
            <a:r>
              <a:rPr lang="zh-TW" altLang="en-US">
                <a:solidFill>
                  <a:srgbClr val="FF0000"/>
                </a:solidFill>
                <a:latin typeface="標楷體" pitchFamily="65" charset="-120"/>
                <a:ea typeface="標楷體" pitchFamily="65" charset="-120"/>
              </a:rPr>
              <a:t>客戶電腦主機嚴重當機和癱瘓</a:t>
            </a:r>
          </a:p>
        </p:txBody>
      </p:sp>
      <p:sp>
        <p:nvSpPr>
          <p:cNvPr id="537603" name="Rectangle 3"/>
          <p:cNvSpPr>
            <a:spLocks noChangeArrowheads="1"/>
          </p:cNvSpPr>
          <p:nvPr/>
        </p:nvSpPr>
        <p:spPr bwMode="auto">
          <a:xfrm>
            <a:off x="4008438" y="255588"/>
            <a:ext cx="1616075" cy="528637"/>
          </a:xfrm>
          <a:prstGeom prst="rect">
            <a:avLst/>
          </a:prstGeom>
          <a:solidFill>
            <a:srgbClr val="FFFF00"/>
          </a:solidFill>
          <a:ln w="9525">
            <a:solidFill>
              <a:srgbClr val="FF0000"/>
            </a:solidFill>
            <a:miter lim="800000"/>
            <a:headEnd/>
            <a:tailEnd/>
          </a:ln>
          <a:effectLst/>
        </p:spPr>
        <p:txBody>
          <a:bodyPr wrap="none">
            <a:spAutoFit/>
          </a:bodyPr>
          <a:lstStyle/>
          <a:p>
            <a:r>
              <a:rPr lang="zh-TW" altLang="en-US" sz="2800" i="1">
                <a:latin typeface="標楷體" pitchFamily="65" charset="-120"/>
                <a:ea typeface="標楷體" pitchFamily="65" charset="-120"/>
              </a:rPr>
              <a:t>垃圾郵件</a:t>
            </a:r>
          </a:p>
        </p:txBody>
      </p:sp>
      <p:sp>
        <p:nvSpPr>
          <p:cNvPr id="537604" name="Text Box 4"/>
          <p:cNvSpPr txBox="1">
            <a:spLocks noChangeArrowheads="1"/>
          </p:cNvSpPr>
          <p:nvPr/>
        </p:nvSpPr>
        <p:spPr bwMode="auto">
          <a:xfrm>
            <a:off x="228600" y="1828800"/>
            <a:ext cx="8534400" cy="3743325"/>
          </a:xfrm>
          <a:prstGeom prst="rect">
            <a:avLst/>
          </a:prstGeom>
          <a:noFill/>
          <a:ln w="9525">
            <a:noFill/>
            <a:miter lim="800000"/>
            <a:headEnd/>
            <a:tailEnd/>
          </a:ln>
          <a:effectLst/>
        </p:spPr>
        <p:txBody>
          <a:bodyPr>
            <a:spAutoFit/>
          </a:bodyPr>
          <a:lstStyle/>
          <a:p>
            <a:pPr algn="l">
              <a:spcBef>
                <a:spcPct val="50000"/>
              </a:spcBef>
            </a:pPr>
            <a:r>
              <a:rPr lang="zh-TW" altLang="en-US">
                <a:ea typeface="標楷體" pitchFamily="65" charset="-120"/>
              </a:rPr>
              <a:t>目前我國尚未有正式的反垃圾郵件法，亦未針對大量寄發垃圾郵件訂定任何懲罰規定，所以針對大量發送電子郵件之行為，並無直接法律依據予以懲處。但本案中「造成公司客戶電腦主機嚴重當機和癱瘓」之行為，已違反了刑法第360 條，無故以電腦程式或其他電磁方式干擾他人電腦或其相關設備，致生損害於公眾或他人者，須處3 年以下有期徒刑、拘役或科或併科般10 萬元以下罰金；而受損害者，由於包含公務機關電腦主機，符合第361 條之加重要</a:t>
            </a:r>
            <a:r>
              <a:rPr lang="zh-TW" altLang="en-US">
                <a:ea typeface="標楷體" pitchFamily="65" charset="-120"/>
                <a:cs typeface="¼Ð·¢Åé"/>
              </a:rPr>
              <a:t>52 </a:t>
            </a:r>
            <a:r>
              <a:rPr lang="zh-TW" altLang="en-US">
                <a:ea typeface="標楷體" pitchFamily="65" charset="-120"/>
                <a:cs typeface="MingLiU,Italic"/>
              </a:rPr>
              <a:t>資通安全法律案例宣導彙編</a:t>
            </a:r>
            <a:r>
              <a:rPr lang="zh-TW" altLang="en-US">
                <a:ea typeface="標楷體" pitchFamily="65" charset="-120"/>
              </a:rPr>
              <a:t>件，得加重其刑至二分之一。該男子為了大量寄發電子郵件，以吸引消費者購買其商品，誤觸刑法之規定，實得不償失。</a:t>
            </a:r>
            <a:r>
              <a:rPr lang="zh-TW" altLang="en-US">
                <a:ea typeface="標楷體" pitchFamily="65" charset="-120"/>
                <a:hlinkClick r:id="rId2" action="ppaction://hlinkfile"/>
              </a:rPr>
              <a:t>.</a:t>
            </a:r>
            <a:endParaRPr lang="en-US" altLang="zh-TW" u="sng">
              <a:effectLst>
                <a:outerShdw blurRad="38100" dist="38100" dir="2700000" algn="tl">
                  <a:srgbClr val="FFFFFF"/>
                </a:outerShdw>
              </a:effectLst>
              <a:ea typeface="標楷體" pitchFamily="65" charset="-12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9AAAFFE7-504F-40A1-B14A-1BC1EEB8F4F7}"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F9E71001-7D34-4085-9776-0A742E3167EF}" type="slidenum">
              <a:rPr lang="zh-TW" altLang="en-US"/>
              <a:pPr/>
              <a:t>63</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29410" name="Rectangle 2"/>
          <p:cNvSpPr>
            <a:spLocks noGrp="1" noChangeArrowheads="1"/>
          </p:cNvSpPr>
          <p:nvPr>
            <p:ph type="title"/>
          </p:nvPr>
        </p:nvSpPr>
        <p:spPr>
          <a:xfrm>
            <a:off x="971550" y="549275"/>
            <a:ext cx="7391400" cy="608013"/>
          </a:xfrm>
        </p:spPr>
        <p:txBody>
          <a:bodyPr/>
          <a:lstStyle/>
          <a:p>
            <a:pPr algn="ctr"/>
            <a:r>
              <a:rPr lang="zh-TW" altLang="en-US" sz="3600" b="0">
                <a:solidFill>
                  <a:schemeClr val="tx1"/>
                </a:solidFill>
                <a:latin typeface="標楷體" pitchFamily="65" charset="-120"/>
                <a:ea typeface="標楷體" pitchFamily="65" charset="-120"/>
              </a:rPr>
              <a:t>相關法令宣導</a:t>
            </a:r>
            <a:r>
              <a:rPr lang="zh-TW" altLang="en-US" sz="2000">
                <a:solidFill>
                  <a:srgbClr val="0000FF"/>
                </a:solidFill>
                <a:latin typeface="標楷體" pitchFamily="65" charset="-120"/>
                <a:ea typeface="標楷體" pitchFamily="65" charset="-120"/>
              </a:rPr>
              <a:t>「個人資料保護法」</a:t>
            </a:r>
          </a:p>
        </p:txBody>
      </p:sp>
      <p:sp>
        <p:nvSpPr>
          <p:cNvPr id="529414" name="Text Box 6"/>
          <p:cNvSpPr txBox="1">
            <a:spLocks noChangeArrowheads="1"/>
          </p:cNvSpPr>
          <p:nvPr/>
        </p:nvSpPr>
        <p:spPr bwMode="auto">
          <a:xfrm>
            <a:off x="827088" y="1700213"/>
            <a:ext cx="7705725" cy="4031873"/>
          </a:xfrm>
          <a:prstGeom prst="rect">
            <a:avLst/>
          </a:prstGeom>
          <a:noFill/>
          <a:ln w="9525">
            <a:noFill/>
            <a:miter lim="800000"/>
            <a:headEnd/>
            <a:tailEnd/>
          </a:ln>
          <a:effectLst/>
        </p:spPr>
        <p:txBody>
          <a:bodyPr>
            <a:spAutoFit/>
          </a:bodyPr>
          <a:lstStyle/>
          <a:p>
            <a:r>
              <a:rPr lang="en-US" altLang="zh-TW" sz="3200" dirty="0">
                <a:solidFill>
                  <a:srgbClr val="0000FF"/>
                </a:solidFill>
                <a:latin typeface="標楷體" pitchFamily="65" charset="-120"/>
                <a:ea typeface="標楷體" pitchFamily="65" charset="-120"/>
              </a:rPr>
              <a:t>(</a:t>
            </a:r>
            <a:r>
              <a:rPr lang="zh-TW" altLang="en-US" sz="3200" dirty="0">
                <a:solidFill>
                  <a:srgbClr val="0000FF"/>
                </a:solidFill>
                <a:latin typeface="標楷體" pitchFamily="65" charset="-120"/>
                <a:ea typeface="標楷體" pitchFamily="65" charset="-120"/>
              </a:rPr>
              <a:t>個資</a:t>
            </a:r>
            <a:r>
              <a:rPr lang="zh-TW" altLang="en-US" sz="3200" dirty="0" smtClean="0">
                <a:solidFill>
                  <a:srgbClr val="0000FF"/>
                </a:solidFill>
                <a:latin typeface="標楷體" pitchFamily="65" charset="-120"/>
                <a:ea typeface="標楷體" pitchFamily="65" charset="-120"/>
              </a:rPr>
              <a:t>法第</a:t>
            </a:r>
            <a:r>
              <a:rPr lang="en-US" altLang="zh-TW" sz="3200" i="1" dirty="0">
                <a:solidFill>
                  <a:srgbClr val="0000FF"/>
                </a:solidFill>
                <a:latin typeface="標楷體" pitchFamily="65" charset="-120"/>
                <a:ea typeface="標楷體" pitchFamily="65" charset="-120"/>
              </a:rPr>
              <a:t>6</a:t>
            </a:r>
            <a:r>
              <a:rPr lang="zh-TW" altLang="en-US" sz="3200" dirty="0">
                <a:solidFill>
                  <a:srgbClr val="0000FF"/>
                </a:solidFill>
                <a:latin typeface="標楷體" pitchFamily="65" charset="-120"/>
                <a:ea typeface="標楷體" pitchFamily="65" charset="-120"/>
              </a:rPr>
              <a:t>條</a:t>
            </a:r>
            <a:r>
              <a:rPr lang="en-US" altLang="zh-TW" sz="3200" dirty="0">
                <a:solidFill>
                  <a:srgbClr val="0000FF"/>
                </a:solidFill>
                <a:latin typeface="標楷體" pitchFamily="65" charset="-120"/>
                <a:ea typeface="標楷體" pitchFamily="65" charset="-120"/>
              </a:rPr>
              <a:t>)</a:t>
            </a:r>
          </a:p>
          <a:p>
            <a:r>
              <a:rPr lang="zh-TW" altLang="en-US" sz="3200" dirty="0">
                <a:latin typeface="標楷體" pitchFamily="65" charset="-120"/>
                <a:ea typeface="標楷體" pitchFamily="65" charset="-120"/>
              </a:rPr>
              <a:t>組織不應蒐集、處理或利用有關醫療、基因、性生活、健康檢查及犯罪前科之個人資料。</a:t>
            </a:r>
          </a:p>
          <a:p>
            <a:r>
              <a:rPr lang="en-US" altLang="zh-TW" sz="3200" dirty="0">
                <a:solidFill>
                  <a:srgbClr val="0000FF"/>
                </a:solidFill>
                <a:latin typeface="標楷體" pitchFamily="65" charset="-120"/>
                <a:ea typeface="標楷體" pitchFamily="65" charset="-120"/>
              </a:rPr>
              <a:t>(</a:t>
            </a:r>
            <a:r>
              <a:rPr lang="zh-TW" altLang="en-US" sz="3200" dirty="0">
                <a:solidFill>
                  <a:srgbClr val="0000FF"/>
                </a:solidFill>
                <a:latin typeface="標楷體" pitchFamily="65" charset="-120"/>
                <a:ea typeface="標楷體" pitchFamily="65" charset="-120"/>
              </a:rPr>
              <a:t>個資</a:t>
            </a:r>
            <a:r>
              <a:rPr lang="zh-TW" altLang="en-US" sz="3200" dirty="0" smtClean="0">
                <a:solidFill>
                  <a:srgbClr val="0000FF"/>
                </a:solidFill>
                <a:latin typeface="標楷體" pitchFamily="65" charset="-120"/>
                <a:ea typeface="標楷體" pitchFamily="65" charset="-120"/>
              </a:rPr>
              <a:t>法第</a:t>
            </a:r>
            <a:r>
              <a:rPr lang="en-US" altLang="zh-TW" sz="3200" i="1" dirty="0">
                <a:solidFill>
                  <a:srgbClr val="0000FF"/>
                </a:solidFill>
                <a:latin typeface="標楷體" pitchFamily="65" charset="-120"/>
                <a:ea typeface="標楷體" pitchFamily="65" charset="-120"/>
              </a:rPr>
              <a:t>8</a:t>
            </a:r>
            <a:r>
              <a:rPr lang="zh-TW" altLang="en-US" sz="3200" dirty="0">
                <a:solidFill>
                  <a:srgbClr val="0000FF"/>
                </a:solidFill>
                <a:latin typeface="標楷體" pitchFamily="65" charset="-120"/>
                <a:ea typeface="標楷體" pitchFamily="65" charset="-120"/>
              </a:rPr>
              <a:t>條</a:t>
            </a:r>
            <a:r>
              <a:rPr lang="en-US" altLang="zh-TW" sz="3200" dirty="0">
                <a:solidFill>
                  <a:srgbClr val="0000FF"/>
                </a:solidFill>
                <a:latin typeface="標楷體" pitchFamily="65" charset="-120"/>
                <a:ea typeface="標楷體" pitchFamily="65" charset="-120"/>
              </a:rPr>
              <a:t>)</a:t>
            </a:r>
          </a:p>
          <a:p>
            <a:r>
              <a:rPr lang="zh-TW" altLang="en-US" sz="3200" dirty="0">
                <a:latin typeface="標楷體" pitchFamily="65" charset="-120"/>
                <a:ea typeface="標楷體" pitchFamily="65" charset="-120"/>
              </a:rPr>
              <a:t>組織直接向當事人蒐集個人資料時，應明確告知當事人蒐集個人資料之目的、類別、利用方式等。</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DA73341-0FD9-41EE-8B82-03C7E59F335F}"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9944244-A354-49FC-B1D2-2D1A64AA1170}" type="slidenum">
              <a:rPr lang="zh-TW" altLang="en-US"/>
              <a:pPr/>
              <a:t>64</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46466" name="Rectangle 2"/>
          <p:cNvSpPr>
            <a:spLocks noGrp="1" noChangeArrowheads="1"/>
          </p:cNvSpPr>
          <p:nvPr>
            <p:ph type="title"/>
          </p:nvPr>
        </p:nvSpPr>
        <p:spPr>
          <a:xfrm>
            <a:off x="914400" y="444500"/>
            <a:ext cx="7391400" cy="536575"/>
          </a:xfrm>
        </p:spPr>
        <p:txBody>
          <a:bodyPr/>
          <a:lstStyle/>
          <a:p>
            <a:pPr algn="ctr"/>
            <a:r>
              <a:rPr lang="zh-TW" altLang="en-US" sz="3200">
                <a:solidFill>
                  <a:srgbClr val="0000FF"/>
                </a:solidFill>
                <a:latin typeface="標楷體" pitchFamily="65" charset="-120"/>
                <a:ea typeface="標楷體" pitchFamily="65" charset="-120"/>
              </a:rPr>
              <a:t>「個人資料保護法」</a:t>
            </a:r>
          </a:p>
        </p:txBody>
      </p:sp>
      <p:sp>
        <p:nvSpPr>
          <p:cNvPr id="446467" name="Rectangle 3"/>
          <p:cNvSpPr>
            <a:spLocks noGrp="1" noChangeArrowheads="1"/>
          </p:cNvSpPr>
          <p:nvPr>
            <p:ph type="body" idx="1"/>
          </p:nvPr>
        </p:nvSpPr>
        <p:spPr>
          <a:xfrm>
            <a:off x="457200" y="981075"/>
            <a:ext cx="8435975" cy="5327650"/>
          </a:xfrm>
          <a:solidFill>
            <a:srgbClr val="FFFF00"/>
          </a:solidFill>
        </p:spPr>
        <p:txBody>
          <a:bodyPr/>
          <a:lstStyle/>
          <a:p>
            <a:pPr marL="442913" indent="-442913"/>
            <a:r>
              <a:rPr lang="zh-TW" altLang="en-US" sz="1800">
                <a:solidFill>
                  <a:srgbClr val="0000FF"/>
                </a:solidFill>
              </a:rPr>
              <a:t>第一條 為規範個人資料之蒐集、處理及利用，以避免人格權受侵害，並促進個人資料之合理利用，特制定本法。</a:t>
            </a:r>
            <a:endParaRPr lang="zh-TW" altLang="en-US" sz="1800">
              <a:solidFill>
                <a:srgbClr val="0000FF"/>
              </a:solidFill>
              <a:latin typeface="標楷體" pitchFamily="65" charset="-120"/>
              <a:ea typeface="標楷體" pitchFamily="65" charset="-120"/>
            </a:endParaRPr>
          </a:p>
          <a:p>
            <a:pPr marL="442913" indent="-442913"/>
            <a:r>
              <a:rPr lang="zh-TW" altLang="en-US" sz="1800">
                <a:solidFill>
                  <a:srgbClr val="0000FF"/>
                </a:solidFill>
              </a:rPr>
              <a:t>第二條 本法用詞，定義如下</a:t>
            </a:r>
            <a:endParaRPr lang="zh-TW" altLang="en-US" sz="1800">
              <a:solidFill>
                <a:srgbClr val="0000FF"/>
              </a:solidFill>
              <a:latin typeface="標楷體" pitchFamily="65" charset="-120"/>
              <a:ea typeface="標楷體" pitchFamily="65" charset="-120"/>
            </a:endParaRPr>
          </a:p>
          <a:p>
            <a:pPr marL="442913" indent="-442913">
              <a:buFont typeface="Wingdings" pitchFamily="2" charset="2"/>
              <a:buAutoNum type="ea1ChtPeriod"/>
            </a:pPr>
            <a:r>
              <a:rPr lang="zh-TW" altLang="en-US" sz="1800">
                <a:solidFill>
                  <a:srgbClr val="0000FF"/>
                </a:solidFill>
              </a:rPr>
              <a:t>個人資料：指自然人之姓名、出生年月日、國民身分證統一編號、護照號碼、特徵、指紋、婚姻、家庭、教育、職業、病歷、醫療、基因、性生活、健康檢查、犯罪前科、聯絡方式、財務情況、社會活動及其他得以直接或間接方式識別該個人之資料。</a:t>
            </a:r>
          </a:p>
          <a:p>
            <a:pPr marL="442913" indent="-442913">
              <a:buFont typeface="Wingdings" pitchFamily="2" charset="2"/>
              <a:buAutoNum type="ea1ChtPeriod"/>
            </a:pPr>
            <a:r>
              <a:rPr lang="zh-TW" altLang="en-US" sz="1800">
                <a:solidFill>
                  <a:srgbClr val="0000FF"/>
                </a:solidFill>
              </a:rPr>
              <a:t>個人資料檔案：指依系統建立而得以自動化機器或其他非自動化方式檢索、整理之個人資料之集合。</a:t>
            </a:r>
          </a:p>
          <a:p>
            <a:pPr marL="442913" indent="-442913">
              <a:buFont typeface="Wingdings" pitchFamily="2" charset="2"/>
              <a:buAutoNum type="ea1ChtPeriod"/>
            </a:pPr>
            <a:r>
              <a:rPr lang="zh-TW" altLang="en-US" sz="1800">
                <a:solidFill>
                  <a:srgbClr val="0000FF"/>
                </a:solidFill>
              </a:rPr>
              <a:t>蒐集：指以任何方式取得個人資料。</a:t>
            </a:r>
          </a:p>
          <a:p>
            <a:pPr marL="442913" indent="-442913">
              <a:buFont typeface="Wingdings" pitchFamily="2" charset="2"/>
              <a:buAutoNum type="ea1ChtPeriod"/>
            </a:pPr>
            <a:r>
              <a:rPr lang="zh-TW" altLang="en-US" sz="1800">
                <a:solidFill>
                  <a:srgbClr val="0000FF"/>
                </a:solidFill>
              </a:rPr>
              <a:t>處理：指為建立或利用個人資料檔案所為資料之記錄、輸入、儲存、編輯、更正、複製、檢索、刪除、輸出、連結或內部傳送。</a:t>
            </a:r>
          </a:p>
          <a:p>
            <a:pPr marL="442913" indent="-442913">
              <a:buFont typeface="Wingdings" pitchFamily="2" charset="2"/>
              <a:buAutoNum type="ea1ChtPeriod"/>
            </a:pPr>
            <a:r>
              <a:rPr lang="zh-TW" altLang="en-US" sz="1800">
                <a:solidFill>
                  <a:srgbClr val="0000FF"/>
                </a:solidFill>
              </a:rPr>
              <a:t>利用：指將蒐集之個人資料為處理以外之使用。</a:t>
            </a:r>
          </a:p>
          <a:p>
            <a:pPr marL="442913" indent="-442913">
              <a:buFont typeface="Wingdings" pitchFamily="2" charset="2"/>
              <a:buAutoNum type="ea1ChtPeriod"/>
            </a:pPr>
            <a:r>
              <a:rPr lang="zh-TW" altLang="en-US" sz="1800">
                <a:solidFill>
                  <a:srgbClr val="0000FF"/>
                </a:solidFill>
              </a:rPr>
              <a:t>國際傳輸：指將個人資料作跨國（境）之處理或利用。</a:t>
            </a:r>
          </a:p>
          <a:p>
            <a:pPr marL="442913" indent="-442913">
              <a:buFont typeface="Wingdings" pitchFamily="2" charset="2"/>
              <a:buAutoNum type="ea1ChtPeriod"/>
            </a:pPr>
            <a:r>
              <a:rPr lang="zh-TW" altLang="en-US" sz="1800">
                <a:solidFill>
                  <a:srgbClr val="0000FF"/>
                </a:solidFill>
              </a:rPr>
              <a:t>公務機關：指依法行使公權力之中央或地方機關或行政法人。</a:t>
            </a:r>
          </a:p>
          <a:p>
            <a:pPr marL="442913" indent="-442913">
              <a:buFont typeface="Wingdings" pitchFamily="2" charset="2"/>
              <a:buAutoNum type="ea1ChtPeriod"/>
            </a:pPr>
            <a:r>
              <a:rPr lang="zh-TW" altLang="en-US" sz="1800">
                <a:solidFill>
                  <a:srgbClr val="0000FF"/>
                </a:solidFill>
              </a:rPr>
              <a:t>非公務機關：指前款以外之自然人、法人或其他團體。</a:t>
            </a:r>
          </a:p>
          <a:p>
            <a:pPr marL="442913" indent="-442913">
              <a:buFont typeface="Wingdings" pitchFamily="2" charset="2"/>
              <a:buAutoNum type="ea1ChtPeriod"/>
            </a:pPr>
            <a:r>
              <a:rPr lang="zh-TW" altLang="en-US" sz="1800">
                <a:solidFill>
                  <a:srgbClr val="0000FF"/>
                </a:solidFill>
              </a:rPr>
              <a:t>當事人：指個人資料之本人。</a:t>
            </a:r>
            <a:r>
              <a:rPr lang="zh-TW" altLang="en-US" sz="1800">
                <a:solidFill>
                  <a:srgbClr val="0000FF"/>
                </a:solidFill>
                <a:latin typeface="標楷體" pitchFamily="65" charset="-120"/>
                <a:ea typeface="標楷體" pitchFamily="65" charset="-120"/>
                <a:cs typeface="Times New Roman" pitchFamily="18" charset="0"/>
              </a:rPr>
              <a:t>。 </a:t>
            </a:r>
            <a:endParaRPr lang="zh-TW" altLang="en-US" sz="180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5518213-BD19-481C-B0AC-4C2DDBAFC60E}"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8946CB0C-784B-4EF0-A77C-C3A923BE9B42}" type="slidenum">
              <a:rPr lang="zh-TW" altLang="en-US"/>
              <a:pPr/>
              <a:t>65</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461827" name="Rectangle 3"/>
          <p:cNvSpPr>
            <a:spLocks noGrp="1" noChangeArrowheads="1"/>
          </p:cNvSpPr>
          <p:nvPr>
            <p:ph type="body" idx="1"/>
          </p:nvPr>
        </p:nvSpPr>
        <p:spPr>
          <a:xfrm>
            <a:off x="457200" y="1268413"/>
            <a:ext cx="8435975" cy="4681537"/>
          </a:xfrm>
        </p:spPr>
        <p:txBody>
          <a:bodyPr/>
          <a:lstStyle/>
          <a:p>
            <a:pPr marL="442913" indent="-442913">
              <a:buFont typeface="Wingdings" pitchFamily="2" charset="2"/>
              <a:buNone/>
            </a:pPr>
            <a:r>
              <a:rPr lang="zh-TW" altLang="en-US" sz="2400" b="1">
                <a:latin typeface="標楷體" pitchFamily="65" charset="-120"/>
                <a:ea typeface="標楷體" pitchFamily="65" charset="-120"/>
                <a:cs typeface="Times New Roman" pitchFamily="18" charset="0"/>
              </a:rPr>
              <a:t>損害賠償及其他救濟</a:t>
            </a:r>
            <a:r>
              <a:rPr lang="zh-TW" altLang="en-US" sz="2400">
                <a:latin typeface="標楷體" pitchFamily="65" charset="-120"/>
                <a:ea typeface="標楷體" pitchFamily="65" charset="-120"/>
                <a:cs typeface="Times New Roman" pitchFamily="18" charset="0"/>
              </a:rPr>
              <a:t> </a:t>
            </a:r>
          </a:p>
          <a:p>
            <a:pPr marL="442913" indent="-442913"/>
            <a:r>
              <a:rPr lang="zh-TW" altLang="en-US" sz="2400">
                <a:ea typeface="標楷體" pitchFamily="65" charset="-120"/>
                <a:cs typeface="Times New Roman" pitchFamily="18" charset="0"/>
              </a:rPr>
              <a:t>第二十八條 公務機關違反本法規定，侵害當事人權利者，負損害賠償責任。但損害因天災、事變或其他不可抗力所致者，不在此限。被害人雖非財產上之損害，亦得請求賠償相當之金額；其名譽被侵害者，並得請求為回復名譽之適當處分。</a:t>
            </a:r>
          </a:p>
          <a:p>
            <a:pPr marL="442913" indent="-442913"/>
            <a:r>
              <a:rPr lang="zh-TW" altLang="en-US" sz="2400">
                <a:ea typeface="標楷體" pitchFamily="65" charset="-120"/>
                <a:cs typeface="Times New Roman" pitchFamily="18" charset="0"/>
              </a:rPr>
              <a:t>前二項損害賠償總額，以每人每一事件</a:t>
            </a:r>
            <a:r>
              <a:rPr lang="zh-TW" altLang="en-US" sz="2400">
                <a:solidFill>
                  <a:srgbClr val="FF0000"/>
                </a:solidFill>
                <a:ea typeface="標楷體" pitchFamily="65" charset="-120"/>
                <a:cs typeface="Times New Roman" pitchFamily="18" charset="0"/>
              </a:rPr>
              <a:t>新臺幣二萬元</a:t>
            </a:r>
            <a:r>
              <a:rPr lang="zh-TW" altLang="en-US" sz="2400">
                <a:ea typeface="標楷體" pitchFamily="65" charset="-120"/>
                <a:cs typeface="Times New Roman" pitchFamily="18" charset="0"/>
              </a:rPr>
              <a:t>以上</a:t>
            </a:r>
            <a:r>
              <a:rPr lang="zh-TW" altLang="en-US" sz="2400">
                <a:solidFill>
                  <a:srgbClr val="FF0000"/>
                </a:solidFill>
                <a:ea typeface="標楷體" pitchFamily="65" charset="-120"/>
                <a:cs typeface="Times New Roman" pitchFamily="18" charset="0"/>
              </a:rPr>
              <a:t>十萬元以下</a:t>
            </a:r>
            <a:r>
              <a:rPr lang="zh-TW" altLang="en-US" sz="2400">
                <a:ea typeface="標楷體" pitchFamily="65" charset="-120"/>
                <a:cs typeface="Times New Roman" pitchFamily="18" charset="0"/>
              </a:rPr>
              <a:t>計算。但能證明其所受之損害額高於該金額者，不在此限。基於同一原因事實應對當事人負損害賠償責任者，其合計最高總額以新臺幣</a:t>
            </a:r>
            <a:r>
              <a:rPr lang="zh-TW" altLang="en-US" sz="2400">
                <a:solidFill>
                  <a:srgbClr val="FF0000"/>
                </a:solidFill>
                <a:ea typeface="標楷體" pitchFamily="65" charset="-120"/>
                <a:cs typeface="Times New Roman" pitchFamily="18" charset="0"/>
              </a:rPr>
              <a:t>五千萬元</a:t>
            </a:r>
            <a:r>
              <a:rPr lang="zh-TW" altLang="en-US" sz="2400">
                <a:ea typeface="標楷體" pitchFamily="65" charset="-120"/>
                <a:cs typeface="Times New Roman" pitchFamily="18" charset="0"/>
              </a:rPr>
              <a:t>為限。但因該原因事實所涉利益</a:t>
            </a:r>
            <a:r>
              <a:rPr lang="zh-TW" altLang="en-US" sz="2400">
                <a:latin typeface="標楷體" pitchFamily="65" charset="-120"/>
                <a:ea typeface="標楷體" pitchFamily="65" charset="-120"/>
                <a:cs typeface="Times New Roman" pitchFamily="18" charset="0"/>
              </a:rPr>
              <a:t>。 </a:t>
            </a:r>
          </a:p>
        </p:txBody>
      </p:sp>
      <p:sp>
        <p:nvSpPr>
          <p:cNvPr id="461828" name="Rectangle 4"/>
          <p:cNvSpPr>
            <a:spLocks noChangeArrowheads="1"/>
          </p:cNvSpPr>
          <p:nvPr/>
        </p:nvSpPr>
        <p:spPr bwMode="auto">
          <a:xfrm>
            <a:off x="914400" y="444500"/>
            <a:ext cx="7391400" cy="536575"/>
          </a:xfrm>
          <a:prstGeom prst="rect">
            <a:avLst/>
          </a:prstGeom>
          <a:noFill/>
          <a:ln w="9525">
            <a:noFill/>
            <a:miter lim="800000"/>
            <a:headEnd/>
            <a:tailEnd/>
          </a:ln>
          <a:effectLst/>
        </p:spPr>
        <p:txBody>
          <a:bodyPr lIns="0" tIns="0" rIns="0" bIns="0"/>
          <a:lstStyle/>
          <a:p>
            <a:r>
              <a:rPr lang="zh-TW" altLang="en-US" sz="3200" b="1">
                <a:solidFill>
                  <a:srgbClr val="0000FF"/>
                </a:solidFill>
                <a:latin typeface="標楷體" pitchFamily="65" charset="-120"/>
                <a:ea typeface="標楷體" pitchFamily="65" charset="-120"/>
              </a:rPr>
              <a:t>「個人資料保護法」</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6F400FA-2201-40B0-9AFE-7A3D02CD3050}"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DC4F2AEF-C083-4E91-B71D-021FE9B467EE}" type="slidenum">
              <a:rPr lang="zh-TW" altLang="en-US"/>
              <a:pPr/>
              <a:t>66</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7042" name="Rectangle 2"/>
          <p:cNvSpPr>
            <a:spLocks noGrp="1" noChangeArrowheads="1"/>
          </p:cNvSpPr>
          <p:nvPr>
            <p:ph type="body" idx="1"/>
          </p:nvPr>
        </p:nvSpPr>
        <p:spPr>
          <a:xfrm>
            <a:off x="468313" y="1052513"/>
            <a:ext cx="8435975" cy="4813300"/>
          </a:xfrm>
        </p:spPr>
        <p:txBody>
          <a:bodyPr/>
          <a:lstStyle/>
          <a:p>
            <a:pPr marL="442913" indent="-442913">
              <a:lnSpc>
                <a:spcPct val="90000"/>
              </a:lnSpc>
            </a:pPr>
            <a:r>
              <a:rPr lang="zh-TW" altLang="en-US" sz="2400">
                <a:solidFill>
                  <a:srgbClr val="FF0000"/>
                </a:solidFill>
                <a:latin typeface="標楷體" pitchFamily="65" charset="-120"/>
                <a:ea typeface="標楷體" pitchFamily="65" charset="-120"/>
              </a:rPr>
              <a:t>第四十條 </a:t>
            </a:r>
            <a:r>
              <a:rPr lang="zh-TW" altLang="en-US" sz="2400">
                <a:solidFill>
                  <a:srgbClr val="0000FF"/>
                </a:solidFill>
                <a:latin typeface="標楷體" pitchFamily="65" charset="-120"/>
                <a:ea typeface="標楷體" pitchFamily="65" charset="-120"/>
              </a:rPr>
              <a:t>違反第六條、第十五條、第十六條、第十九條、第二十條第一項規定，或中央目的事業主管機關依第二十一條限制國際傳輸之命令或處分，足生損害於他人者，處二年以下有期徒刑、拘役或科或併科新臺幣二十萬元以下罰金。</a:t>
            </a:r>
            <a:r>
              <a:rPr lang="zh-TW" altLang="en-US" sz="2400">
                <a:solidFill>
                  <a:srgbClr val="FF0000"/>
                </a:solidFill>
                <a:latin typeface="標楷體" pitchFamily="65" charset="-120"/>
                <a:ea typeface="標楷體" pitchFamily="65" charset="-120"/>
              </a:rPr>
              <a:t>意圖營利犯前項之罪者，處五年以下有期徒刑，得併科新臺幣一百萬元以下罰金。</a:t>
            </a:r>
          </a:p>
          <a:p>
            <a:pPr marL="442913" indent="-442913">
              <a:lnSpc>
                <a:spcPct val="90000"/>
              </a:lnSpc>
            </a:pPr>
            <a:r>
              <a:rPr lang="zh-TW" altLang="en-US" sz="2000">
                <a:latin typeface="標楷體" pitchFamily="65" charset="-120"/>
                <a:ea typeface="標楷體" pitchFamily="65" charset="-120"/>
              </a:rPr>
              <a:t>第四十一條 意圖為自己或第三人不法之利益或損害他人之利益，而對於個人資料檔案為非法變更、刪除或以其他非法方法，致妨害個人資料檔案之正確而足生損害於他人者，處五年以下有期徒刑、拘役或科或併科新臺幣一百萬元以下罰金。</a:t>
            </a:r>
          </a:p>
          <a:p>
            <a:pPr marL="442913" indent="-442913">
              <a:lnSpc>
                <a:spcPct val="90000"/>
              </a:lnSpc>
            </a:pPr>
            <a:r>
              <a:rPr lang="zh-TW" altLang="en-US" sz="2000">
                <a:latin typeface="標楷體" pitchFamily="65" charset="-120"/>
                <a:ea typeface="標楷體" pitchFamily="65" charset="-120"/>
              </a:rPr>
              <a:t>第四十四條 本章之罪，須</a:t>
            </a:r>
            <a:r>
              <a:rPr lang="zh-TW" altLang="en-US" sz="2000">
                <a:solidFill>
                  <a:srgbClr val="0000FF"/>
                </a:solidFill>
                <a:latin typeface="標楷體" pitchFamily="65" charset="-120"/>
                <a:ea typeface="標楷體" pitchFamily="65" charset="-120"/>
              </a:rPr>
              <a:t>告訴乃論</a:t>
            </a:r>
            <a:r>
              <a:rPr lang="zh-TW" altLang="en-US" sz="2000">
                <a:latin typeface="標楷體" pitchFamily="65" charset="-120"/>
                <a:ea typeface="標楷體" pitchFamily="65" charset="-120"/>
              </a:rPr>
              <a:t>。但犯第四十條第二項之罪者，或對公務機關犯第四十一條之罪者，不在此限。</a:t>
            </a:r>
          </a:p>
          <a:p>
            <a:pPr marL="442913" indent="-442913">
              <a:lnSpc>
                <a:spcPct val="90000"/>
              </a:lnSpc>
            </a:pPr>
            <a:r>
              <a:rPr lang="zh-TW" altLang="en-US" sz="2000">
                <a:latin typeface="標楷體" pitchFamily="65" charset="-120"/>
                <a:ea typeface="標楷體" pitchFamily="65" charset="-120"/>
              </a:rPr>
              <a:t>第四十九條 非公務機關之代表人、管理人或其他有代表權人，因該非公務機關依前三條規定受罰鍰處罰時，除能證明已盡防止義務者外，應並受同一額度罰鍰之處罰。</a:t>
            </a:r>
          </a:p>
          <a:p>
            <a:pPr marL="442913" indent="-442913">
              <a:lnSpc>
                <a:spcPct val="90000"/>
              </a:lnSpc>
            </a:pPr>
            <a:endParaRPr lang="zh-TW" altLang="en-US" sz="2000">
              <a:latin typeface="標楷體" pitchFamily="65" charset="-120"/>
              <a:ea typeface="標楷體" pitchFamily="65" charset="-120"/>
            </a:endParaRPr>
          </a:p>
        </p:txBody>
      </p:sp>
      <p:sp>
        <p:nvSpPr>
          <p:cNvPr id="727043" name="Rectangle 3"/>
          <p:cNvSpPr>
            <a:spLocks noChangeArrowheads="1"/>
          </p:cNvSpPr>
          <p:nvPr/>
        </p:nvSpPr>
        <p:spPr bwMode="auto">
          <a:xfrm>
            <a:off x="914400" y="444500"/>
            <a:ext cx="7391400" cy="536575"/>
          </a:xfrm>
          <a:prstGeom prst="rect">
            <a:avLst/>
          </a:prstGeom>
          <a:noFill/>
          <a:ln w="9525">
            <a:noFill/>
            <a:miter lim="800000"/>
            <a:headEnd/>
            <a:tailEnd/>
          </a:ln>
          <a:effectLst/>
        </p:spPr>
        <p:txBody>
          <a:bodyPr lIns="0" tIns="0" rIns="0" bIns="0"/>
          <a:lstStyle/>
          <a:p>
            <a:r>
              <a:rPr lang="zh-TW" altLang="en-US" sz="3200" b="1">
                <a:solidFill>
                  <a:srgbClr val="0000FF"/>
                </a:solidFill>
                <a:latin typeface="標楷體" pitchFamily="65" charset="-120"/>
                <a:ea typeface="標楷體" pitchFamily="65" charset="-120"/>
              </a:rPr>
              <a:t>個人資料保護法</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F15202F-C6E7-4547-AF2E-07F60F1DAE96}"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1D42C694-2758-41C6-B1A7-30BB52F51F19}" type="slidenum">
              <a:rPr lang="zh-TW" altLang="en-US"/>
              <a:pPr/>
              <a:t>67</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08930" name="Rectangle 2"/>
          <p:cNvSpPr>
            <a:spLocks noGrp="1" noChangeArrowheads="1"/>
          </p:cNvSpPr>
          <p:nvPr>
            <p:ph type="body" idx="1"/>
          </p:nvPr>
        </p:nvSpPr>
        <p:spPr>
          <a:xfrm>
            <a:off x="457200" y="1270000"/>
            <a:ext cx="8435975" cy="4606925"/>
          </a:xfrm>
        </p:spPr>
        <p:txBody>
          <a:bodyPr/>
          <a:lstStyle/>
          <a:p>
            <a:pPr marL="442913" indent="-442913">
              <a:buFont typeface="Wingdings" pitchFamily="2" charset="2"/>
              <a:buNone/>
            </a:pPr>
            <a:r>
              <a:rPr lang="zh-TW" altLang="en-US" sz="2400">
                <a:latin typeface="Times New Roman" pitchFamily="18" charset="0"/>
                <a:ea typeface="標楷體" pitchFamily="65" charset="-120"/>
              </a:rPr>
              <a:t>何謂：</a:t>
            </a:r>
            <a:r>
              <a:rPr lang="zh-TW" altLang="en-US" sz="2400">
                <a:solidFill>
                  <a:srgbClr val="FF3300"/>
                </a:solidFill>
                <a:latin typeface="Times New Roman" pitchFamily="18" charset="0"/>
                <a:ea typeface="標楷體" pitchFamily="65" charset="-120"/>
              </a:rPr>
              <a:t>智慧財產權</a:t>
            </a:r>
            <a:endParaRPr lang="zh-TW" altLang="en-US" sz="2400">
              <a:solidFill>
                <a:srgbClr val="FF3300"/>
              </a:solidFill>
              <a:latin typeface="Times New Roman" pitchFamily="18" charset="0"/>
              <a:ea typeface="標楷體" pitchFamily="65" charset="-120"/>
              <a:cs typeface="Arial Unicode MS" pitchFamily="34" charset="-120"/>
            </a:endParaRPr>
          </a:p>
          <a:p>
            <a:pPr marL="442913" indent="-442913">
              <a:buFont typeface="Wingdings" pitchFamily="2" charset="2"/>
              <a:buNone/>
            </a:pPr>
            <a:r>
              <a:rPr lang="zh-TW" altLang="en-US" sz="2400">
                <a:latin typeface="Times New Roman" pitchFamily="18" charset="0"/>
                <a:ea typeface="標楷體" pitchFamily="65" charset="-120"/>
              </a:rPr>
              <a:t>人類心智發展所產生的成果，透過法律賦予發明人的一種「</a:t>
            </a:r>
            <a:r>
              <a:rPr lang="zh-TW" altLang="en-US" sz="2400">
                <a:solidFill>
                  <a:srgbClr val="FF0000"/>
                </a:solidFill>
                <a:latin typeface="Times New Roman" pitchFamily="18" charset="0"/>
                <a:ea typeface="標楷體" pitchFamily="65" charset="-120"/>
              </a:rPr>
              <a:t>排他性</a:t>
            </a:r>
            <a:r>
              <a:rPr lang="zh-TW" altLang="en-US" sz="2400">
                <a:latin typeface="Times New Roman" pitchFamily="18" charset="0"/>
                <a:ea typeface="標楷體" pitchFamily="65" charset="-120"/>
              </a:rPr>
              <a:t>」權利。</a:t>
            </a:r>
          </a:p>
          <a:p>
            <a:pPr marL="442913" indent="-442913">
              <a:buFont typeface="Wingdings" pitchFamily="2" charset="2"/>
              <a:buNone/>
            </a:pPr>
            <a:r>
              <a:rPr lang="zh-TW" altLang="en-US" sz="2400">
                <a:latin typeface="標楷體" pitchFamily="65" charset="-120"/>
                <a:ea typeface="標楷體" pitchFamily="65" charset="-120"/>
              </a:rPr>
              <a:t>隨著資訊內容豐富化，資訊傳輸方式的多樣化，</a:t>
            </a:r>
          </a:p>
          <a:p>
            <a:pPr marL="442913" indent="-442913">
              <a:buFont typeface="Wingdings" pitchFamily="2" charset="2"/>
              <a:buNone/>
            </a:pPr>
            <a:r>
              <a:rPr lang="zh-TW" altLang="en-US" sz="2400">
                <a:latin typeface="標楷體" pitchFamily="65" charset="-120"/>
                <a:ea typeface="標楷體" pitchFamily="65" charset="-120"/>
              </a:rPr>
              <a:t>使資訊的取得與利用過程面臨新的智慧財產權問題，</a:t>
            </a:r>
          </a:p>
          <a:p>
            <a:pPr marL="442913" indent="-442913">
              <a:buFont typeface="Wingdings" pitchFamily="2" charset="2"/>
              <a:buNone/>
            </a:pPr>
            <a:r>
              <a:rPr lang="zh-TW" altLang="en-US" sz="2400">
                <a:latin typeface="標楷體" pitchFamily="65" charset="-120"/>
                <a:ea typeface="標楷體" pitchFamily="65" charset="-120"/>
              </a:rPr>
              <a:t>該如何因應，乃成為資訊社會健全化的重要課題。</a:t>
            </a:r>
          </a:p>
          <a:p>
            <a:pPr marL="442913" indent="-442913">
              <a:buFont typeface="Wingdings" pitchFamily="2" charset="2"/>
              <a:buNone/>
            </a:pPr>
            <a:r>
              <a:rPr lang="zh-TW" altLang="en-US" sz="2400">
                <a:latin typeface="標楷體" pitchFamily="65" charset="-120"/>
                <a:ea typeface="華康仿宋體W4" charset="-120"/>
              </a:rPr>
              <a:t>　</a:t>
            </a:r>
            <a:endParaRPr lang="zh-TW" altLang="en-US" sz="2400">
              <a:latin typeface="標楷體" pitchFamily="65" charset="-120"/>
              <a:ea typeface="Arial Unicode MS" pitchFamily="34" charset="-120"/>
              <a:cs typeface="Arial Unicode MS" pitchFamily="34" charset="-120"/>
            </a:endParaRPr>
          </a:p>
          <a:p>
            <a:pPr marL="442913" indent="-442913">
              <a:buFont typeface="Wingdings" pitchFamily="2" charset="2"/>
              <a:buNone/>
            </a:pPr>
            <a:r>
              <a:rPr lang="zh-TW" altLang="en-US" sz="2400">
                <a:latin typeface="標楷體" pitchFamily="65" charset="-120"/>
                <a:ea typeface="華康仿宋體W4" charset="-120"/>
              </a:rPr>
              <a:t>　　</a:t>
            </a:r>
          </a:p>
        </p:txBody>
      </p:sp>
      <p:sp>
        <p:nvSpPr>
          <p:cNvPr id="508931" name="Rectangle 3"/>
          <p:cNvSpPr>
            <a:spLocks noChangeArrowheads="1"/>
          </p:cNvSpPr>
          <p:nvPr/>
        </p:nvSpPr>
        <p:spPr bwMode="auto">
          <a:xfrm>
            <a:off x="914400" y="444500"/>
            <a:ext cx="7391400" cy="536575"/>
          </a:xfrm>
          <a:prstGeom prst="rect">
            <a:avLst/>
          </a:prstGeom>
          <a:noFill/>
          <a:ln w="9525">
            <a:noFill/>
            <a:miter lim="800000"/>
            <a:headEnd/>
            <a:tailEnd/>
          </a:ln>
          <a:effectLst/>
        </p:spPr>
        <p:txBody>
          <a:bodyPr lIns="0" tIns="0" rIns="0" bIns="0"/>
          <a:lstStyle/>
          <a:p>
            <a:r>
              <a:rPr lang="zh-TW" altLang="en-US" sz="3000" b="1">
                <a:solidFill>
                  <a:schemeClr val="tx2"/>
                </a:solidFill>
                <a:ea typeface="標楷體" pitchFamily="65" charset="-120"/>
              </a:rPr>
              <a:t>智慧財產權</a:t>
            </a:r>
            <a:endParaRPr lang="zh-TW" altLang="en-US" sz="3200" b="1">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CF857C2-AD17-45DF-8CB0-4DCF0D594F58}"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4CE3A212-D11C-463D-A118-9F7DB54752D0}" type="slidenum">
              <a:rPr lang="zh-TW" altLang="en-US"/>
              <a:pPr/>
              <a:t>68</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09954" name="Rectangle 2"/>
          <p:cNvSpPr>
            <a:spLocks noGrp="1" noChangeArrowheads="1"/>
          </p:cNvSpPr>
          <p:nvPr>
            <p:ph type="body" idx="1"/>
          </p:nvPr>
        </p:nvSpPr>
        <p:spPr>
          <a:xfrm>
            <a:off x="457200" y="1270000"/>
            <a:ext cx="8435975" cy="4606925"/>
          </a:xfrm>
        </p:spPr>
        <p:txBody>
          <a:bodyPr/>
          <a:lstStyle/>
          <a:p>
            <a:pPr marL="442913" indent="-442913">
              <a:buFont typeface="Wingdings" pitchFamily="2" charset="2"/>
              <a:buNone/>
            </a:pPr>
            <a:r>
              <a:rPr lang="zh-TW" altLang="en-US" sz="2400">
                <a:latin typeface="標楷體" pitchFamily="65" charset="-120"/>
                <a:ea typeface="華康仿宋體W4" charset="-120"/>
              </a:rPr>
              <a:t>　</a:t>
            </a:r>
            <a:endParaRPr lang="zh-TW" altLang="en-US" sz="2400">
              <a:latin typeface="標楷體" pitchFamily="65" charset="-120"/>
              <a:ea typeface="Arial Unicode MS" pitchFamily="34" charset="-120"/>
              <a:cs typeface="Arial Unicode MS" pitchFamily="34" charset="-120"/>
            </a:endParaRPr>
          </a:p>
          <a:p>
            <a:pPr marL="442913" indent="-442913"/>
            <a:r>
              <a:rPr lang="zh-TW" altLang="en-US" sz="2400">
                <a:latin typeface="Times New Roman" pitchFamily="18" charset="0"/>
                <a:ea typeface="標楷體" pitchFamily="65" charset="-120"/>
              </a:rPr>
              <a:t>國內某光碟月刊之負責人，自台灣學術網路（</a:t>
            </a:r>
            <a:r>
              <a:rPr lang="en-US" altLang="zh-TW" sz="2400">
                <a:latin typeface="Times New Roman" pitchFamily="18" charset="0"/>
                <a:ea typeface="標楷體" pitchFamily="65" charset="-120"/>
              </a:rPr>
              <a:t>TANet）</a:t>
            </a:r>
            <a:r>
              <a:rPr lang="zh-TW" altLang="en-US" sz="2400">
                <a:latin typeface="Times New Roman" pitchFamily="18" charset="0"/>
                <a:ea typeface="標楷體" pitchFamily="65" charset="-120"/>
              </a:rPr>
              <a:t>上之電子佈告欄（</a:t>
            </a:r>
            <a:r>
              <a:rPr lang="en-US" altLang="zh-TW" sz="2400">
                <a:latin typeface="Times New Roman" pitchFamily="18" charset="0"/>
                <a:ea typeface="標楷體" pitchFamily="65" charset="-120"/>
              </a:rPr>
              <a:t>BBS）</a:t>
            </a:r>
            <a:r>
              <a:rPr lang="zh-TW" altLang="en-US" sz="2400">
                <a:latin typeface="Times New Roman" pitchFamily="18" charset="0"/>
                <a:ea typeface="標楷體" pitchFamily="65" charset="-120"/>
              </a:rPr>
              <a:t>中下載（</a:t>
            </a:r>
            <a:r>
              <a:rPr lang="en-US" altLang="zh-TW" sz="2400">
                <a:latin typeface="Times New Roman" pitchFamily="18" charset="0"/>
                <a:ea typeface="標楷體" pitchFamily="65" charset="-120"/>
              </a:rPr>
              <a:t>Download）</a:t>
            </a:r>
            <a:r>
              <a:rPr lang="zh-TW" altLang="en-US" sz="2400">
                <a:latin typeface="Times New Roman" pitchFamily="18" charset="0"/>
                <a:ea typeface="標楷體" pitchFamily="65" charset="-120"/>
              </a:rPr>
              <a:t>他人所發表之著作，並大量複製於光碟片內而隨同其所出版之月刊販售。</a:t>
            </a:r>
          </a:p>
          <a:p>
            <a:pPr marL="442913" indent="-442913"/>
            <a:r>
              <a:rPr lang="zh-TW" altLang="en-US" sz="2400">
                <a:latin typeface="Times New Roman" pitchFamily="18" charset="0"/>
                <a:ea typeface="標楷體" pitchFamily="65" charset="-120"/>
              </a:rPr>
              <a:t>此事被原作者得知後即提出告訴，結果檢察官經過調查後，認為該負責人</a:t>
            </a:r>
            <a:r>
              <a:rPr lang="zh-TW" altLang="en-US" sz="2400">
                <a:solidFill>
                  <a:srgbClr val="FF0000"/>
                </a:solidFill>
                <a:latin typeface="Times New Roman" pitchFamily="18" charset="0"/>
                <a:ea typeface="標楷體" pitchFamily="65" charset="-120"/>
              </a:rPr>
              <a:t>違反著作權法</a:t>
            </a:r>
            <a:r>
              <a:rPr lang="zh-TW" altLang="en-US" sz="2400">
                <a:latin typeface="Times New Roman" pitchFamily="18" charset="0"/>
                <a:ea typeface="標楷體" pitchFamily="65" charset="-120"/>
              </a:rPr>
              <a:t>，遂將其提起</a:t>
            </a:r>
            <a:r>
              <a:rPr lang="zh-TW" altLang="en-US" sz="2400">
                <a:solidFill>
                  <a:srgbClr val="FF0000"/>
                </a:solidFill>
                <a:latin typeface="Times New Roman" pitchFamily="18" charset="0"/>
                <a:ea typeface="標楷體" pitchFamily="65" charset="-120"/>
              </a:rPr>
              <a:t>公訴</a:t>
            </a:r>
            <a:r>
              <a:rPr lang="zh-TW" altLang="en-US" sz="2400">
                <a:latin typeface="Times New Roman" pitchFamily="18" charset="0"/>
                <a:ea typeface="標楷體" pitchFamily="65" charset="-120"/>
              </a:rPr>
              <a:t>。</a:t>
            </a:r>
          </a:p>
          <a:p>
            <a:pPr marL="442913" indent="-442913"/>
            <a:r>
              <a:rPr lang="zh-TW" altLang="en-US" sz="2400">
                <a:latin typeface="Times New Roman" pitchFamily="18" charset="0"/>
                <a:ea typeface="標楷體" pitchFamily="65" charset="-120"/>
              </a:rPr>
              <a:t>此案雖為國內首宗涉及網路資訊智慧財產權問題之案例，然而隨著電腦網路之發達，日後類似之問題必然會增多，而且會更趨於複雜。因此如何在邁向資訊時代之同時，對於其所會產生之智慧財產權相關問題有所認識並加以檢討，實為一重要之課題。</a:t>
            </a:r>
            <a:endParaRPr lang="zh-TW" altLang="en-US" sz="2400">
              <a:latin typeface="Times New Roman" pitchFamily="18" charset="0"/>
              <a:ea typeface="標楷體" pitchFamily="65" charset="-120"/>
              <a:cs typeface="Arial Unicode MS" pitchFamily="34" charset="-120"/>
            </a:endParaRPr>
          </a:p>
          <a:p>
            <a:pPr marL="442913" indent="-442913"/>
            <a:endParaRPr lang="zh-TW" altLang="en-US" sz="2400">
              <a:latin typeface="Times New Roman" pitchFamily="18" charset="0"/>
              <a:ea typeface="標楷體" pitchFamily="65" charset="-120"/>
            </a:endParaRPr>
          </a:p>
        </p:txBody>
      </p:sp>
      <p:sp>
        <p:nvSpPr>
          <p:cNvPr id="509955" name="Rectangle 3"/>
          <p:cNvSpPr>
            <a:spLocks noChangeArrowheads="1"/>
          </p:cNvSpPr>
          <p:nvPr/>
        </p:nvSpPr>
        <p:spPr bwMode="auto">
          <a:xfrm>
            <a:off x="914400" y="444500"/>
            <a:ext cx="7391400" cy="536575"/>
          </a:xfrm>
          <a:prstGeom prst="rect">
            <a:avLst/>
          </a:prstGeom>
          <a:noFill/>
          <a:ln w="9525">
            <a:noFill/>
            <a:miter lim="800000"/>
            <a:headEnd/>
            <a:tailEnd/>
          </a:ln>
          <a:effectLst/>
        </p:spPr>
        <p:txBody>
          <a:bodyPr lIns="0" tIns="0" rIns="0" bIns="0"/>
          <a:lstStyle/>
          <a:p>
            <a:r>
              <a:rPr lang="zh-TW" altLang="en-US" sz="3000" b="1">
                <a:solidFill>
                  <a:schemeClr val="tx2"/>
                </a:solidFill>
                <a:ea typeface="標楷體" pitchFamily="65" charset="-120"/>
              </a:rPr>
              <a:t>智慧財產權</a:t>
            </a:r>
            <a:endParaRPr lang="zh-TW" altLang="en-US" sz="3200" b="1">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691D05-0AB0-4301-8044-2217BB60885F}"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F49F35EA-350A-4058-8C45-1158036ABAB8}" type="slidenum">
              <a:rPr lang="zh-TW" altLang="en-US"/>
              <a:pPr/>
              <a:t>69</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13026" name="Rectangle 2"/>
          <p:cNvSpPr>
            <a:spLocks noGrp="1" noChangeArrowheads="1"/>
          </p:cNvSpPr>
          <p:nvPr>
            <p:ph type="body" idx="1"/>
          </p:nvPr>
        </p:nvSpPr>
        <p:spPr>
          <a:xfrm>
            <a:off x="457200" y="1270000"/>
            <a:ext cx="8435975" cy="4606925"/>
          </a:xfrm>
        </p:spPr>
        <p:txBody>
          <a:bodyPr/>
          <a:lstStyle/>
          <a:p>
            <a:pPr marL="442913" indent="-442913">
              <a:buFont typeface="Wingdings" pitchFamily="2" charset="2"/>
              <a:buNone/>
            </a:pPr>
            <a:r>
              <a:rPr lang="zh-TW" altLang="en-US" sz="2400">
                <a:latin typeface="標楷體" pitchFamily="65" charset="-120"/>
                <a:ea typeface="華康仿宋體W4" charset="-120"/>
              </a:rPr>
              <a:t>　</a:t>
            </a:r>
            <a:r>
              <a:rPr lang="zh-TW" altLang="en-US" sz="2400">
                <a:latin typeface="Times New Roman" pitchFamily="18" charset="0"/>
                <a:ea typeface="標楷體" pitchFamily="65" charset="-120"/>
              </a:rPr>
              <a:t>一般而言，資訊之內容可能涉及之智慧財產權，主要為著作權與營業秘密。</a:t>
            </a:r>
          </a:p>
          <a:p>
            <a:pPr marL="442913" indent="-442913">
              <a:buFont typeface="Wingdings" pitchFamily="2" charset="2"/>
              <a:buNone/>
            </a:pPr>
            <a:r>
              <a:rPr lang="zh-TW" altLang="en-US" sz="2400">
                <a:latin typeface="Times New Roman" pitchFamily="18" charset="0"/>
                <a:ea typeface="標楷體" pitchFamily="65" charset="-120"/>
              </a:rPr>
              <a:t>  由於傳輸之資訊主要為</a:t>
            </a:r>
            <a:r>
              <a:rPr lang="zh-TW" altLang="en-US" sz="2400" b="1">
                <a:solidFill>
                  <a:srgbClr val="FF0000"/>
                </a:solidFill>
                <a:latin typeface="Times New Roman" pitchFamily="18" charset="0"/>
                <a:ea typeface="標楷體" pitchFamily="65" charset="-120"/>
              </a:rPr>
              <a:t>文字、圖形、影像、聲音及電腦程式</a:t>
            </a:r>
            <a:r>
              <a:rPr lang="zh-TW" altLang="en-US" sz="2400">
                <a:latin typeface="Times New Roman" pitchFamily="18" charset="0"/>
                <a:ea typeface="標楷體" pitchFamily="65" charset="-120"/>
              </a:rPr>
              <a:t>，因此絕大部份之資訊均會涉及著作權之問題，如果其符合我國著作權法之保護要件，則會受到保護，但是有些資訊並不屬於著作權法保護之客體，例如</a:t>
            </a:r>
          </a:p>
          <a:p>
            <a:pPr marL="442913" indent="-442913"/>
            <a:r>
              <a:rPr lang="zh-TW" altLang="en-US" sz="2400" b="1">
                <a:solidFill>
                  <a:srgbClr val="FF0000"/>
                </a:solidFill>
                <a:latin typeface="Times New Roman" pitchFamily="18" charset="0"/>
                <a:ea typeface="標楷體" pitchFamily="65" charset="-120"/>
              </a:rPr>
              <a:t>法律</a:t>
            </a:r>
          </a:p>
          <a:p>
            <a:pPr marL="442913" indent="-442913"/>
            <a:r>
              <a:rPr lang="zh-TW" altLang="en-US" sz="2400" b="1">
                <a:solidFill>
                  <a:srgbClr val="FF0000"/>
                </a:solidFill>
                <a:latin typeface="Times New Roman" pitchFamily="18" charset="0"/>
                <a:ea typeface="標楷體" pitchFamily="65" charset="-120"/>
              </a:rPr>
              <a:t>命令</a:t>
            </a:r>
          </a:p>
          <a:p>
            <a:pPr marL="442913" indent="-442913"/>
            <a:r>
              <a:rPr lang="zh-TW" altLang="en-US" sz="2400" b="1">
                <a:solidFill>
                  <a:srgbClr val="FF0000"/>
                </a:solidFill>
                <a:latin typeface="Times New Roman" pitchFamily="18" charset="0"/>
                <a:ea typeface="標楷體" pitchFamily="65" charset="-120"/>
              </a:rPr>
              <a:t>公文</a:t>
            </a:r>
          </a:p>
          <a:p>
            <a:pPr marL="442913" indent="-442913"/>
            <a:r>
              <a:rPr lang="zh-TW" altLang="en-US" sz="2400" b="1">
                <a:solidFill>
                  <a:srgbClr val="FF0000"/>
                </a:solidFill>
                <a:latin typeface="Times New Roman" pitchFamily="18" charset="0"/>
                <a:ea typeface="標楷體" pitchFamily="65" charset="-120"/>
              </a:rPr>
              <a:t>傳達事實之新聞報導之語文著作等</a:t>
            </a:r>
            <a:r>
              <a:rPr lang="zh-TW" altLang="en-US" sz="2400">
                <a:latin typeface="Times New Roman" pitchFamily="18" charset="0"/>
                <a:ea typeface="標楷體" pitchFamily="65" charset="-120"/>
              </a:rPr>
              <a:t>（見著作權法第九條），原則上可以被自由利用。</a:t>
            </a:r>
            <a:endParaRPr lang="zh-TW" altLang="en-US" sz="2400">
              <a:latin typeface="Times New Roman" pitchFamily="18" charset="0"/>
              <a:ea typeface="標楷體" pitchFamily="65" charset="-120"/>
              <a:cs typeface="Arial Unicode MS" pitchFamily="34" charset="-120"/>
            </a:endParaRPr>
          </a:p>
          <a:p>
            <a:pPr marL="442913" indent="-442913">
              <a:buFont typeface="Wingdings" pitchFamily="2" charset="2"/>
              <a:buNone/>
            </a:pPr>
            <a:endParaRPr lang="zh-TW" altLang="en-US" sz="2400">
              <a:latin typeface="Times New Roman" pitchFamily="18" charset="0"/>
              <a:ea typeface="標楷體" pitchFamily="65" charset="-120"/>
            </a:endParaRPr>
          </a:p>
        </p:txBody>
      </p:sp>
      <p:sp>
        <p:nvSpPr>
          <p:cNvPr id="513027" name="Rectangle 3"/>
          <p:cNvSpPr>
            <a:spLocks noChangeArrowheads="1"/>
          </p:cNvSpPr>
          <p:nvPr/>
        </p:nvSpPr>
        <p:spPr bwMode="auto">
          <a:xfrm>
            <a:off x="914400" y="444500"/>
            <a:ext cx="7391400" cy="536575"/>
          </a:xfrm>
          <a:prstGeom prst="rect">
            <a:avLst/>
          </a:prstGeom>
          <a:noFill/>
          <a:ln w="9525">
            <a:noFill/>
            <a:miter lim="800000"/>
            <a:headEnd/>
            <a:tailEnd/>
          </a:ln>
          <a:effectLst/>
        </p:spPr>
        <p:txBody>
          <a:bodyPr lIns="0" tIns="0" rIns="0" bIns="0"/>
          <a:lstStyle/>
          <a:p>
            <a:r>
              <a:rPr lang="zh-TW" altLang="en-US" sz="3000" b="1">
                <a:solidFill>
                  <a:schemeClr val="tx2"/>
                </a:solidFill>
                <a:ea typeface="標楷體" pitchFamily="65" charset="-120"/>
              </a:rPr>
              <a:t>智慧財產權</a:t>
            </a:r>
            <a:endParaRPr lang="zh-TW" altLang="en-US" sz="3200" b="1">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2FFFB4-EE0F-4D47-B935-BAAC0ED9040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E62F57F-F33B-4BB2-8A97-BD4B952A8550}" type="slidenum">
              <a:rPr lang="zh-TW" altLang="en-US"/>
              <a:pPr/>
              <a:t>7</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3971" name="Rectangle 3"/>
          <p:cNvSpPr>
            <a:spLocks noGrp="1" noChangeArrowheads="1"/>
          </p:cNvSpPr>
          <p:nvPr>
            <p:ph type="body" idx="1"/>
          </p:nvPr>
        </p:nvSpPr>
        <p:spPr>
          <a:xfrm>
            <a:off x="468313" y="764705"/>
            <a:ext cx="8351837" cy="5904656"/>
          </a:xfrm>
          <a:solidFill>
            <a:srgbClr val="FFFF00"/>
          </a:solidFill>
        </p:spPr>
        <p:txBody>
          <a:bodyPr/>
          <a:lstStyle/>
          <a:p>
            <a:pPr marL="457200" indent="-457200" fontAlgn="t">
              <a:buFont typeface="+mj-lt"/>
              <a:buAutoNum type="arabicPeriod"/>
            </a:pPr>
            <a:r>
              <a:rPr lang="zh-TW" altLang="en-US" sz="2400" dirty="0" smtClean="0"/>
              <a:t>西班牙法院針對</a:t>
            </a:r>
            <a:r>
              <a:rPr lang="en-US" altLang="zh-TW" sz="2400" dirty="0" smtClean="0"/>
              <a:t>2008</a:t>
            </a:r>
            <a:r>
              <a:rPr lang="zh-TW" altLang="en-US" sz="2400" dirty="0" smtClean="0"/>
              <a:t>年西班牙馬德里機場的空難展開調查</a:t>
            </a:r>
            <a:endParaRPr lang="en-US" altLang="zh-TW" sz="2400" dirty="0" smtClean="0"/>
          </a:p>
          <a:p>
            <a:pPr marL="457200" indent="-457200" fontAlgn="t">
              <a:buFont typeface="+mj-lt"/>
              <a:buAutoNum type="arabicPeriod"/>
            </a:pPr>
            <a:r>
              <a:rPr lang="zh-TW" altLang="en-US" sz="2400" dirty="0" smtClean="0"/>
              <a:t>空難造成機上</a:t>
            </a:r>
            <a:r>
              <a:rPr lang="en-US" altLang="zh-TW" sz="2400" dirty="0" smtClean="0"/>
              <a:t>172</a:t>
            </a:r>
            <a:r>
              <a:rPr lang="zh-TW" altLang="en-US" sz="2400" dirty="0" smtClean="0"/>
              <a:t>名乘客有</a:t>
            </a:r>
            <a:r>
              <a:rPr lang="en-US" altLang="zh-TW" sz="2400" dirty="0" smtClean="0"/>
              <a:t>154</a:t>
            </a:r>
            <a:r>
              <a:rPr lang="zh-TW" altLang="en-US" sz="2400" dirty="0" smtClean="0"/>
              <a:t>人不幸罹難。</a:t>
            </a:r>
            <a:endParaRPr lang="en-US" altLang="zh-TW" sz="2400" dirty="0" smtClean="0"/>
          </a:p>
          <a:p>
            <a:pPr marL="457200" indent="-457200" fontAlgn="t">
              <a:buFont typeface="+mj-lt"/>
              <a:buAutoNum type="arabicPeriod"/>
            </a:pPr>
            <a:r>
              <a:rPr lang="zh-TW" altLang="en-US" sz="2400" dirty="0" smtClean="0"/>
              <a:t>查閱西班牙航空公司內部文件指出總部的中央控制系統負責接收由飛機上傳遞出的機件錯誤訊息之主機因感染惡意程式而</a:t>
            </a:r>
            <a:r>
              <a:rPr lang="zh-TW" altLang="en-US" sz="2400" dirty="0" smtClean="0">
                <a:solidFill>
                  <a:srgbClr val="FF3300"/>
                </a:solidFill>
              </a:rPr>
              <a:t>沒有發出警訊</a:t>
            </a:r>
            <a:r>
              <a:rPr lang="zh-TW" altLang="en-US" sz="2400" dirty="0" smtClean="0"/>
              <a:t>。</a:t>
            </a:r>
            <a:endParaRPr lang="en-US" altLang="zh-TW" sz="2400" dirty="0" smtClean="0"/>
          </a:p>
          <a:p>
            <a:pPr marL="457200" indent="-457200" fontAlgn="t">
              <a:buFont typeface="+mj-lt"/>
              <a:buAutoNum type="arabicPeriod"/>
            </a:pPr>
            <a:r>
              <a:rPr lang="zh-TW" altLang="en-US" sz="2400" dirty="0" smtClean="0"/>
              <a:t>正常情況下，該主機在接收到同一架飛機所傳遞的同一個機件錯誤訊息</a:t>
            </a:r>
            <a:r>
              <a:rPr lang="en-US" altLang="zh-TW" sz="2400" dirty="0" smtClean="0"/>
              <a:t>3</a:t>
            </a:r>
            <a:r>
              <a:rPr lang="zh-TW" altLang="en-US" sz="2400" dirty="0" smtClean="0"/>
              <a:t>次即會發出警訊通知相關人員，將該架飛機停飛並予以檢修。</a:t>
            </a:r>
            <a:endParaRPr lang="en-US" altLang="zh-TW" sz="2400" dirty="0" smtClean="0"/>
          </a:p>
          <a:p>
            <a:pPr marL="457200" indent="-457200" fontAlgn="t">
              <a:buFont typeface="+mj-lt"/>
              <a:buAutoNum type="arabicPeriod"/>
            </a:pPr>
            <a:r>
              <a:rPr lang="zh-TW" altLang="en-US" sz="2400" dirty="0" smtClean="0"/>
              <a:t>空難發生前</a:t>
            </a:r>
            <a:r>
              <a:rPr lang="en-US" altLang="zh-TW" sz="2400" dirty="0" smtClean="0"/>
              <a:t>2</a:t>
            </a:r>
            <a:r>
              <a:rPr lang="zh-TW" altLang="en-US" sz="2400" dirty="0" smtClean="0"/>
              <a:t>天接收到由肇事飛機所傳遞之第</a:t>
            </a:r>
            <a:r>
              <a:rPr lang="en-US" altLang="zh-TW" sz="2400" dirty="0" smtClean="0"/>
              <a:t>3</a:t>
            </a:r>
            <a:r>
              <a:rPr lang="zh-TW" altLang="en-US" sz="2400" dirty="0" smtClean="0"/>
              <a:t>筆相同機件錯誤訊息，但是卻因為感染惡意程式而沒有發出警訊。</a:t>
            </a:r>
            <a:endParaRPr lang="en-US" altLang="zh-TW" sz="2400" dirty="0" smtClean="0"/>
          </a:p>
          <a:p>
            <a:pPr marL="457200" indent="-457200" fontAlgn="t">
              <a:buFont typeface="+mj-lt"/>
              <a:buAutoNum type="arabicPeriod"/>
            </a:pPr>
            <a:r>
              <a:rPr lang="zh-TW" altLang="en-US" sz="2400" dirty="0" smtClean="0"/>
              <a:t>目前法院已要求西班牙航空提供該主機於空難事件發生前後的所有相關紀錄檔，以釐清該起空難發生之真正原因及責任歸屬。資料來源：</a:t>
            </a:r>
            <a:r>
              <a:rPr lang="en-US" altLang="zh-TW" sz="2400" dirty="0" smtClean="0"/>
              <a:t>InformationWeek </a:t>
            </a:r>
            <a:br>
              <a:rPr lang="en-US" altLang="zh-TW" sz="2400" dirty="0" smtClean="0"/>
            </a:br>
            <a:r>
              <a:rPr lang="en-US" altLang="zh-TW" dirty="0" smtClean="0">
                <a:hlinkClick r:id="rId2"/>
              </a:rPr>
              <a:t>http://www.informationweek.com/news/security/management/showArticle.jhtml?articleID=226900089</a:t>
            </a:r>
            <a:r>
              <a:rPr lang="en-US" altLang="zh-TW" dirty="0" smtClean="0"/>
              <a:t> </a:t>
            </a:r>
            <a:r>
              <a:rPr lang="zh-TW" altLang="en-US" dirty="0" smtClean="0"/>
              <a:t>技術服務中心整理</a:t>
            </a:r>
          </a:p>
        </p:txBody>
      </p:sp>
      <p:sp>
        <p:nvSpPr>
          <p:cNvPr id="7" name="矩形 6"/>
          <p:cNvSpPr/>
          <p:nvPr/>
        </p:nvSpPr>
        <p:spPr>
          <a:xfrm>
            <a:off x="827584" y="260648"/>
            <a:ext cx="7632848" cy="461665"/>
          </a:xfrm>
          <a:prstGeom prst="rect">
            <a:avLst/>
          </a:prstGeom>
        </p:spPr>
        <p:txBody>
          <a:bodyPr wrap="square">
            <a:spAutoFit/>
          </a:bodyPr>
          <a:lstStyle/>
          <a:p>
            <a:r>
              <a:rPr lang="zh-TW" altLang="en-US" b="1" kern="0" dirty="0" smtClean="0">
                <a:solidFill>
                  <a:srgbClr val="FF3300"/>
                </a:solidFill>
                <a:latin typeface="Arial"/>
                <a:ea typeface="新細明體"/>
              </a:rPr>
              <a:t>西班牙</a:t>
            </a:r>
            <a:r>
              <a:rPr lang="zh-TW" altLang="en-US" b="1" kern="0" dirty="0">
                <a:solidFill>
                  <a:srgbClr val="FF3300"/>
                </a:solidFill>
                <a:latin typeface="Arial"/>
                <a:ea typeface="新細明體"/>
              </a:rPr>
              <a:t>調查空難肇因是否為惡意程式感染 </a:t>
            </a:r>
            <a:endParaRPr lang="zh-TW" altLang="en-US" b="1" dirty="0">
              <a:solidFill>
                <a:srgbClr val="FF33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BD92740-A1FB-41B7-9090-BBEA236CB396}"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AD59B67E-80C1-4517-AAC7-C383141763B0}" type="slidenum">
              <a:rPr lang="zh-TW" altLang="en-US"/>
              <a:pPr/>
              <a:t>70</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514050" name="Rectangle 2"/>
          <p:cNvSpPr>
            <a:spLocks noGrp="1" noChangeArrowheads="1"/>
          </p:cNvSpPr>
          <p:nvPr>
            <p:ph type="body" idx="1"/>
          </p:nvPr>
        </p:nvSpPr>
        <p:spPr>
          <a:xfrm>
            <a:off x="457200" y="1270000"/>
            <a:ext cx="8686800" cy="4606925"/>
          </a:xfrm>
        </p:spPr>
        <p:txBody>
          <a:bodyPr/>
          <a:lstStyle/>
          <a:p>
            <a:pPr marL="442913" indent="-442913">
              <a:buFont typeface="Wingdings" pitchFamily="2" charset="2"/>
              <a:buNone/>
            </a:pPr>
            <a:r>
              <a:rPr lang="zh-TW" altLang="en-US" sz="2000" dirty="0">
                <a:latin typeface="標楷體" pitchFamily="65" charset="-120"/>
                <a:ea typeface="華康仿宋體W4" charset="-120"/>
              </a:rPr>
              <a:t>　</a:t>
            </a:r>
            <a:r>
              <a:rPr lang="zh-TW" altLang="en-US" sz="2000" dirty="0">
                <a:latin typeface="Times New Roman" pitchFamily="18" charset="0"/>
                <a:ea typeface="標楷體" pitchFamily="65" charset="-120"/>
              </a:rPr>
              <a:t>智慧財產權法大致上可分為三部份:</a:t>
            </a:r>
            <a:endParaRPr lang="zh-TW" altLang="en-US" sz="2000" dirty="0">
              <a:solidFill>
                <a:srgbClr val="FF3300"/>
              </a:solidFill>
              <a:latin typeface="Times New Roman" pitchFamily="18" charset="0"/>
              <a:ea typeface="標楷體" pitchFamily="65" charset="-120"/>
              <a:cs typeface="Arial Unicode MS" pitchFamily="34" charset="-120"/>
            </a:endParaRPr>
          </a:p>
          <a:p>
            <a:pPr marL="442913" indent="-442913" algn="just">
              <a:buFont typeface="Wingdings" pitchFamily="2" charset="2"/>
              <a:buNone/>
            </a:pPr>
            <a:r>
              <a:rPr lang="zh-TW" altLang="en-US" sz="2000" dirty="0">
                <a:solidFill>
                  <a:srgbClr val="FF3300"/>
                </a:solidFill>
                <a:latin typeface="Times New Roman" pitchFamily="18" charset="0"/>
                <a:ea typeface="標楷體" pitchFamily="65" charset="-120"/>
              </a:rPr>
              <a:t>1.</a:t>
            </a:r>
            <a:r>
              <a:rPr lang="zh-TW" altLang="en-US" sz="2000" dirty="0">
                <a:latin typeface="Times New Roman" pitchFamily="18" charset="0"/>
                <a:ea typeface="標楷體" pitchFamily="65" charset="-120"/>
              </a:rPr>
              <a:t> </a:t>
            </a:r>
            <a:r>
              <a:rPr lang="zh-TW" altLang="en-US" sz="2400" b="1" dirty="0">
                <a:solidFill>
                  <a:srgbClr val="FF3300"/>
                </a:solidFill>
                <a:latin typeface="Times New Roman" pitchFamily="18" charset="0"/>
                <a:ea typeface="標楷體" pitchFamily="65" charset="-120"/>
              </a:rPr>
              <a:t>專利權制度</a:t>
            </a:r>
          </a:p>
          <a:p>
            <a:pPr marL="442913" indent="-442913" algn="just">
              <a:buFont typeface="Wingdings" pitchFamily="2" charset="2"/>
              <a:buNone/>
            </a:pPr>
            <a:r>
              <a:rPr lang="zh-TW" altLang="en-US" sz="2400" b="1" dirty="0">
                <a:solidFill>
                  <a:srgbClr val="FF3300"/>
                </a:solidFill>
                <a:latin typeface="Times New Roman" pitchFamily="18" charset="0"/>
                <a:ea typeface="標楷體" pitchFamily="65" charset="-120"/>
              </a:rPr>
              <a:t>2. 商標權制度</a:t>
            </a:r>
          </a:p>
          <a:p>
            <a:pPr marL="442913" indent="-442913" algn="just">
              <a:buFont typeface="Wingdings" pitchFamily="2" charset="2"/>
              <a:buNone/>
            </a:pPr>
            <a:r>
              <a:rPr lang="zh-TW" altLang="en-US" sz="2400" b="1" dirty="0">
                <a:solidFill>
                  <a:srgbClr val="FF3300"/>
                </a:solidFill>
                <a:latin typeface="Times New Roman" pitchFamily="18" charset="0"/>
                <a:ea typeface="標楷體" pitchFamily="65" charset="-120"/>
              </a:rPr>
              <a:t>3. 著作權制度</a:t>
            </a:r>
          </a:p>
          <a:p>
            <a:pPr marL="442913" indent="-442913"/>
            <a:r>
              <a:rPr lang="zh-TW" altLang="en-US" sz="2000" b="1" dirty="0">
                <a:solidFill>
                  <a:srgbClr val="333333"/>
                </a:solidFill>
                <a:latin typeface="Times New Roman" pitchFamily="18" charset="0"/>
                <a:ea typeface="標楷體" pitchFamily="65" charset="-120"/>
              </a:rPr>
              <a:t>擅自以重製之方法侵害他人之著作財產權者，處六月以上三年以下有期徒刑，得併科新臺幣二十萬元以下罰金。意圖銷售或出租而擅自以重製方法侵害他人之著作財產權者，處六月以上五年以下有期徒刑，得併科新臺幣三十萬元以下罰金。</a:t>
            </a:r>
          </a:p>
          <a:p>
            <a:pPr marL="442913" indent="-442913"/>
            <a:r>
              <a:rPr lang="zh-TW" altLang="en-US" sz="2000" b="1" dirty="0">
                <a:solidFill>
                  <a:srgbClr val="333333"/>
                </a:solidFill>
                <a:latin typeface="Times New Roman" pitchFamily="18" charset="0"/>
                <a:ea typeface="標楷體" pitchFamily="65" charset="-120"/>
              </a:rPr>
              <a:t>為常業者，</a:t>
            </a:r>
            <a:r>
              <a:rPr lang="zh-TW" altLang="en-US" sz="2000" b="1" dirty="0">
                <a:solidFill>
                  <a:srgbClr val="FF0000"/>
                </a:solidFill>
                <a:latin typeface="Times New Roman" pitchFamily="18" charset="0"/>
                <a:ea typeface="標楷體" pitchFamily="65" charset="-120"/>
              </a:rPr>
              <a:t>處一年以上七年以下有期徒刑，得併科新臺幣四十五萬元</a:t>
            </a:r>
            <a:r>
              <a:rPr lang="zh-TW" altLang="en-US" sz="2000" b="1" dirty="0">
                <a:solidFill>
                  <a:srgbClr val="333333"/>
                </a:solidFill>
                <a:latin typeface="Times New Roman" pitchFamily="18" charset="0"/>
                <a:ea typeface="標楷體" pitchFamily="65" charset="-120"/>
              </a:rPr>
              <a:t>以下罰金 。</a:t>
            </a:r>
          </a:p>
          <a:p>
            <a:pPr marL="442913" indent="-442913"/>
            <a:r>
              <a:rPr lang="zh-TW" altLang="en-US" sz="2000" b="1" dirty="0">
                <a:solidFill>
                  <a:srgbClr val="333333"/>
                </a:solidFill>
                <a:latin typeface="Times New Roman" pitchFamily="18" charset="0"/>
                <a:ea typeface="標楷體" pitchFamily="65" charset="-120"/>
              </a:rPr>
              <a:t>擅自以公開口述、公開播送、公開上映、公開演出、公開展示、改作、編輯或出租之方法侵害他人之著作財產權者，處三年以下有期徒刑，得併新臺幣十五萬元以下罰金。</a:t>
            </a:r>
          </a:p>
          <a:p>
            <a:pPr marL="442913" indent="-442913">
              <a:buFont typeface="Wingdings" pitchFamily="2" charset="2"/>
              <a:buNone/>
            </a:pPr>
            <a:endParaRPr lang="zh-TW" altLang="en-US" sz="2000" b="1" dirty="0">
              <a:solidFill>
                <a:srgbClr val="333333"/>
              </a:solidFill>
              <a:latin typeface="Times New Roman" pitchFamily="18" charset="0"/>
              <a:ea typeface="標楷體" pitchFamily="65" charset="-120"/>
            </a:endParaRPr>
          </a:p>
          <a:p>
            <a:pPr marL="442913" indent="-442913" algn="just">
              <a:buFont typeface="Wingdings" pitchFamily="2" charset="2"/>
              <a:buNone/>
            </a:pPr>
            <a:endParaRPr lang="zh-TW" altLang="en-US" sz="2000" b="1" dirty="0">
              <a:solidFill>
                <a:srgbClr val="FF3300"/>
              </a:solidFill>
              <a:latin typeface="Times New Roman" pitchFamily="18" charset="0"/>
              <a:ea typeface="華康仿宋體W4" charset="-120"/>
            </a:endParaRPr>
          </a:p>
        </p:txBody>
      </p:sp>
      <p:sp>
        <p:nvSpPr>
          <p:cNvPr id="514051" name="Rectangle 3"/>
          <p:cNvSpPr>
            <a:spLocks noChangeArrowheads="1"/>
          </p:cNvSpPr>
          <p:nvPr/>
        </p:nvSpPr>
        <p:spPr bwMode="auto">
          <a:xfrm>
            <a:off x="914400" y="444500"/>
            <a:ext cx="7391400" cy="536575"/>
          </a:xfrm>
          <a:prstGeom prst="rect">
            <a:avLst/>
          </a:prstGeom>
          <a:noFill/>
          <a:ln w="9525">
            <a:noFill/>
            <a:miter lim="800000"/>
            <a:headEnd/>
            <a:tailEnd/>
          </a:ln>
          <a:effectLst/>
        </p:spPr>
        <p:txBody>
          <a:bodyPr lIns="0" tIns="0" rIns="0" bIns="0"/>
          <a:lstStyle/>
          <a:p>
            <a:r>
              <a:rPr lang="zh-TW" altLang="en-US" sz="3000" b="1">
                <a:solidFill>
                  <a:schemeClr val="tx2"/>
                </a:solidFill>
                <a:ea typeface="標楷體" pitchFamily="65" charset="-120"/>
              </a:rPr>
              <a:t>智慧財產權</a:t>
            </a:r>
            <a:endParaRPr lang="zh-TW" altLang="en-US" sz="3200" b="1">
              <a:solidFill>
                <a:srgbClr val="0000FF"/>
              </a:solidFill>
              <a:latin typeface="標楷體" pitchFamily="65" charset="-120"/>
              <a:ea typeface="標楷體" pitchFamily="65" charset="-120"/>
            </a:endParaRPr>
          </a:p>
        </p:txBody>
      </p:sp>
      <p:sp>
        <p:nvSpPr>
          <p:cNvPr id="7" name="矩形 6"/>
          <p:cNvSpPr/>
          <p:nvPr/>
        </p:nvSpPr>
        <p:spPr>
          <a:xfrm>
            <a:off x="3419872" y="5877272"/>
            <a:ext cx="2767937" cy="461665"/>
          </a:xfrm>
          <a:prstGeom prst="rect">
            <a:avLst/>
          </a:prstGeom>
        </p:spPr>
        <p:txBody>
          <a:bodyPr wrap="none">
            <a:spAutoFit/>
          </a:bodyPr>
          <a:lstStyle/>
          <a:p>
            <a:r>
              <a:rPr kumimoji="1" lang="zh-TW" altLang="en-US" dirty="0">
                <a:solidFill>
                  <a:srgbClr val="FF0000"/>
                </a:solidFill>
                <a:ea typeface="標楷體" pitchFamily="65" charset="-120"/>
              </a:rPr>
              <a:t>敬 請 指 教 </a:t>
            </a:r>
            <a:r>
              <a:rPr kumimoji="1" lang="en-US" altLang="zh-TW" dirty="0">
                <a:solidFill>
                  <a:srgbClr val="FF0000"/>
                </a:solidFill>
                <a:ea typeface="標楷體" pitchFamily="65" charset="-120"/>
              </a:rPr>
              <a:t>The End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79089C0-7102-473A-827E-A6F067D78F55}" type="datetime1">
              <a:rPr lang="zh-TW" altLang="en-US" smtClean="0"/>
              <a:pPr/>
              <a:t>2010/12/1</a:t>
            </a:fld>
            <a:endParaRPr lang="en-US" altLang="zh-TW"/>
          </a:p>
        </p:txBody>
      </p:sp>
      <p:sp>
        <p:nvSpPr>
          <p:cNvPr id="3" name="投影片編號版面配置區 2"/>
          <p:cNvSpPr>
            <a:spLocks noGrp="1"/>
          </p:cNvSpPr>
          <p:nvPr>
            <p:ph type="sldNum" sz="quarter" idx="11"/>
          </p:nvPr>
        </p:nvSpPr>
        <p:spPr/>
        <p:txBody>
          <a:bodyPr/>
          <a:lstStyle/>
          <a:p>
            <a:fld id="{4B96361A-E4F4-4BC8-B988-3539E58B043F}" type="slidenum">
              <a:rPr lang="zh-TW" altLang="en-US" smtClean="0"/>
              <a:pPr/>
              <a:t>71</a:t>
            </a:fld>
            <a:endParaRPr lang="en-US" altLang="zh-TW">
              <a:solidFill>
                <a:schemeClr val="tx1"/>
              </a:solidFill>
            </a:endParaRPr>
          </a:p>
        </p:txBody>
      </p:sp>
      <p:sp>
        <p:nvSpPr>
          <p:cNvPr id="4" name="頁尾版面配置區 3"/>
          <p:cNvSpPr>
            <a:spLocks noGrp="1"/>
          </p:cNvSpPr>
          <p:nvPr>
            <p:ph type="ftr" sz="quarter" idx="12"/>
          </p:nvPr>
        </p:nvSpPr>
        <p:spPr/>
        <p:txBody>
          <a:bodyPr/>
          <a:lstStyle/>
          <a:p>
            <a:r>
              <a:rPr lang="zh-TW" altLang="en-US" smtClean="0"/>
              <a:t>恩可埃技術服務有限公司 資安政策 提供優質服務、維護資訊安全 公司通過</a:t>
            </a:r>
            <a:r>
              <a:rPr lang="en-US" altLang="zh-TW" smtClean="0"/>
              <a:t>ISO27001</a:t>
            </a:r>
            <a:r>
              <a:rPr lang="zh-TW" altLang="en-US" smtClean="0"/>
              <a:t>驗證</a:t>
            </a:r>
            <a:endParaRPr lang="zh-TW" altLang="en-US"/>
          </a:p>
        </p:txBody>
      </p:sp>
      <p:sp>
        <p:nvSpPr>
          <p:cNvPr id="6" name="文字方塊 5"/>
          <p:cNvSpPr txBox="1"/>
          <p:nvPr/>
        </p:nvSpPr>
        <p:spPr>
          <a:xfrm>
            <a:off x="395536" y="476672"/>
            <a:ext cx="8496944" cy="6432530"/>
          </a:xfrm>
          <a:prstGeom prst="rect">
            <a:avLst/>
          </a:prstGeom>
          <a:noFill/>
        </p:spPr>
        <p:txBody>
          <a:bodyPr wrap="square" rtlCol="0">
            <a:spAutoFit/>
          </a:bodyPr>
          <a:lstStyle/>
          <a:p>
            <a:pPr algn="l"/>
            <a:r>
              <a:rPr lang="zh-TW" altLang="zh-TW" sz="1800" dirty="0" smtClean="0"/>
              <a:t>有三個人</a:t>
            </a:r>
            <a:r>
              <a:rPr lang="en-US" altLang="zh-TW" sz="1800" dirty="0" smtClean="0"/>
              <a:t>, </a:t>
            </a:r>
            <a:r>
              <a:rPr lang="zh-TW" altLang="zh-TW" sz="1800" dirty="0" smtClean="0"/>
              <a:t>分別來自外商公司</a:t>
            </a:r>
            <a:r>
              <a:rPr lang="en-US" altLang="zh-TW" sz="1800" dirty="0" smtClean="0"/>
              <a:t>, </a:t>
            </a:r>
            <a:r>
              <a:rPr lang="zh-TW" altLang="zh-TW" sz="1800" dirty="0" smtClean="0"/>
              <a:t>傳統企業 </a:t>
            </a:r>
            <a:r>
              <a:rPr lang="zh-TW" altLang="zh-TW" sz="1800" dirty="0" smtClean="0"/>
              <a:t>跟</a:t>
            </a:r>
            <a:r>
              <a:rPr lang="zh-TW" altLang="en-US" sz="1800" dirty="0" smtClean="0"/>
              <a:t> </a:t>
            </a:r>
            <a:r>
              <a:rPr lang="en-US" altLang="zh-TW" sz="1800" dirty="0" smtClean="0"/>
              <a:t>RED</a:t>
            </a:r>
            <a:r>
              <a:rPr lang="zh-TW" altLang="en-US" sz="1800" dirty="0" smtClean="0"/>
              <a:t> </a:t>
            </a:r>
            <a:r>
              <a:rPr lang="en-US" altLang="zh-TW" sz="1800" dirty="0" smtClean="0"/>
              <a:t>SEA</a:t>
            </a:r>
            <a:r>
              <a:rPr lang="en-US" altLang="zh-TW" sz="1800" dirty="0" smtClean="0"/>
              <a:t/>
            </a:r>
            <a:br>
              <a:rPr lang="en-US" altLang="zh-TW" sz="1800" dirty="0" smtClean="0"/>
            </a:br>
            <a:r>
              <a:rPr lang="zh-TW" altLang="zh-TW" sz="1800" dirty="0" smtClean="0"/>
              <a:t>在一次意外事故身亡後</a:t>
            </a:r>
            <a:r>
              <a:rPr lang="en-US" altLang="zh-TW" sz="1800" dirty="0" smtClean="0"/>
              <a:t>, </a:t>
            </a:r>
            <a:r>
              <a:rPr lang="zh-TW" altLang="zh-TW" sz="1800" dirty="0" smtClean="0"/>
              <a:t>通通在陰曹地府碰面排隊</a:t>
            </a:r>
            <a:r>
              <a:rPr lang="en-US" altLang="zh-TW" sz="1800" dirty="0" smtClean="0"/>
              <a:t>.</a:t>
            </a:r>
            <a:br>
              <a:rPr lang="en-US" altLang="zh-TW" sz="1800" dirty="0" smtClean="0"/>
            </a:br>
            <a:r>
              <a:rPr lang="en-US" altLang="zh-TW" sz="1800" dirty="0" smtClean="0"/>
              <a:t/>
            </a:r>
            <a:br>
              <a:rPr lang="en-US" altLang="zh-TW" sz="1800" dirty="0" smtClean="0"/>
            </a:br>
            <a:r>
              <a:rPr lang="zh-TW" altLang="zh-TW" sz="1800" dirty="0" smtClean="0"/>
              <a:t>閻王說</a:t>
            </a:r>
            <a:r>
              <a:rPr lang="en-US" altLang="zh-TW" sz="1800" dirty="0" smtClean="0"/>
              <a:t> </a:t>
            </a:r>
            <a:r>
              <a:rPr lang="en-US" altLang="zh-TW" sz="1800" dirty="0" smtClean="0"/>
              <a:t>, </a:t>
            </a:r>
            <a:r>
              <a:rPr lang="zh-TW" altLang="zh-TW" sz="1800" dirty="0" smtClean="0"/>
              <a:t>因為事發突然</a:t>
            </a:r>
            <a:r>
              <a:rPr lang="en-US" altLang="zh-TW" sz="1800" dirty="0" smtClean="0"/>
              <a:t>, </a:t>
            </a:r>
            <a:r>
              <a:rPr lang="zh-TW" altLang="zh-TW" sz="1800" dirty="0" smtClean="0"/>
              <a:t>他們都還有一次機會可以打電話回陽間</a:t>
            </a:r>
            <a:r>
              <a:rPr lang="en-US" altLang="zh-TW" sz="1800" dirty="0" smtClean="0"/>
              <a:t>,</a:t>
            </a:r>
            <a:r>
              <a:rPr lang="zh-TW" altLang="zh-TW" sz="1800" dirty="0" smtClean="0"/>
              <a:t>交代</a:t>
            </a:r>
            <a:r>
              <a:rPr lang="zh-TW" altLang="zh-TW" sz="1800" dirty="0" smtClean="0"/>
              <a:t>一些後事</a:t>
            </a:r>
            <a:r>
              <a:rPr lang="en-US" altLang="zh-TW" sz="1800" dirty="0" smtClean="0"/>
              <a:t>. </a:t>
            </a:r>
            <a:br>
              <a:rPr lang="en-US" altLang="zh-TW" sz="1800" dirty="0" smtClean="0"/>
            </a:br>
            <a:r>
              <a:rPr lang="en-US" altLang="zh-TW" sz="1800" dirty="0" smtClean="0"/>
              <a:t/>
            </a:r>
            <a:br>
              <a:rPr lang="en-US" altLang="zh-TW" sz="1800" dirty="0" smtClean="0"/>
            </a:br>
            <a:r>
              <a:rPr lang="zh-TW" altLang="zh-TW" sz="1800" dirty="0" smtClean="0"/>
              <a:t>外商公司的打電話給老婆</a:t>
            </a:r>
            <a:r>
              <a:rPr lang="en-US" altLang="zh-TW" sz="1800" dirty="0" smtClean="0"/>
              <a:t>, </a:t>
            </a:r>
            <a:r>
              <a:rPr lang="zh-TW" altLang="zh-TW" sz="1800" dirty="0" smtClean="0"/>
              <a:t>交代清楚自己銀行的存款要如何處置</a:t>
            </a:r>
            <a:r>
              <a:rPr lang="en-US" altLang="zh-TW" sz="1800" dirty="0" smtClean="0"/>
              <a:t> , </a:t>
            </a:r>
            <a:r>
              <a:rPr lang="zh-TW" altLang="zh-TW" sz="1800" dirty="0" smtClean="0"/>
              <a:t>一共</a:t>
            </a:r>
            <a:r>
              <a:rPr lang="zh-TW" altLang="zh-TW" sz="1800" dirty="0" smtClean="0"/>
              <a:t>講了</a:t>
            </a:r>
            <a:r>
              <a:rPr lang="en-US" altLang="zh-TW" sz="1800" dirty="0" smtClean="0"/>
              <a:t>5</a:t>
            </a:r>
            <a:r>
              <a:rPr lang="zh-TW" altLang="zh-TW" sz="1800" dirty="0" smtClean="0"/>
              <a:t>分鐘</a:t>
            </a:r>
            <a:r>
              <a:rPr lang="en-US" altLang="zh-TW" sz="1800" dirty="0" smtClean="0"/>
              <a:t>. </a:t>
            </a:r>
            <a:r>
              <a:rPr lang="zh-TW" altLang="zh-TW" sz="1800" dirty="0" smtClean="0"/>
              <a:t>講完後他問閻王說要多少錢</a:t>
            </a:r>
            <a:r>
              <a:rPr lang="en-US" altLang="zh-TW" sz="1800" dirty="0" smtClean="0"/>
              <a:t> ? </a:t>
            </a:r>
            <a:r>
              <a:rPr lang="en-US" altLang="zh-TW" sz="1800" dirty="0" smtClean="0"/>
              <a:t>"</a:t>
            </a:r>
            <a:r>
              <a:rPr lang="zh-TW" altLang="zh-TW" sz="1800" dirty="0" smtClean="0"/>
              <a:t>五萬</a:t>
            </a:r>
            <a:r>
              <a:rPr lang="zh-TW" altLang="zh-TW" sz="1800" dirty="0" smtClean="0"/>
              <a:t>元</a:t>
            </a:r>
            <a:r>
              <a:rPr lang="en-US" altLang="zh-TW" sz="1800" dirty="0" smtClean="0"/>
              <a:t>“</a:t>
            </a:r>
            <a:r>
              <a:rPr lang="zh-TW" altLang="zh-TW" sz="1800" dirty="0" smtClean="0"/>
              <a:t>開</a:t>
            </a:r>
            <a:r>
              <a:rPr lang="zh-TW" altLang="zh-TW" sz="1800" dirty="0" smtClean="0"/>
              <a:t>了張五萬元的支票給閻王</a:t>
            </a:r>
            <a:r>
              <a:rPr lang="en-US" altLang="zh-TW" sz="1800" dirty="0" smtClean="0"/>
              <a:t>, </a:t>
            </a:r>
            <a:r>
              <a:rPr lang="zh-TW" altLang="zh-TW" sz="1800" dirty="0" smtClean="0"/>
              <a:t>便瀟灑地走回</a:t>
            </a:r>
            <a:r>
              <a:rPr lang="zh-TW" altLang="zh-TW" sz="1800" dirty="0" smtClean="0"/>
              <a:t>座位</a:t>
            </a:r>
            <a:endParaRPr lang="zh-TW" altLang="zh-TW" sz="1800" dirty="0" smtClean="0"/>
          </a:p>
          <a:p>
            <a:pPr algn="l"/>
            <a:r>
              <a:rPr lang="en-US" altLang="zh-TW" sz="1800" dirty="0" smtClean="0"/>
              <a:t/>
            </a:r>
            <a:br>
              <a:rPr lang="en-US" altLang="zh-TW" sz="1800" dirty="0" smtClean="0"/>
            </a:br>
            <a:r>
              <a:rPr lang="zh-TW" altLang="zh-TW" sz="1800" dirty="0" smtClean="0"/>
              <a:t>傳統公司的心想</a:t>
            </a:r>
            <a:r>
              <a:rPr lang="en-US" altLang="zh-TW" sz="1800" dirty="0" smtClean="0"/>
              <a:t>, </a:t>
            </a:r>
            <a:r>
              <a:rPr lang="zh-TW" altLang="zh-TW" sz="1800" dirty="0" smtClean="0"/>
              <a:t>五分鐘五萬元</a:t>
            </a:r>
            <a:r>
              <a:rPr lang="en-US" altLang="zh-TW" sz="1800" dirty="0" smtClean="0"/>
              <a:t>? </a:t>
            </a:r>
            <a:r>
              <a:rPr lang="zh-TW" altLang="zh-TW" sz="1800" dirty="0" smtClean="0"/>
              <a:t>那講短一點吧</a:t>
            </a:r>
            <a:r>
              <a:rPr lang="en-US" altLang="zh-TW" sz="1800" dirty="0" smtClean="0"/>
              <a:t>! </a:t>
            </a:r>
            <a:r>
              <a:rPr lang="zh-TW" altLang="zh-TW" sz="1800" dirty="0" smtClean="0"/>
              <a:t>打電話給小老婆</a:t>
            </a:r>
            <a:r>
              <a:rPr lang="en-US" altLang="zh-TW" sz="1800" dirty="0" smtClean="0"/>
              <a:t> , </a:t>
            </a:r>
            <a:r>
              <a:rPr lang="zh-TW" altLang="zh-TW" sz="1800" dirty="0" smtClean="0"/>
              <a:t>交代</a:t>
            </a:r>
            <a:r>
              <a:rPr lang="zh-TW" altLang="zh-TW" sz="1800" dirty="0" smtClean="0"/>
              <a:t>清楚自己的股票要如何處置</a:t>
            </a:r>
            <a:r>
              <a:rPr lang="en-US" altLang="zh-TW" sz="1800" dirty="0" smtClean="0"/>
              <a:t>,</a:t>
            </a:r>
            <a:r>
              <a:rPr lang="zh-TW" altLang="zh-TW" sz="1800" dirty="0" smtClean="0"/>
              <a:t>只</a:t>
            </a:r>
            <a:r>
              <a:rPr lang="zh-TW" altLang="zh-TW" sz="1800" dirty="0" smtClean="0"/>
              <a:t>講了</a:t>
            </a:r>
            <a:r>
              <a:rPr lang="en-US" altLang="zh-TW" sz="1800" dirty="0" smtClean="0"/>
              <a:t>2</a:t>
            </a:r>
            <a:r>
              <a:rPr lang="zh-TW" altLang="zh-TW" sz="1800" dirty="0" smtClean="0"/>
              <a:t>分鐘</a:t>
            </a:r>
            <a:r>
              <a:rPr lang="en-US" altLang="zh-TW" sz="1800" dirty="0" smtClean="0"/>
              <a:t>. </a:t>
            </a:r>
            <a:r>
              <a:rPr lang="zh-TW" altLang="zh-TW" sz="1800" dirty="0" smtClean="0"/>
              <a:t>講完後他問閻王說要多少錢</a:t>
            </a:r>
            <a:r>
              <a:rPr lang="en-US" altLang="zh-TW" sz="1800" dirty="0" smtClean="0"/>
              <a:t> </a:t>
            </a:r>
            <a:r>
              <a:rPr lang="en-US" altLang="zh-TW" sz="1800" dirty="0" smtClean="0"/>
              <a:t>?</a:t>
            </a:r>
            <a:r>
              <a:rPr lang="zh-TW" altLang="en-US" sz="1800" dirty="0" smtClean="0"/>
              <a:t> </a:t>
            </a:r>
            <a:r>
              <a:rPr lang="en-US" altLang="zh-TW" sz="1800" dirty="0" smtClean="0"/>
              <a:t>“</a:t>
            </a:r>
            <a:r>
              <a:rPr lang="zh-TW" altLang="zh-TW" sz="1800" dirty="0" smtClean="0"/>
              <a:t>五十萬元</a:t>
            </a:r>
            <a:r>
              <a:rPr lang="en-US" altLang="zh-TW" sz="1800" dirty="0" smtClean="0"/>
              <a:t>-</a:t>
            </a:r>
            <a:r>
              <a:rPr lang="zh-TW" altLang="en-US" sz="1800" dirty="0" smtClean="0"/>
              <a:t>現金</a:t>
            </a:r>
            <a:r>
              <a:rPr lang="en-US" altLang="zh-TW" sz="1800" dirty="0" smtClean="0"/>
              <a:t>” </a:t>
            </a:r>
            <a:endParaRPr lang="zh-TW" altLang="zh-TW" sz="1800" dirty="0" smtClean="0"/>
          </a:p>
          <a:p>
            <a:pPr algn="l"/>
            <a:r>
              <a:rPr lang="zh-TW" altLang="zh-TW" sz="1800" dirty="0" smtClean="0"/>
              <a:t>很</a:t>
            </a:r>
            <a:r>
              <a:rPr lang="zh-TW" altLang="zh-TW" sz="1800" dirty="0" smtClean="0"/>
              <a:t>貴</a:t>
            </a:r>
            <a:r>
              <a:rPr lang="en-US" altLang="zh-TW" sz="1800" dirty="0" smtClean="0"/>
              <a:t>, </a:t>
            </a:r>
            <a:r>
              <a:rPr lang="zh-TW" altLang="zh-TW" sz="1800" dirty="0" smtClean="0"/>
              <a:t>但還是小</a:t>
            </a:r>
            <a:r>
              <a:rPr lang="en-US" altLang="zh-TW" sz="1800" dirty="0" smtClean="0"/>
              <a:t>case</a:t>
            </a:r>
            <a:r>
              <a:rPr lang="zh-TW" altLang="zh-TW" sz="1800" dirty="0" smtClean="0"/>
              <a:t>啦</a:t>
            </a:r>
            <a:r>
              <a:rPr lang="en-US" altLang="zh-TW" sz="1800" dirty="0" smtClean="0"/>
              <a:t> ! </a:t>
            </a:r>
            <a:r>
              <a:rPr lang="zh-TW" altLang="en-US" sz="1800" dirty="0" smtClean="0"/>
              <a:t>如何付現</a:t>
            </a:r>
            <a:r>
              <a:rPr lang="en-US" altLang="zh-TW" sz="1800" dirty="0" smtClean="0"/>
              <a:t>?</a:t>
            </a:r>
            <a:r>
              <a:rPr lang="zh-TW" altLang="en-US" sz="1800" dirty="0" smtClean="0"/>
              <a:t>燒</a:t>
            </a:r>
            <a:r>
              <a:rPr lang="zh-TW" altLang="zh-TW" sz="1800" dirty="0" smtClean="0"/>
              <a:t>五十萬元給</a:t>
            </a:r>
            <a:r>
              <a:rPr lang="zh-TW" altLang="en-US" sz="1800" dirty="0" smtClean="0"/>
              <a:t>小</a:t>
            </a:r>
            <a:r>
              <a:rPr lang="zh-TW" altLang="zh-TW" sz="1800" dirty="0" smtClean="0"/>
              <a:t>王</a:t>
            </a:r>
            <a:r>
              <a:rPr lang="en-US" altLang="zh-TW" sz="1800" dirty="0" smtClean="0"/>
              <a:t> =WHO did ?</a:t>
            </a:r>
            <a:r>
              <a:rPr lang="en-US" altLang="zh-TW" sz="1800" dirty="0" smtClean="0"/>
              <a:t/>
            </a:r>
            <a:br>
              <a:rPr lang="en-US" altLang="zh-TW" sz="1800" dirty="0" smtClean="0"/>
            </a:br>
            <a:r>
              <a:rPr lang="en-US" altLang="zh-TW" sz="1800" dirty="0" smtClean="0"/>
              <a:t/>
            </a:r>
            <a:br>
              <a:rPr lang="en-US" altLang="zh-TW" sz="1800" dirty="0" smtClean="0"/>
            </a:br>
            <a:r>
              <a:rPr lang="zh-TW" altLang="zh-TW" sz="1800" dirty="0" smtClean="0"/>
              <a:t>最後</a:t>
            </a:r>
            <a:r>
              <a:rPr lang="en-US" altLang="zh-TW" sz="1800" dirty="0" smtClean="0"/>
              <a:t>, </a:t>
            </a:r>
            <a:r>
              <a:rPr lang="zh-TW" altLang="zh-TW" sz="1800" dirty="0" smtClean="0"/>
              <a:t>輪</a:t>
            </a:r>
            <a:r>
              <a:rPr lang="zh-TW" altLang="zh-TW" sz="1800" dirty="0" smtClean="0"/>
              <a:t>到</a:t>
            </a:r>
            <a:r>
              <a:rPr lang="en-US" altLang="zh-TW" sz="1800" dirty="0" smtClean="0"/>
              <a:t>RED</a:t>
            </a:r>
            <a:r>
              <a:rPr lang="zh-TW" altLang="en-US" sz="1800" dirty="0" smtClean="0"/>
              <a:t> </a:t>
            </a:r>
            <a:r>
              <a:rPr lang="en-US" altLang="zh-TW" sz="1800" dirty="0" smtClean="0"/>
              <a:t>SEA</a:t>
            </a:r>
            <a:r>
              <a:rPr lang="zh-TW" altLang="zh-TW" sz="1800" dirty="0" smtClean="0"/>
              <a:t>員工</a:t>
            </a:r>
            <a:r>
              <a:rPr lang="en-US" altLang="zh-TW" sz="1800" dirty="0" smtClean="0"/>
              <a:t>,</a:t>
            </a:r>
            <a:r>
              <a:rPr lang="zh-TW" altLang="zh-TW" sz="1800" dirty="0" smtClean="0"/>
              <a:t>他</a:t>
            </a:r>
            <a:r>
              <a:rPr lang="zh-TW" altLang="zh-TW" sz="1800" dirty="0" smtClean="0"/>
              <a:t>心想</a:t>
            </a:r>
            <a:r>
              <a:rPr lang="en-US" altLang="zh-TW" sz="1800" dirty="0" smtClean="0"/>
              <a:t> , </a:t>
            </a:r>
            <a:r>
              <a:rPr lang="zh-TW" altLang="zh-TW" sz="1800" dirty="0" smtClean="0"/>
              <a:t>好像講的越短反而越貴</a:t>
            </a:r>
            <a:r>
              <a:rPr lang="en-US" altLang="zh-TW" sz="1800" dirty="0" smtClean="0"/>
              <a:t>, </a:t>
            </a:r>
            <a:r>
              <a:rPr lang="zh-TW" altLang="zh-TW" sz="1800" dirty="0" smtClean="0"/>
              <a:t>那當然要多講一點</a:t>
            </a:r>
            <a:r>
              <a:rPr lang="en-US" altLang="zh-TW" sz="1800" dirty="0" smtClean="0"/>
              <a:t> !</a:t>
            </a:r>
            <a:endParaRPr lang="zh-TW" altLang="zh-TW" sz="1800" dirty="0" smtClean="0"/>
          </a:p>
          <a:p>
            <a:pPr algn="l"/>
            <a:r>
              <a:rPr lang="zh-TW" altLang="zh-TW" sz="1800" dirty="0" smtClean="0"/>
              <a:t>他也沒什麼存款要跟老婆交代</a:t>
            </a:r>
            <a:r>
              <a:rPr lang="en-US" altLang="zh-TW" sz="1800" dirty="0" smtClean="0"/>
              <a:t>, </a:t>
            </a:r>
            <a:r>
              <a:rPr lang="zh-TW" altLang="zh-TW" sz="1800" dirty="0" smtClean="0"/>
              <a:t>也沒時間</a:t>
            </a:r>
            <a:r>
              <a:rPr lang="en-US" altLang="zh-TW" sz="1800" dirty="0" smtClean="0"/>
              <a:t>, </a:t>
            </a:r>
            <a:r>
              <a:rPr lang="zh-TW" altLang="zh-TW" sz="1800" dirty="0" smtClean="0"/>
              <a:t>更沒有錢可以養小老婆</a:t>
            </a:r>
            <a:r>
              <a:rPr lang="en-US" altLang="zh-TW" sz="1800" dirty="0" smtClean="0"/>
              <a:t>,</a:t>
            </a:r>
            <a:r>
              <a:rPr lang="zh-TW" altLang="zh-TW" sz="1800" dirty="0" smtClean="0"/>
              <a:t>倒是</a:t>
            </a:r>
            <a:r>
              <a:rPr lang="zh-TW" altLang="zh-TW" sz="1800" dirty="0" smtClean="0"/>
              <a:t>有一堆做不完的公事</a:t>
            </a:r>
            <a:r>
              <a:rPr lang="en-US" altLang="zh-TW" sz="1800" dirty="0" smtClean="0"/>
              <a:t>, </a:t>
            </a:r>
            <a:r>
              <a:rPr lang="zh-TW" altLang="zh-TW" sz="1800" dirty="0" smtClean="0"/>
              <a:t>當下撥了電話回公司給同事跟老闆</a:t>
            </a:r>
            <a:r>
              <a:rPr lang="en-US" altLang="zh-TW" sz="1800" dirty="0" smtClean="0"/>
              <a:t>,</a:t>
            </a:r>
            <a:r>
              <a:rPr lang="zh-TW" altLang="zh-TW" sz="1800" dirty="0" smtClean="0"/>
              <a:t>把</a:t>
            </a:r>
            <a:r>
              <a:rPr lang="zh-TW" altLang="zh-TW" sz="1800" dirty="0" smtClean="0"/>
              <a:t>自己還沒做完的工作都交代的一清二楚</a:t>
            </a:r>
            <a:r>
              <a:rPr lang="en-US" altLang="zh-TW" sz="1800" dirty="0" smtClean="0"/>
              <a:t>.</a:t>
            </a:r>
            <a:r>
              <a:rPr lang="zh-TW" altLang="zh-TW" sz="1800" dirty="0" smtClean="0"/>
              <a:t>結果</a:t>
            </a:r>
            <a:r>
              <a:rPr lang="zh-TW" altLang="zh-TW" sz="1800" dirty="0" smtClean="0"/>
              <a:t>一共講了</a:t>
            </a:r>
            <a:r>
              <a:rPr lang="en-US" altLang="zh-TW" sz="1800" dirty="0" smtClean="0"/>
              <a:t>20</a:t>
            </a:r>
            <a:r>
              <a:rPr lang="zh-TW" altLang="zh-TW" sz="1800" dirty="0" smtClean="0"/>
              <a:t>個小時之久</a:t>
            </a:r>
            <a:r>
              <a:rPr lang="en-US" altLang="zh-TW" sz="1800" dirty="0" smtClean="0"/>
              <a:t> . </a:t>
            </a:r>
            <a:r>
              <a:rPr lang="zh-TW" altLang="zh-TW" sz="1800" dirty="0" smtClean="0"/>
              <a:t>講完後他問閻王說要多少錢</a:t>
            </a:r>
            <a:r>
              <a:rPr lang="en-US" altLang="zh-TW" sz="1800" dirty="0" smtClean="0"/>
              <a:t>?</a:t>
            </a:r>
          </a:p>
          <a:p>
            <a:pPr algn="l"/>
            <a:r>
              <a:rPr lang="en-US" altLang="zh-TW" sz="1800" dirty="0" smtClean="0"/>
              <a:t/>
            </a:r>
            <a:br>
              <a:rPr lang="en-US" altLang="zh-TW" sz="1800" dirty="0" smtClean="0"/>
            </a:br>
            <a:r>
              <a:rPr lang="en-US" altLang="zh-TW" sz="1800" dirty="0" smtClean="0">
                <a:solidFill>
                  <a:srgbClr val="FF3300"/>
                </a:solidFill>
              </a:rPr>
              <a:t>"</a:t>
            </a:r>
            <a:r>
              <a:rPr lang="zh-TW" altLang="zh-TW" sz="1800" dirty="0" smtClean="0">
                <a:solidFill>
                  <a:srgbClr val="FF3300"/>
                </a:solidFill>
              </a:rPr>
              <a:t>二十元</a:t>
            </a:r>
            <a:r>
              <a:rPr lang="en-US" altLang="zh-TW" sz="1800" dirty="0" smtClean="0">
                <a:solidFill>
                  <a:srgbClr val="FF3300"/>
                </a:solidFill>
              </a:rPr>
              <a:t>"</a:t>
            </a:r>
            <a:endParaRPr lang="zh-TW" altLang="zh-TW" sz="1800" dirty="0" smtClean="0">
              <a:solidFill>
                <a:srgbClr val="FF3300"/>
              </a:solidFill>
            </a:endParaRPr>
          </a:p>
          <a:p>
            <a:pPr algn="l"/>
            <a:r>
              <a:rPr lang="zh-TW" altLang="zh-TW" sz="1800" dirty="0" smtClean="0"/>
              <a:t>他嚇了一跳</a:t>
            </a:r>
            <a:r>
              <a:rPr lang="en-US" altLang="zh-TW" sz="1800" dirty="0" smtClean="0"/>
              <a:t> , </a:t>
            </a:r>
            <a:r>
              <a:rPr lang="zh-TW" altLang="zh-TW" sz="1800" dirty="0" smtClean="0"/>
              <a:t>有沒有搞錯啊</a:t>
            </a:r>
            <a:r>
              <a:rPr lang="en-US" altLang="zh-TW" sz="1800" dirty="0" smtClean="0"/>
              <a:t>, </a:t>
            </a:r>
            <a:r>
              <a:rPr lang="zh-TW" altLang="zh-TW" sz="1800" dirty="0" smtClean="0"/>
              <a:t>講那麼久才</a:t>
            </a:r>
            <a:r>
              <a:rPr lang="en-US" altLang="zh-TW" sz="1800" dirty="0" smtClean="0"/>
              <a:t>20</a:t>
            </a:r>
            <a:r>
              <a:rPr lang="zh-TW" altLang="zh-TW" sz="1800" dirty="0" smtClean="0"/>
              <a:t>元</a:t>
            </a:r>
            <a:r>
              <a:rPr lang="en-US" altLang="zh-TW" sz="1800" dirty="0" smtClean="0"/>
              <a:t>? </a:t>
            </a:r>
            <a:r>
              <a:rPr lang="zh-TW" altLang="zh-TW" sz="1800" dirty="0" smtClean="0"/>
              <a:t>便跟閻王再確認一下</a:t>
            </a:r>
            <a:r>
              <a:rPr lang="en-US" altLang="zh-TW" sz="1800" dirty="0" smtClean="0"/>
              <a:t> . </a:t>
            </a:r>
            <a:endParaRPr lang="zh-TW" altLang="zh-TW" sz="1800" dirty="0" smtClean="0"/>
          </a:p>
          <a:p>
            <a:pPr algn="l"/>
            <a:r>
              <a:rPr lang="zh-TW" altLang="zh-TW" sz="1800" dirty="0" smtClean="0"/>
              <a:t>閻王回答說</a:t>
            </a:r>
            <a:r>
              <a:rPr lang="en-US" altLang="zh-TW" sz="1800" dirty="0" smtClean="0"/>
              <a:t>: "</a:t>
            </a:r>
            <a:r>
              <a:rPr lang="zh-TW" altLang="zh-TW" sz="1800" dirty="0" smtClean="0"/>
              <a:t>因為</a:t>
            </a:r>
            <a:r>
              <a:rPr lang="en-US" altLang="zh-TW" sz="1800" dirty="0" smtClean="0"/>
              <a:t> </a:t>
            </a:r>
            <a:r>
              <a:rPr lang="en-US" altLang="zh-TW" sz="1800" dirty="0" smtClean="0"/>
              <a:t>…...</a:t>
            </a:r>
          </a:p>
          <a:p>
            <a:pPr algn="l"/>
            <a:endParaRPr lang="en-US" altLang="zh-TW" sz="1800" dirty="0" smtClean="0"/>
          </a:p>
          <a:p>
            <a:pPr algn="l"/>
            <a:r>
              <a:rPr lang="zh-TW" altLang="zh-TW" sz="1800" dirty="0" smtClean="0"/>
              <a:t>從</a:t>
            </a:r>
            <a:r>
              <a:rPr lang="zh-TW" altLang="zh-TW" sz="1800" dirty="0" smtClean="0"/>
              <a:t>地獄打到地獄是市內電話</a:t>
            </a:r>
            <a:r>
              <a:rPr lang="en-US" altLang="zh-TW" sz="1800" dirty="0" smtClean="0"/>
              <a:t>, </a:t>
            </a:r>
            <a:r>
              <a:rPr lang="zh-TW" altLang="zh-TW" sz="1800" dirty="0" smtClean="0">
                <a:solidFill>
                  <a:srgbClr val="FF3300"/>
                </a:solidFill>
              </a:rPr>
              <a:t>只收基本費</a:t>
            </a:r>
            <a:r>
              <a:rPr lang="en-US" altLang="zh-TW" sz="1800" dirty="0" smtClean="0">
                <a:solidFill>
                  <a:srgbClr val="FF3300"/>
                </a:solidFill>
              </a:rPr>
              <a:t>!"</a:t>
            </a:r>
            <a:endParaRPr lang="zh-TW" altLang="zh-TW" sz="1800" dirty="0" smtClean="0">
              <a:solidFill>
                <a:srgbClr val="FF3300"/>
              </a:solidFill>
            </a:endParaRPr>
          </a:p>
          <a:p>
            <a:endParaRPr lang="zh-TW" altLang="en-US"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827584" y="1052736"/>
          <a:ext cx="7478216" cy="526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日期版面配置區 2"/>
          <p:cNvSpPr>
            <a:spLocks noGrp="1"/>
          </p:cNvSpPr>
          <p:nvPr>
            <p:ph type="dt" sz="half" idx="10"/>
          </p:nvPr>
        </p:nvSpPr>
        <p:spPr/>
        <p:txBody>
          <a:bodyPr/>
          <a:lstStyle/>
          <a:p>
            <a:fld id="{C501A779-264D-4DF6-B114-9ABAA6F97595}" type="datetime1">
              <a:rPr lang="zh-TW" altLang="en-US" smtClean="0"/>
              <a:pPr/>
              <a:t>2010/12/1</a:t>
            </a:fld>
            <a:endParaRPr lang="en-US" altLang="zh-TW"/>
          </a:p>
        </p:txBody>
      </p:sp>
      <p:sp>
        <p:nvSpPr>
          <p:cNvPr id="4" name="投影片編號版面配置區 3"/>
          <p:cNvSpPr>
            <a:spLocks noGrp="1"/>
          </p:cNvSpPr>
          <p:nvPr>
            <p:ph type="sldNum" sz="quarter" idx="11"/>
          </p:nvPr>
        </p:nvSpPr>
        <p:spPr/>
        <p:txBody>
          <a:bodyPr/>
          <a:lstStyle/>
          <a:p>
            <a:fld id="{410483EB-D64E-436F-97A7-5DE8F3DD3F73}" type="slidenum">
              <a:rPr lang="zh-TW" altLang="en-US" smtClean="0"/>
              <a:pPr/>
              <a:t>72</a:t>
            </a:fld>
            <a:endParaRPr lang="en-US" altLang="zh-TW">
              <a:solidFill>
                <a:schemeClr val="tx1"/>
              </a:solidFill>
            </a:endParaRPr>
          </a:p>
        </p:txBody>
      </p:sp>
      <p:sp>
        <p:nvSpPr>
          <p:cNvPr id="5" name="頁尾版面配置區 4"/>
          <p:cNvSpPr>
            <a:spLocks noGrp="1"/>
          </p:cNvSpPr>
          <p:nvPr>
            <p:ph type="ftr" sz="quarter" idx="12"/>
          </p:nvPr>
        </p:nvSpPr>
        <p:spPr/>
        <p:txBody>
          <a:bodyPr/>
          <a:lstStyle/>
          <a:p>
            <a:r>
              <a:rPr lang="zh-TW" altLang="en-US" smtClean="0"/>
              <a:t>恩可埃技術服務有限公司 資安政策 提供優質服務、維護資訊安全 公司通過</a:t>
            </a:r>
            <a:r>
              <a:rPr lang="en-US" altLang="zh-TW" smtClean="0"/>
              <a:t>ISO27001</a:t>
            </a:r>
            <a:r>
              <a:rPr lang="zh-TW" altLang="en-US" smtClean="0"/>
              <a:t>驗證</a:t>
            </a:r>
            <a:endParaRPr lang="zh-TW"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79089C0-7102-473A-827E-A6F067D78F55}" type="datetime1">
              <a:rPr lang="zh-TW" altLang="en-US" smtClean="0"/>
              <a:pPr/>
              <a:t>2010/12/1</a:t>
            </a:fld>
            <a:endParaRPr lang="en-US" altLang="zh-TW"/>
          </a:p>
        </p:txBody>
      </p:sp>
      <p:sp>
        <p:nvSpPr>
          <p:cNvPr id="3" name="投影片編號版面配置區 2"/>
          <p:cNvSpPr>
            <a:spLocks noGrp="1"/>
          </p:cNvSpPr>
          <p:nvPr>
            <p:ph type="sldNum" sz="quarter" idx="11"/>
          </p:nvPr>
        </p:nvSpPr>
        <p:spPr/>
        <p:txBody>
          <a:bodyPr/>
          <a:lstStyle/>
          <a:p>
            <a:fld id="{4B96361A-E4F4-4BC8-B988-3539E58B043F}" type="slidenum">
              <a:rPr lang="zh-TW" altLang="en-US" smtClean="0"/>
              <a:pPr/>
              <a:t>73</a:t>
            </a:fld>
            <a:endParaRPr lang="en-US" altLang="zh-TW">
              <a:solidFill>
                <a:schemeClr val="tx1"/>
              </a:solidFill>
            </a:endParaRPr>
          </a:p>
        </p:txBody>
      </p:sp>
      <p:sp>
        <p:nvSpPr>
          <p:cNvPr id="4" name="頁尾版面配置區 3"/>
          <p:cNvSpPr>
            <a:spLocks noGrp="1"/>
          </p:cNvSpPr>
          <p:nvPr>
            <p:ph type="ftr" sz="quarter" idx="12"/>
          </p:nvPr>
        </p:nvSpPr>
        <p:spPr/>
        <p:txBody>
          <a:bodyPr/>
          <a:lstStyle/>
          <a:p>
            <a:r>
              <a:rPr lang="zh-TW" altLang="en-US" smtClean="0"/>
              <a:t>恩可埃技術服務有限公司 資安政策 提供優質服務、維護資訊安全 公司通過</a:t>
            </a:r>
            <a:r>
              <a:rPr lang="en-US" altLang="zh-TW" smtClean="0"/>
              <a:t>ISO27001</a:t>
            </a:r>
            <a:r>
              <a:rPr lang="zh-TW" altLang="en-US" smtClean="0"/>
              <a:t>驗證</a:t>
            </a:r>
            <a:endParaRPr lang="zh-TW" altLang="en-US"/>
          </a:p>
        </p:txBody>
      </p:sp>
      <p:graphicFrame>
        <p:nvGraphicFramePr>
          <p:cNvPr id="5" name="資料庫圖表 4"/>
          <p:cNvGraphicFramePr/>
          <p:nvPr/>
        </p:nvGraphicFramePr>
        <p:xfrm>
          <a:off x="1524000" y="692696"/>
          <a:ext cx="64323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79089C0-7102-473A-827E-A6F067D78F55}" type="datetime1">
              <a:rPr lang="zh-TW" altLang="en-US" smtClean="0"/>
              <a:pPr/>
              <a:t>2010/12/1</a:t>
            </a:fld>
            <a:endParaRPr lang="en-US" altLang="zh-TW"/>
          </a:p>
        </p:txBody>
      </p:sp>
      <p:sp>
        <p:nvSpPr>
          <p:cNvPr id="3" name="投影片編號版面配置區 2"/>
          <p:cNvSpPr>
            <a:spLocks noGrp="1"/>
          </p:cNvSpPr>
          <p:nvPr>
            <p:ph type="sldNum" sz="quarter" idx="11"/>
          </p:nvPr>
        </p:nvSpPr>
        <p:spPr/>
        <p:txBody>
          <a:bodyPr/>
          <a:lstStyle/>
          <a:p>
            <a:fld id="{4B96361A-E4F4-4BC8-B988-3539E58B043F}" type="slidenum">
              <a:rPr lang="zh-TW" altLang="en-US" smtClean="0"/>
              <a:pPr/>
              <a:t>74</a:t>
            </a:fld>
            <a:endParaRPr lang="en-US" altLang="zh-TW">
              <a:solidFill>
                <a:schemeClr val="tx1"/>
              </a:solidFill>
            </a:endParaRPr>
          </a:p>
        </p:txBody>
      </p:sp>
      <p:sp>
        <p:nvSpPr>
          <p:cNvPr id="4" name="頁尾版面配置區 3"/>
          <p:cNvSpPr>
            <a:spLocks noGrp="1"/>
          </p:cNvSpPr>
          <p:nvPr>
            <p:ph type="ftr" sz="quarter" idx="12"/>
          </p:nvPr>
        </p:nvSpPr>
        <p:spPr/>
        <p:txBody>
          <a:bodyPr/>
          <a:lstStyle/>
          <a:p>
            <a:r>
              <a:rPr lang="zh-TW" altLang="en-US" smtClean="0"/>
              <a:t>恩可埃技術服務有限公司 資安政策 提供優質服務、維護資訊安全 公司通過</a:t>
            </a:r>
            <a:r>
              <a:rPr lang="en-US" altLang="zh-TW" smtClean="0"/>
              <a:t>ISO27001</a:t>
            </a:r>
            <a:r>
              <a:rPr lang="zh-TW" altLang="en-US" smtClean="0"/>
              <a:t>驗證</a:t>
            </a:r>
            <a:endParaRPr lang="zh-TW" altLang="en-US"/>
          </a:p>
        </p:txBody>
      </p:sp>
      <p:graphicFrame>
        <p:nvGraphicFramePr>
          <p:cNvPr id="5" name="資料庫圖表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1A2FFFB4-EE0F-4D47-B935-BAAC0ED90404}" type="datetime1">
              <a:rPr lang="zh-TW" altLang="en-US"/>
              <a:pPr/>
              <a:t>2010/12/1</a:t>
            </a:fld>
            <a:endParaRPr lang="en-US" altLang="zh-TW"/>
          </a:p>
        </p:txBody>
      </p:sp>
      <p:sp>
        <p:nvSpPr>
          <p:cNvPr id="5" name="投影片編號版面配置區 4"/>
          <p:cNvSpPr>
            <a:spLocks noGrp="1"/>
          </p:cNvSpPr>
          <p:nvPr>
            <p:ph type="sldNum" sz="quarter" idx="11"/>
          </p:nvPr>
        </p:nvSpPr>
        <p:spPr/>
        <p:txBody>
          <a:bodyPr/>
          <a:lstStyle/>
          <a:p>
            <a:fld id="{BE62F57F-F33B-4BB2-8A97-BD4B952A8550}" type="slidenum">
              <a:rPr lang="zh-TW" altLang="en-US"/>
              <a:pPr/>
              <a:t>8</a:t>
            </a:fld>
            <a:endParaRPr lang="en-US" altLang="zh-TW">
              <a:solidFill>
                <a:schemeClr val="tx1"/>
              </a:solidFill>
            </a:endParaRPr>
          </a:p>
        </p:txBody>
      </p:sp>
      <p:sp>
        <p:nvSpPr>
          <p:cNvPr id="6" name="頁尾版面配置區 5"/>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23970" name="Rectangle 2"/>
          <p:cNvSpPr>
            <a:spLocks noGrp="1" noChangeArrowheads="1"/>
          </p:cNvSpPr>
          <p:nvPr>
            <p:ph type="title"/>
          </p:nvPr>
        </p:nvSpPr>
        <p:spPr>
          <a:xfrm>
            <a:off x="755650" y="188913"/>
            <a:ext cx="7848600" cy="517525"/>
          </a:xfrm>
        </p:spPr>
        <p:txBody>
          <a:bodyPr/>
          <a:lstStyle/>
          <a:p>
            <a:pPr algn="ctr"/>
            <a:r>
              <a:rPr lang="zh-TW" altLang="en-US" sz="2800">
                <a:solidFill>
                  <a:srgbClr val="0000FF"/>
                </a:solidFill>
              </a:rPr>
              <a:t>國家資通安全會報技術服務中心 資安通報</a:t>
            </a:r>
            <a:r>
              <a:rPr lang="en-US" altLang="zh-TW"/>
              <a:t> </a:t>
            </a:r>
          </a:p>
        </p:txBody>
      </p:sp>
      <p:sp>
        <p:nvSpPr>
          <p:cNvPr id="723971" name="Rectangle 3"/>
          <p:cNvSpPr>
            <a:spLocks noGrp="1" noChangeArrowheads="1"/>
          </p:cNvSpPr>
          <p:nvPr>
            <p:ph type="body" idx="1"/>
          </p:nvPr>
        </p:nvSpPr>
        <p:spPr>
          <a:xfrm>
            <a:off x="468313" y="1052513"/>
            <a:ext cx="8351837" cy="5545137"/>
          </a:xfrm>
          <a:solidFill>
            <a:srgbClr val="FFFF00"/>
          </a:solidFill>
        </p:spPr>
        <p:txBody>
          <a:bodyPr/>
          <a:lstStyle/>
          <a:p>
            <a:pPr>
              <a:lnSpc>
                <a:spcPct val="80000"/>
              </a:lnSpc>
            </a:pPr>
            <a:r>
              <a:rPr lang="en-US" altLang="zh-TW" sz="2400"/>
              <a:t>2010-06-23 </a:t>
            </a:r>
            <a:r>
              <a:rPr lang="zh-TW" altLang="en-US" sz="2400"/>
              <a:t>十萬網站疑似遭駭客以</a:t>
            </a:r>
            <a:r>
              <a:rPr lang="en-US" altLang="zh-TW" sz="2400"/>
              <a:t>SQL Injection</a:t>
            </a:r>
            <a:r>
              <a:rPr lang="zh-TW" altLang="en-US" sz="2400"/>
              <a:t>攻擊</a:t>
            </a:r>
          </a:p>
          <a:p>
            <a:pPr>
              <a:lnSpc>
                <a:spcPct val="80000"/>
              </a:lnSpc>
            </a:pPr>
            <a:r>
              <a:rPr lang="en-US" altLang="zh-TW" sz="2400"/>
              <a:t>2010-06-21 </a:t>
            </a:r>
            <a:r>
              <a:rPr lang="zh-TW" altLang="en-US" sz="2400"/>
              <a:t>澳洲政府提出管制網路電信業者之規範</a:t>
            </a:r>
          </a:p>
          <a:p>
            <a:pPr>
              <a:lnSpc>
                <a:spcPct val="80000"/>
              </a:lnSpc>
            </a:pPr>
            <a:r>
              <a:rPr lang="en-US" altLang="zh-TW" sz="2400"/>
              <a:t>2010-06-18  </a:t>
            </a:r>
            <a:r>
              <a:rPr lang="zh-TW" altLang="en-US" sz="2400"/>
              <a:t>美國網路司令部警告國防網路已被駭客視為滲透入侵首要目標</a:t>
            </a:r>
          </a:p>
          <a:p>
            <a:pPr>
              <a:lnSpc>
                <a:spcPct val="80000"/>
              </a:lnSpc>
            </a:pPr>
            <a:r>
              <a:rPr lang="en-US" altLang="zh-TW" sz="2400"/>
              <a:t>2010-05-31</a:t>
            </a:r>
            <a:r>
              <a:rPr lang="en-US" altLang="zh-TW" sz="2400">
                <a:hlinkClick r:id="rId2"/>
              </a:rPr>
              <a:t> </a:t>
            </a:r>
            <a:r>
              <a:rPr lang="zh-TW" altLang="en-US" sz="2400"/>
              <a:t>微軟計畫提供零時差弱點詳細技術資訊予全球政府相關技術機構</a:t>
            </a:r>
          </a:p>
          <a:p>
            <a:pPr>
              <a:lnSpc>
                <a:spcPct val="80000"/>
              </a:lnSpc>
            </a:pPr>
            <a:r>
              <a:rPr lang="en-US" altLang="zh-TW" sz="2400"/>
              <a:t>2010-05-28 </a:t>
            </a:r>
            <a:r>
              <a:rPr lang="zh-TW" altLang="en-US" sz="2400"/>
              <a:t>美國太空總署將資安重心由認驗證轉移至即時威脅通報</a:t>
            </a:r>
            <a:endParaRPr lang="en-US" altLang="zh-TW" sz="2400"/>
          </a:p>
          <a:p>
            <a:pPr>
              <a:lnSpc>
                <a:spcPct val="80000"/>
              </a:lnSpc>
            </a:pPr>
            <a:r>
              <a:rPr lang="en-US" altLang="zh-TW" sz="2400"/>
              <a:t>2010-04-28 </a:t>
            </a:r>
            <a:r>
              <a:rPr lang="zh-TW" altLang="en-US" sz="2400"/>
              <a:t>美國將開始即時監控政府部門網路資訊</a:t>
            </a:r>
          </a:p>
          <a:p>
            <a:pPr>
              <a:lnSpc>
                <a:spcPct val="80000"/>
              </a:lnSpc>
            </a:pPr>
            <a:r>
              <a:rPr lang="en-US" altLang="zh-TW" sz="2400"/>
              <a:t>2010-04-27  </a:t>
            </a:r>
            <a:r>
              <a:rPr lang="zh-TW" altLang="en-US" sz="2400"/>
              <a:t>朝野提復議再修正 個資法三讀通過 </a:t>
            </a:r>
          </a:p>
          <a:p>
            <a:pPr>
              <a:lnSpc>
                <a:spcPct val="80000"/>
              </a:lnSpc>
            </a:pPr>
            <a:r>
              <a:rPr lang="en-US" altLang="zh-TW" sz="2400"/>
              <a:t>2010-04-20  </a:t>
            </a:r>
            <a:r>
              <a:rPr lang="zh-TW" altLang="en-US" sz="2400"/>
              <a:t>針對公用事業系統的惡意攻擊持續增加</a:t>
            </a:r>
          </a:p>
          <a:p>
            <a:pPr>
              <a:lnSpc>
                <a:spcPct val="80000"/>
              </a:lnSpc>
            </a:pPr>
            <a:r>
              <a:rPr lang="en-US" altLang="zh-TW" sz="2400"/>
              <a:t>2010-03-19  </a:t>
            </a:r>
            <a:r>
              <a:rPr lang="zh-TW" altLang="en-US" sz="2400"/>
              <a:t>殭屍網路</a:t>
            </a:r>
            <a:r>
              <a:rPr lang="en-US" altLang="zh-TW" sz="2400"/>
              <a:t>Kneber</a:t>
            </a:r>
            <a:r>
              <a:rPr lang="zh-TW" altLang="en-US" sz="2400"/>
              <a:t>感染</a:t>
            </a:r>
            <a:r>
              <a:rPr lang="en-US" altLang="zh-TW" sz="2400"/>
              <a:t>75,000</a:t>
            </a:r>
            <a:r>
              <a:rPr lang="zh-TW" altLang="en-US" sz="2400"/>
              <a:t>台電腦</a:t>
            </a:r>
          </a:p>
          <a:p>
            <a:pPr>
              <a:lnSpc>
                <a:spcPct val="80000"/>
              </a:lnSpc>
            </a:pPr>
            <a:r>
              <a:rPr lang="en-US" altLang="zh-TW" sz="2400"/>
              <a:t>2010-03-19  </a:t>
            </a:r>
            <a:r>
              <a:rPr lang="zh-TW" altLang="en-US" sz="2400"/>
              <a:t>近百組織的資料經</a:t>
            </a:r>
            <a:r>
              <a:rPr lang="en-US" altLang="zh-TW" sz="2400"/>
              <a:t>P2P</a:t>
            </a:r>
            <a:r>
              <a:rPr lang="zh-TW" altLang="en-US" sz="2400"/>
              <a:t>外洩 </a:t>
            </a:r>
          </a:p>
          <a:p>
            <a:pPr>
              <a:lnSpc>
                <a:spcPct val="80000"/>
              </a:lnSpc>
            </a:pPr>
            <a:r>
              <a:rPr lang="en-US" altLang="zh-TW" sz="2400"/>
              <a:t>2010-03-19   </a:t>
            </a:r>
            <a:r>
              <a:rPr lang="zh-TW" altLang="en-US" sz="2400"/>
              <a:t>西班牙破獲控制</a:t>
            </a:r>
            <a:r>
              <a:rPr lang="en-US" altLang="zh-TW" sz="2400"/>
              <a:t>1300</a:t>
            </a:r>
            <a:r>
              <a:rPr lang="zh-TW" altLang="en-US" sz="2400"/>
              <a:t>萬台電腦的殭屍網路</a:t>
            </a:r>
          </a:p>
          <a:p>
            <a:pPr>
              <a:lnSpc>
                <a:spcPct val="80000"/>
              </a:lnSpc>
            </a:pPr>
            <a:r>
              <a:rPr lang="en-US" altLang="zh-TW" sz="2400"/>
              <a:t>2010-02-10    Facebook</a:t>
            </a:r>
            <a:r>
              <a:rPr lang="zh-TW" altLang="en-US" sz="2400"/>
              <a:t>提供會員免費安裝防毒軟體</a:t>
            </a:r>
          </a:p>
          <a:p>
            <a:pPr>
              <a:lnSpc>
                <a:spcPct val="80000"/>
              </a:lnSpc>
            </a:pPr>
            <a:r>
              <a:rPr lang="en-US" altLang="zh-TW" sz="2400"/>
              <a:t>2010-02-10   </a:t>
            </a:r>
            <a:r>
              <a:rPr lang="zh-TW" altLang="en-US" sz="2400"/>
              <a:t>中國駭客試圖入侵印度政府電腦</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1"/>
          <p:cNvSpPr>
            <a:spLocks noGrp="1"/>
          </p:cNvSpPr>
          <p:nvPr>
            <p:ph type="dt" sz="half" idx="10"/>
          </p:nvPr>
        </p:nvSpPr>
        <p:spPr/>
        <p:txBody>
          <a:bodyPr/>
          <a:lstStyle/>
          <a:p>
            <a:fld id="{0C7336F1-4C99-466A-9184-D7F2203FE901}" type="datetime1">
              <a:rPr lang="zh-TW" altLang="en-US"/>
              <a:pPr/>
              <a:t>2010/12/1</a:t>
            </a:fld>
            <a:endParaRPr lang="en-US" altLang="zh-TW"/>
          </a:p>
        </p:txBody>
      </p:sp>
      <p:sp>
        <p:nvSpPr>
          <p:cNvPr id="5" name="投影片編號版面配置區 2"/>
          <p:cNvSpPr>
            <a:spLocks noGrp="1"/>
          </p:cNvSpPr>
          <p:nvPr>
            <p:ph type="sldNum" sz="quarter" idx="11"/>
          </p:nvPr>
        </p:nvSpPr>
        <p:spPr/>
        <p:txBody>
          <a:bodyPr/>
          <a:lstStyle/>
          <a:p>
            <a:fld id="{FB166FAC-F1DD-4E08-A2CF-373659AA7EB0}" type="slidenum">
              <a:rPr lang="zh-TW" altLang="en-US"/>
              <a:pPr/>
              <a:t>9</a:t>
            </a:fld>
            <a:endParaRPr lang="en-US" altLang="zh-TW">
              <a:solidFill>
                <a:schemeClr val="tx1"/>
              </a:solidFill>
            </a:endParaRPr>
          </a:p>
        </p:txBody>
      </p:sp>
      <p:sp>
        <p:nvSpPr>
          <p:cNvPr id="6" name="頁尾版面配置區 3"/>
          <p:cNvSpPr>
            <a:spLocks noGrp="1"/>
          </p:cNvSpPr>
          <p:nvPr>
            <p:ph type="ftr" sz="quarter" idx="12"/>
          </p:nvPr>
        </p:nvSpPr>
        <p:spPr/>
        <p:txBody>
          <a:bodyPr/>
          <a:lstStyle/>
          <a:p>
            <a:r>
              <a:rPr lang="zh-TW" altLang="en-US"/>
              <a:t>恩可埃技術服務有限公司 資安政策 提供優質服務、維護資訊安全 公司通過</a:t>
            </a:r>
            <a:r>
              <a:rPr lang="en-US" altLang="zh-TW"/>
              <a:t>ISO27001</a:t>
            </a:r>
            <a:r>
              <a:rPr lang="zh-TW" altLang="en-US"/>
              <a:t>驗證</a:t>
            </a:r>
          </a:p>
        </p:txBody>
      </p:sp>
      <p:sp>
        <p:nvSpPr>
          <p:cNvPr id="730114" name="Rectangle 2"/>
          <p:cNvSpPr>
            <a:spLocks noChangeArrowheads="1"/>
          </p:cNvSpPr>
          <p:nvPr/>
        </p:nvSpPr>
        <p:spPr bwMode="auto">
          <a:xfrm>
            <a:off x="971550" y="0"/>
            <a:ext cx="7345363" cy="457200"/>
          </a:xfrm>
          <a:prstGeom prst="rect">
            <a:avLst/>
          </a:prstGeom>
          <a:solidFill>
            <a:srgbClr val="FFCCFF"/>
          </a:solidFill>
          <a:ln w="9525">
            <a:noFill/>
            <a:miter lim="800000"/>
            <a:headEnd/>
            <a:tailEnd/>
          </a:ln>
          <a:effectLst/>
        </p:spPr>
        <p:txBody>
          <a:bodyPr>
            <a:spAutoFit/>
          </a:bodyPr>
          <a:lstStyle/>
          <a:p>
            <a:pPr marL="457200" indent="-457200">
              <a:spcBef>
                <a:spcPct val="50000"/>
              </a:spcBef>
            </a:pPr>
            <a:r>
              <a:rPr lang="en-US" altLang="zh-TW"/>
              <a:t>2010-04-20</a:t>
            </a:r>
            <a:r>
              <a:rPr kumimoji="1" lang="en-US" altLang="zh-TW">
                <a:solidFill>
                  <a:srgbClr val="0000FF"/>
                </a:solidFill>
                <a:latin typeface="標楷體" pitchFamily="65" charset="-120"/>
                <a:ea typeface="標楷體" pitchFamily="65" charset="-120"/>
              </a:rPr>
              <a:t>-</a:t>
            </a:r>
            <a:r>
              <a:rPr lang="zh-TW" altLang="en-US">
                <a:solidFill>
                  <a:srgbClr val="0000FF"/>
                </a:solidFill>
              </a:rPr>
              <a:t>美國將開始即時監控政府部門網路資訊</a:t>
            </a:r>
            <a:endParaRPr lang="en-US" altLang="zh-TW">
              <a:solidFill>
                <a:srgbClr val="0000FF"/>
              </a:solidFill>
            </a:endParaRPr>
          </a:p>
        </p:txBody>
      </p:sp>
      <p:sp>
        <p:nvSpPr>
          <p:cNvPr id="730115" name="Text Box 3"/>
          <p:cNvSpPr txBox="1">
            <a:spLocks noChangeArrowheads="1"/>
          </p:cNvSpPr>
          <p:nvPr/>
        </p:nvSpPr>
        <p:spPr bwMode="auto">
          <a:xfrm>
            <a:off x="179388" y="549275"/>
            <a:ext cx="8785225" cy="5792788"/>
          </a:xfrm>
          <a:prstGeom prst="rect">
            <a:avLst/>
          </a:prstGeom>
          <a:solidFill>
            <a:srgbClr val="FFFF00"/>
          </a:solidFill>
          <a:ln w="9525">
            <a:noFill/>
            <a:miter lim="800000"/>
            <a:headEnd/>
            <a:tailEnd/>
          </a:ln>
          <a:effectLst/>
        </p:spPr>
        <p:txBody>
          <a:bodyPr>
            <a:spAutoFit/>
          </a:bodyPr>
          <a:lstStyle/>
          <a:p>
            <a:pPr algn="l">
              <a:buFontTx/>
              <a:buChar char="•"/>
            </a:pPr>
            <a:r>
              <a:rPr lang="zh-TW" altLang="en-US" sz="2000"/>
              <a:t>根據美國行政管理與預算局</a:t>
            </a:r>
            <a:r>
              <a:rPr lang="en-US" altLang="zh-TW" sz="2000"/>
              <a:t>(Office of Management and Budget) 4</a:t>
            </a:r>
            <a:r>
              <a:rPr lang="zh-TW" altLang="en-US" sz="2000"/>
              <a:t>月</a:t>
            </a:r>
            <a:r>
              <a:rPr lang="en-US" altLang="zh-TW" sz="2000"/>
              <a:t>21</a:t>
            </a:r>
            <a:r>
              <a:rPr lang="zh-TW" altLang="en-US" sz="2000"/>
              <a:t>日所發布備忘錄，美國針對</a:t>
            </a:r>
            <a:r>
              <a:rPr lang="en-US" altLang="zh-TW" sz="2000"/>
              <a:t>2002</a:t>
            </a:r>
            <a:r>
              <a:rPr lang="zh-TW" altLang="en-US" sz="2000"/>
              <a:t>年所頒布的聯邦資訊安全性管理法案</a:t>
            </a:r>
            <a:r>
              <a:rPr lang="en-US" altLang="zh-TW" sz="2000"/>
              <a:t>(The Federal Information Security Management Act of 2002)</a:t>
            </a:r>
            <a:r>
              <a:rPr lang="zh-TW" altLang="en-US" sz="2000"/>
              <a:t>進行修改。</a:t>
            </a:r>
          </a:p>
          <a:p>
            <a:pPr algn="l">
              <a:buFontTx/>
              <a:buChar char="•"/>
            </a:pPr>
            <a:r>
              <a:rPr lang="zh-TW" altLang="en-US" sz="2000"/>
              <a:t>所有政府部門必須提供即時網路資訊至美國國土安全部所設置維運的網路閘道</a:t>
            </a:r>
            <a:r>
              <a:rPr lang="en-US" altLang="zh-TW" sz="2000"/>
              <a:t>CyberScope</a:t>
            </a:r>
            <a:r>
              <a:rPr lang="zh-TW" altLang="en-US" sz="2000"/>
              <a:t>。</a:t>
            </a:r>
          </a:p>
          <a:p>
            <a:pPr algn="l">
              <a:buFontTx/>
              <a:buChar char="•"/>
            </a:pPr>
            <a:r>
              <a:rPr lang="zh-TW" altLang="en-US" sz="2000"/>
              <a:t>美國白宮並將在</a:t>
            </a:r>
            <a:r>
              <a:rPr lang="en-US" altLang="zh-TW" sz="2000"/>
              <a:t>5</a:t>
            </a:r>
            <a:r>
              <a:rPr lang="zh-TW" altLang="en-US" sz="2000"/>
              <a:t>月</a:t>
            </a:r>
            <a:r>
              <a:rPr lang="en-US" altLang="zh-TW" sz="2000"/>
              <a:t>7</a:t>
            </a:r>
            <a:r>
              <a:rPr lang="zh-TW" altLang="en-US" sz="2000"/>
              <a:t>日針對此議題提供全國政府部門教育訓練，預計此措施最快將由</a:t>
            </a:r>
            <a:r>
              <a:rPr lang="en-US" altLang="zh-TW" sz="2000"/>
              <a:t>6</a:t>
            </a:r>
            <a:r>
              <a:rPr lang="zh-TW" altLang="en-US" sz="2000"/>
              <a:t>月開始，</a:t>
            </a:r>
          </a:p>
          <a:p>
            <a:pPr algn="l">
              <a:buFontTx/>
              <a:buChar char="•"/>
            </a:pPr>
            <a:r>
              <a:rPr lang="zh-TW" altLang="en-US" sz="2000"/>
              <a:t>藉時</a:t>
            </a:r>
            <a:r>
              <a:rPr lang="en-US" altLang="zh-TW" sz="2000"/>
              <a:t>CyberScope</a:t>
            </a:r>
            <a:r>
              <a:rPr lang="zh-TW" altLang="en-US" sz="2000"/>
              <a:t>將接收分析來自全國政府的即時網路資訊。</a:t>
            </a:r>
          </a:p>
          <a:p>
            <a:pPr algn="l">
              <a:buFontTx/>
              <a:buChar char="•"/>
            </a:pPr>
            <a:r>
              <a:rPr lang="zh-TW" altLang="en-US" sz="2000"/>
              <a:t>但此議題也受到美國國會與美國國家標準技術研究院</a:t>
            </a:r>
            <a:r>
              <a:rPr lang="en-US" altLang="zh-TW" sz="2000"/>
              <a:t>(National Institute of Standards and Technology)</a:t>
            </a:r>
            <a:r>
              <a:rPr lang="zh-TW" altLang="en-US" sz="2000"/>
              <a:t>強烈抨擊，認為此舉會更加惡化原本已經是天文數字的財政赤字。</a:t>
            </a:r>
          </a:p>
          <a:p>
            <a:pPr algn="l">
              <a:buFontTx/>
              <a:buChar char="•"/>
            </a:pPr>
            <a:r>
              <a:rPr lang="zh-TW" altLang="en-US" sz="2000"/>
              <a:t>相較於美國政府機關各自透過</a:t>
            </a:r>
            <a:r>
              <a:rPr lang="en-US" altLang="zh-TW" sz="2000"/>
              <a:t>ISP</a:t>
            </a:r>
            <a:r>
              <a:rPr lang="zh-TW" altLang="en-US" sz="2000"/>
              <a:t>連網，我國政府早已建置</a:t>
            </a:r>
            <a:r>
              <a:rPr lang="en-US" altLang="zh-TW" sz="2000"/>
              <a:t>GSN</a:t>
            </a:r>
            <a:r>
              <a:rPr lang="zh-TW" altLang="en-US" sz="2000"/>
              <a:t>供各機關連網，並可由</a:t>
            </a:r>
            <a:r>
              <a:rPr lang="en-US" altLang="zh-TW" sz="2000"/>
              <a:t>GSN</a:t>
            </a:r>
            <a:r>
              <a:rPr lang="zh-TW" altLang="en-US" sz="2000"/>
              <a:t>骨幹針對電子郵件、網頁安全與網路入侵等威脅以集中化的方式進行偵測與防護。</a:t>
            </a:r>
          </a:p>
          <a:p>
            <a:pPr algn="l">
              <a:buFontTx/>
              <a:buChar char="•"/>
            </a:pPr>
            <a:r>
              <a:rPr lang="zh-TW" altLang="en-US" sz="2000"/>
              <a:t>同時技術服務中心的</a:t>
            </a:r>
            <a:r>
              <a:rPr lang="en-US" altLang="zh-TW" sz="2000"/>
              <a:t>GSOC</a:t>
            </a:r>
            <a:r>
              <a:rPr lang="zh-TW" altLang="en-US" sz="2000"/>
              <a:t>部署範圍也已涵蓋了大部分的</a:t>
            </a:r>
            <a:r>
              <a:rPr lang="en-US" altLang="zh-TW" sz="2000"/>
              <a:t>A</a:t>
            </a:r>
            <a:r>
              <a:rPr lang="zh-TW" altLang="en-US" sz="2000"/>
              <a:t>級機關，並提供資安威脅預警，在資安防護作為上較美國更為經濟有效。</a:t>
            </a:r>
          </a:p>
          <a:p>
            <a:pPr algn="l">
              <a:buFontTx/>
              <a:buChar char="•"/>
            </a:pPr>
            <a:r>
              <a:rPr lang="zh-TW" altLang="en-US" sz="1800"/>
              <a:t>資料來源：</a:t>
            </a:r>
            <a:r>
              <a:rPr lang="en-US" altLang="zh-TW" sz="1800"/>
              <a:t>InformationWeek </a:t>
            </a:r>
            <a:r>
              <a:rPr lang="en-US" altLang="zh-TW" sz="1800">
                <a:hlinkClick r:id="rId3"/>
              </a:rPr>
              <a:t>http://www.informationweek.com/news/government/security/showArticle.jhtml?articl</a:t>
            </a:r>
            <a:r>
              <a:rPr lang="en-US" altLang="zh-TW" sz="1800"/>
              <a:t/>
            </a:r>
            <a:br>
              <a:rPr lang="en-US" altLang="zh-TW" sz="1800"/>
            </a:br>
            <a:r>
              <a:rPr lang="en-US" altLang="zh-TW" sz="1800"/>
              <a:t>eID=224500173&amp;subSection=News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UVpowerpoint">
  <a:themeElements>
    <a:clrScheme name="TUV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UVpowerpoint">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UV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UV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UV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UV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UV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UV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UV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Settings\tkl\Application Data\Microsoft\Templates\TUVpowerpoint.pot</Template>
  <TotalTime>4025</TotalTime>
  <Words>8754</Words>
  <Application>Microsoft Office PowerPoint</Application>
  <PresentationFormat>如螢幕大小 (4:3)</PresentationFormat>
  <Paragraphs>847</Paragraphs>
  <Slides>74</Slides>
  <Notes>35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74</vt:i4>
      </vt:variant>
    </vt:vector>
  </HeadingPairs>
  <TitlesOfParts>
    <vt:vector size="76" baseType="lpstr">
      <vt:lpstr>TUVpowerpoint</vt:lpstr>
      <vt:lpstr>Visio</vt:lpstr>
      <vt:lpstr>投影片 1</vt:lpstr>
      <vt:lpstr>投影片 2</vt:lpstr>
      <vt:lpstr> 個人簡介-學經歷與曾獲殊榮 </vt:lpstr>
      <vt:lpstr> 個人簡介-曾獲殊榮 </vt:lpstr>
      <vt:lpstr> 個人簡介-曾獲殊榮 </vt:lpstr>
      <vt:lpstr>國家資通安全會報技術服務中心 資安通報 </vt:lpstr>
      <vt:lpstr>投影片 7</vt:lpstr>
      <vt:lpstr>國家資通安全會報技術服務中心 資安通報 </vt:lpstr>
      <vt:lpstr>投影片 9</vt:lpstr>
      <vt:lpstr>投影片 10</vt:lpstr>
      <vt:lpstr>投影片 11</vt:lpstr>
      <vt:lpstr>投影片 12</vt:lpstr>
      <vt:lpstr>投影片 13</vt:lpstr>
      <vt:lpstr> 2010  年 ISO27001 全球通過數</vt:lpstr>
      <vt:lpstr>2、社交工程</vt:lpstr>
      <vt:lpstr>社交工程攻擊之定義</vt:lpstr>
      <vt:lpstr>傳統網路攻擊模式</vt:lpstr>
      <vt:lpstr>最新攻擊模式</vt:lpstr>
      <vt:lpstr>投影片 19</vt:lpstr>
      <vt:lpstr>社交工程攻擊之防範</vt:lpstr>
      <vt:lpstr>96年度電子郵件社交工程演練</vt:lpstr>
      <vt:lpstr>                      演練電子郵件(3) 惡意網頁連結(情色主旨) 非色情 </vt:lpstr>
      <vt:lpstr>演練結果</vt:lpstr>
      <vt:lpstr>演練結果-奇怪</vt:lpstr>
      <vt:lpstr>演練結果分析</vt:lpstr>
      <vt:lpstr>攻擊手法的演變(2)</vt:lpstr>
      <vt:lpstr>攻擊手法的演變(3)</vt:lpstr>
      <vt:lpstr>什麼是網頁惡意掛馬?</vt:lpstr>
      <vt:lpstr>階梯數位學院網站又被植入惡意連結</vt:lpstr>
      <vt:lpstr>投影片 30</vt:lpstr>
      <vt:lpstr>網頁惡意掛馬的原因</vt:lpstr>
      <vt:lpstr>網站惡意掛馬預防方法</vt:lpstr>
      <vt:lpstr>網站惡意掛馬預防方法(續)</vt:lpstr>
      <vt:lpstr>何為資安 ? 為何是你? 為何老是你?</vt:lpstr>
      <vt:lpstr>投影片 35</vt:lpstr>
      <vt:lpstr>怎麼辦-免費防毒系統</vt:lpstr>
      <vt:lpstr>我兵推資料 流入中國網站自由時報 /  2008/04/25  〔記者施曉光、許紹軒／台北報導〕國民黨立委江連福今將召開記者會爆料指稱，國防部兵推資料疑似洩密，內容多達十餘頁，這些原以光碟與紙本方式給參與演習的高階將領參考的資料，如今卻在中國網站流傳，且被譯成簡體字版本，造成國防部反過來被對岸推演，國家安全陷入危機。</vt:lpstr>
      <vt:lpstr>20070413：警局筆錄外洩凸顯P2P軟體威脅詐騙集團：email夾帶惡意文件國內政府機關資訊安全再度出現漏洞，至少有八個警察機關的電腦因灌有P2P（檔案分享）的FOXY軟體，警用電腦裡的筆錄與偵查報告竟也被人「分享拿走」，網友利用FOXY軟體的「搜尋」功能，只要打上「筆錄」二字，便可取得完整的警察筆錄，至少有八份筆錄與一份偵查報告外洩。</vt:lpstr>
      <vt:lpstr>防治惡意程式-警訊系統 </vt:lpstr>
      <vt:lpstr>投影片 40</vt:lpstr>
      <vt:lpstr>投影片 41</vt:lpstr>
      <vt:lpstr>投影片 42</vt:lpstr>
      <vt:lpstr>華航名古屋空難 導因重飛失誤  1994</vt:lpstr>
      <vt:lpstr>華航大園空難 導因重飛失誤  1998</vt:lpstr>
      <vt:lpstr>華航空難 導因金屬疲勞  2002</vt:lpstr>
      <vt:lpstr>一枚螺絲帽脫軌 華航那霸機場爆炸 華航空難3分鐘起火爆炸零傷亡奇蹟 2007 20090901</vt:lpstr>
      <vt:lpstr>投影片 47</vt:lpstr>
      <vt:lpstr>假交易真退錢例</vt:lpstr>
      <vt:lpstr>提款機領取現款</vt:lpstr>
      <vt:lpstr>4,000萬筆信用卡資料外洩事件</vt:lpstr>
      <vt:lpstr>信用卡產業資料安全標準(Payment Card Industry，簡稱PCI)</vt:lpstr>
      <vt:lpstr>駭客為何要入侵我的機器？</vt:lpstr>
      <vt:lpstr>駭客入侵後</vt:lpstr>
      <vt:lpstr>惡意程式入侵的四大途徑</vt:lpstr>
      <vt:lpstr>相關法令宣導-守法</vt:lpstr>
      <vt:lpstr>相關法令宣導</vt:lpstr>
      <vt:lpstr>法令宣導</vt:lpstr>
      <vt:lpstr>投影片 58</vt:lpstr>
      <vt:lpstr>投影片 59</vt:lpstr>
      <vt:lpstr>投影片 60</vt:lpstr>
      <vt:lpstr>投影片 61</vt:lpstr>
      <vt:lpstr>投影片 62</vt:lpstr>
      <vt:lpstr>相關法令宣導「個人資料保護法」</vt:lpstr>
      <vt:lpstr>「個人資料保護法」</vt:lpstr>
      <vt:lpstr>投影片 65</vt:lpstr>
      <vt:lpstr>投影片 66</vt:lpstr>
      <vt:lpstr>投影片 67</vt:lpstr>
      <vt:lpstr>投影片 68</vt:lpstr>
      <vt:lpstr>投影片 69</vt:lpstr>
      <vt:lpstr>投影片 70</vt:lpstr>
      <vt:lpstr>投影片 71</vt:lpstr>
      <vt:lpstr>投影片 72</vt:lpstr>
      <vt:lpstr>投影片 73</vt:lpstr>
      <vt:lpstr>投影片 74</vt:lpstr>
    </vt:vector>
  </TitlesOfParts>
  <Company>TUV Rheinland Taiwan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TUV Rheinland Taiwan Ltd</dc:creator>
  <cp:lastModifiedBy>user</cp:lastModifiedBy>
  <cp:revision>220</cp:revision>
  <dcterms:created xsi:type="dcterms:W3CDTF">2003-03-21T12:25:53Z</dcterms:created>
  <dcterms:modified xsi:type="dcterms:W3CDTF">2010-12-01T12:20:24Z</dcterms:modified>
</cp:coreProperties>
</file>