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0" r:id="rId4"/>
    <p:sldId id="273" r:id="rId5"/>
    <p:sldId id="274" r:id="rId6"/>
    <p:sldId id="275" r:id="rId7"/>
    <p:sldId id="261" r:id="rId8"/>
    <p:sldId id="276" r:id="rId9"/>
    <p:sldId id="277" r:id="rId10"/>
    <p:sldId id="262" r:id="rId11"/>
    <p:sldId id="283" r:id="rId12"/>
    <p:sldId id="263" r:id="rId13"/>
    <p:sldId id="278" r:id="rId14"/>
    <p:sldId id="267" r:id="rId15"/>
    <p:sldId id="281" r:id="rId16"/>
    <p:sldId id="282" r:id="rId17"/>
    <p:sldId id="279" r:id="rId18"/>
    <p:sldId id="280" r:id="rId1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5BD8C-7008-41C6-8FFC-BAF6873FCB02}" type="datetimeFigureOut">
              <a:rPr lang="zh-TW" altLang="en-US" smtClean="0"/>
              <a:t>2010/12/30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FE0F5-75D0-4056-AC3A-423DE17520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FE0F5-75D0-4056-AC3A-423DE1752013}" type="slidenum">
              <a:rPr lang="zh-TW" altLang="en-US" smtClean="0"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CA461-2DEF-4100-BCA2-6E144E489171}" type="datetimeFigureOut">
              <a:rPr lang="zh-TW" altLang="en-US"/>
              <a:pPr>
                <a:defRPr/>
              </a:pPr>
              <a:t>2010/12/30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1DF39-2DB7-483C-9F60-2B4874C776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AEB38-F273-4844-9DCC-61B2B497E226}" type="datetimeFigureOut">
              <a:rPr lang="zh-TW" altLang="en-US"/>
              <a:pPr>
                <a:defRPr/>
              </a:pPr>
              <a:t>2010/12/30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AE647-071F-4C3B-8154-DC259821A1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B7C8-4B68-4CFF-9D8F-578A63770B3F}" type="datetimeFigureOut">
              <a:rPr lang="zh-TW" altLang="en-US"/>
              <a:pPr>
                <a:defRPr/>
              </a:pPr>
              <a:t>2010/12/30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DB9E-19DB-4697-82AB-43E82ED5B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1AACE-2482-42B1-9204-D97694C76321}" type="datetimeFigureOut">
              <a:rPr lang="zh-TW" altLang="en-US"/>
              <a:pPr>
                <a:defRPr/>
              </a:pPr>
              <a:t>2010/12/30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33F44-EFAB-44CC-B05E-4A8D97F57A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CCA3-14D5-4D23-A63B-44E82E96D05F}" type="datetimeFigureOut">
              <a:rPr lang="zh-TW" altLang="en-US"/>
              <a:pPr>
                <a:defRPr/>
              </a:pPr>
              <a:t>2010/12/30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3CF7D-00A1-4C43-B0E5-116E024090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AF41-54FB-47EA-B479-400DECDB6232}" type="datetimeFigureOut">
              <a:rPr lang="zh-TW" altLang="en-US"/>
              <a:pPr>
                <a:defRPr/>
              </a:pPr>
              <a:t>2010/12/30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4C163-03F2-4DB3-AA04-C777315AE5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FC0C3-57C4-43E8-B5BC-0AC7BC950E32}" type="datetimeFigureOut">
              <a:rPr lang="zh-TW" altLang="en-US"/>
              <a:pPr>
                <a:defRPr/>
              </a:pPr>
              <a:t>2010/12/30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7108-6A7F-45FD-A562-CA0970C15F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FA154-515D-4128-915A-6AFDFE593C0A}" type="datetimeFigureOut">
              <a:rPr lang="zh-TW" altLang="en-US"/>
              <a:pPr>
                <a:defRPr/>
              </a:pPr>
              <a:t>2010/12/30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ED72C-9F9C-40D1-9F5B-A896A164111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5C15-AA36-4288-B200-2D09C26E24F4}" type="datetimeFigureOut">
              <a:rPr lang="zh-TW" altLang="en-US"/>
              <a:pPr>
                <a:defRPr/>
              </a:pPr>
              <a:t>2010/12/30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D6434-2C37-4F8E-9691-0123892FE9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C134-7E1B-4811-AD0B-3FAD82AA5CDB}" type="datetimeFigureOut">
              <a:rPr lang="zh-TW" altLang="en-US"/>
              <a:pPr>
                <a:defRPr/>
              </a:pPr>
              <a:t>2010/12/30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6FB11-7BEF-43D5-B37A-62ED906BE6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0C678-5BE1-4B21-918C-813C3DFFDDEB}" type="datetimeFigureOut">
              <a:rPr lang="zh-TW" altLang="en-US"/>
              <a:pPr>
                <a:defRPr/>
              </a:pPr>
              <a:t>2010/12/30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49D61-B542-4B87-A5D6-CABCA162293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2745FC8-7014-4FBF-AD65-5389B21B8625}" type="datetimeFigureOut">
              <a:rPr lang="zh-TW" altLang="en-US"/>
              <a:pPr>
                <a:defRPr/>
              </a:pPr>
              <a:t>2010/12/30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915830-FC4D-4967-9C6B-B964CA9505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"/>
          <p:cNvSpPr/>
          <p:nvPr/>
        </p:nvSpPr>
        <p:spPr>
          <a:xfrm>
            <a:off x="0" y="0"/>
            <a:ext cx="285750" cy="285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" name="矩形 21"/>
          <p:cNvSpPr/>
          <p:nvPr/>
        </p:nvSpPr>
        <p:spPr>
          <a:xfrm>
            <a:off x="0" y="6429375"/>
            <a:ext cx="901700" cy="428625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" name="矩形 22"/>
          <p:cNvSpPr/>
          <p:nvPr/>
        </p:nvSpPr>
        <p:spPr>
          <a:xfrm>
            <a:off x="900113" y="6429375"/>
            <a:ext cx="917575" cy="42862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7" name="矩形 23"/>
          <p:cNvSpPr/>
          <p:nvPr/>
        </p:nvSpPr>
        <p:spPr>
          <a:xfrm>
            <a:off x="1814513" y="6429375"/>
            <a:ext cx="919162" cy="428625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8" name="矩形 24"/>
          <p:cNvSpPr/>
          <p:nvPr/>
        </p:nvSpPr>
        <p:spPr>
          <a:xfrm>
            <a:off x="2728913" y="6429375"/>
            <a:ext cx="920750" cy="42862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9" name="矩形 25"/>
          <p:cNvSpPr/>
          <p:nvPr/>
        </p:nvSpPr>
        <p:spPr>
          <a:xfrm>
            <a:off x="3643313" y="6429375"/>
            <a:ext cx="922337" cy="428625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" name="矩形 26"/>
          <p:cNvSpPr/>
          <p:nvPr/>
        </p:nvSpPr>
        <p:spPr>
          <a:xfrm>
            <a:off x="4557713" y="6429375"/>
            <a:ext cx="928687" cy="42862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1" name="矩形 27"/>
          <p:cNvSpPr/>
          <p:nvPr/>
        </p:nvSpPr>
        <p:spPr>
          <a:xfrm>
            <a:off x="5481638" y="6429375"/>
            <a:ext cx="901700" cy="42862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2" name="矩形 28"/>
          <p:cNvSpPr/>
          <p:nvPr/>
        </p:nvSpPr>
        <p:spPr>
          <a:xfrm>
            <a:off x="6383338" y="6429375"/>
            <a:ext cx="931862" cy="428625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" name="矩形 29"/>
          <p:cNvSpPr/>
          <p:nvPr/>
        </p:nvSpPr>
        <p:spPr>
          <a:xfrm>
            <a:off x="7313613" y="6429375"/>
            <a:ext cx="930275" cy="428625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4" name="矩形 30"/>
          <p:cNvSpPr/>
          <p:nvPr/>
        </p:nvSpPr>
        <p:spPr>
          <a:xfrm>
            <a:off x="8242300" y="6429375"/>
            <a:ext cx="901700" cy="42862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5" name="矩形 31"/>
          <p:cNvSpPr/>
          <p:nvPr/>
        </p:nvSpPr>
        <p:spPr>
          <a:xfrm>
            <a:off x="0" y="5500688"/>
            <a:ext cx="901700" cy="928687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6" name="矩形 32"/>
          <p:cNvSpPr/>
          <p:nvPr/>
        </p:nvSpPr>
        <p:spPr>
          <a:xfrm>
            <a:off x="900113" y="5500688"/>
            <a:ext cx="917575" cy="92868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7" name="矩形 33"/>
          <p:cNvSpPr/>
          <p:nvPr/>
        </p:nvSpPr>
        <p:spPr>
          <a:xfrm>
            <a:off x="1814513" y="5500688"/>
            <a:ext cx="919162" cy="92868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矩形 34"/>
          <p:cNvSpPr/>
          <p:nvPr/>
        </p:nvSpPr>
        <p:spPr>
          <a:xfrm>
            <a:off x="2728913" y="5500688"/>
            <a:ext cx="920750" cy="9286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矩形 35"/>
          <p:cNvSpPr/>
          <p:nvPr/>
        </p:nvSpPr>
        <p:spPr>
          <a:xfrm>
            <a:off x="3643313" y="5500688"/>
            <a:ext cx="922337" cy="92868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0" name="矩形 36"/>
          <p:cNvSpPr/>
          <p:nvPr/>
        </p:nvSpPr>
        <p:spPr>
          <a:xfrm>
            <a:off x="4557713" y="5500688"/>
            <a:ext cx="928687" cy="928687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1" name="矩形 37"/>
          <p:cNvSpPr/>
          <p:nvPr/>
        </p:nvSpPr>
        <p:spPr>
          <a:xfrm>
            <a:off x="5481638" y="5500688"/>
            <a:ext cx="901700" cy="9286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2" name="矩形 38"/>
          <p:cNvSpPr/>
          <p:nvPr/>
        </p:nvSpPr>
        <p:spPr>
          <a:xfrm>
            <a:off x="6383338" y="5500688"/>
            <a:ext cx="931862" cy="92868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3" name="矩形 39"/>
          <p:cNvSpPr/>
          <p:nvPr/>
        </p:nvSpPr>
        <p:spPr>
          <a:xfrm>
            <a:off x="7313613" y="5500688"/>
            <a:ext cx="930275" cy="928687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4" name="矩形 40"/>
          <p:cNvSpPr/>
          <p:nvPr/>
        </p:nvSpPr>
        <p:spPr>
          <a:xfrm>
            <a:off x="8242300" y="5500688"/>
            <a:ext cx="901700" cy="928687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5" name="矩形 60"/>
          <p:cNvSpPr/>
          <p:nvPr/>
        </p:nvSpPr>
        <p:spPr>
          <a:xfrm>
            <a:off x="900113" y="4572000"/>
            <a:ext cx="917575" cy="928688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6" name="矩形 65"/>
          <p:cNvSpPr/>
          <p:nvPr/>
        </p:nvSpPr>
        <p:spPr>
          <a:xfrm>
            <a:off x="1814513" y="4572000"/>
            <a:ext cx="919162" cy="9286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7" name="矩形 66"/>
          <p:cNvSpPr/>
          <p:nvPr/>
        </p:nvSpPr>
        <p:spPr>
          <a:xfrm>
            <a:off x="2728913" y="4572000"/>
            <a:ext cx="920750" cy="928688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8" name="矩形 67"/>
          <p:cNvSpPr/>
          <p:nvPr/>
        </p:nvSpPr>
        <p:spPr>
          <a:xfrm>
            <a:off x="3643313" y="4572000"/>
            <a:ext cx="922337" cy="92868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9" name="矩形 68"/>
          <p:cNvSpPr/>
          <p:nvPr/>
        </p:nvSpPr>
        <p:spPr>
          <a:xfrm>
            <a:off x="4557713" y="4572000"/>
            <a:ext cx="928687" cy="928688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0" name="矩形 69"/>
          <p:cNvSpPr/>
          <p:nvPr/>
        </p:nvSpPr>
        <p:spPr>
          <a:xfrm>
            <a:off x="5481638" y="4572000"/>
            <a:ext cx="901700" cy="928688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1" name="矩形 70"/>
          <p:cNvSpPr/>
          <p:nvPr/>
        </p:nvSpPr>
        <p:spPr>
          <a:xfrm>
            <a:off x="6383338" y="4572000"/>
            <a:ext cx="931862" cy="928688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2" name="矩形 71"/>
          <p:cNvSpPr/>
          <p:nvPr/>
        </p:nvSpPr>
        <p:spPr>
          <a:xfrm>
            <a:off x="7313613" y="4572000"/>
            <a:ext cx="930275" cy="928688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3" name="矩形 72"/>
          <p:cNvSpPr/>
          <p:nvPr/>
        </p:nvSpPr>
        <p:spPr>
          <a:xfrm>
            <a:off x="8242300" y="4572000"/>
            <a:ext cx="901700" cy="928688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5" name="矩形 79"/>
          <p:cNvSpPr/>
          <p:nvPr/>
        </p:nvSpPr>
        <p:spPr>
          <a:xfrm>
            <a:off x="5481638" y="3643313"/>
            <a:ext cx="901700" cy="928687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6" name="矩形 80"/>
          <p:cNvSpPr/>
          <p:nvPr/>
        </p:nvSpPr>
        <p:spPr>
          <a:xfrm>
            <a:off x="6383338" y="3643313"/>
            <a:ext cx="931862" cy="92868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7" name="矩形 81"/>
          <p:cNvSpPr/>
          <p:nvPr/>
        </p:nvSpPr>
        <p:spPr>
          <a:xfrm>
            <a:off x="7313613" y="3643313"/>
            <a:ext cx="930275" cy="928687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38" name="矩形 82"/>
          <p:cNvSpPr/>
          <p:nvPr/>
        </p:nvSpPr>
        <p:spPr>
          <a:xfrm>
            <a:off x="8242300" y="3643313"/>
            <a:ext cx="901700" cy="92868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9" name="矩形 86"/>
          <p:cNvSpPr/>
          <p:nvPr/>
        </p:nvSpPr>
        <p:spPr>
          <a:xfrm>
            <a:off x="0" y="3071813"/>
            <a:ext cx="919163" cy="928687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0" name="矩形 90"/>
          <p:cNvSpPr/>
          <p:nvPr/>
        </p:nvSpPr>
        <p:spPr>
          <a:xfrm>
            <a:off x="6383338" y="2714625"/>
            <a:ext cx="931862" cy="9286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1" name="矩形 91"/>
          <p:cNvSpPr/>
          <p:nvPr/>
        </p:nvSpPr>
        <p:spPr>
          <a:xfrm>
            <a:off x="7313613" y="2714625"/>
            <a:ext cx="930275" cy="928688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2" name="矩形 92"/>
          <p:cNvSpPr/>
          <p:nvPr/>
        </p:nvSpPr>
        <p:spPr>
          <a:xfrm>
            <a:off x="8242300" y="2714625"/>
            <a:ext cx="901700" cy="928688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3" name="矩形 102"/>
          <p:cNvSpPr/>
          <p:nvPr/>
        </p:nvSpPr>
        <p:spPr>
          <a:xfrm>
            <a:off x="8242300" y="1785938"/>
            <a:ext cx="901700" cy="928687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4" name="矩形 107"/>
          <p:cNvSpPr/>
          <p:nvPr/>
        </p:nvSpPr>
        <p:spPr>
          <a:xfrm>
            <a:off x="325438" y="0"/>
            <a:ext cx="285750" cy="285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5" name="矩形 109"/>
          <p:cNvSpPr/>
          <p:nvPr/>
        </p:nvSpPr>
        <p:spPr>
          <a:xfrm>
            <a:off x="977900" y="0"/>
            <a:ext cx="285750" cy="285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6" name="矩形 113"/>
          <p:cNvSpPr/>
          <p:nvPr/>
        </p:nvSpPr>
        <p:spPr>
          <a:xfrm>
            <a:off x="2282825" y="0"/>
            <a:ext cx="285750" cy="285750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7" name="矩形 115"/>
          <p:cNvSpPr/>
          <p:nvPr/>
        </p:nvSpPr>
        <p:spPr>
          <a:xfrm>
            <a:off x="2935288" y="0"/>
            <a:ext cx="285750" cy="285750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8" name="矩形 119"/>
          <p:cNvSpPr/>
          <p:nvPr/>
        </p:nvSpPr>
        <p:spPr>
          <a:xfrm>
            <a:off x="652463" y="325438"/>
            <a:ext cx="285750" cy="285750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9" name="矩形 121"/>
          <p:cNvSpPr/>
          <p:nvPr/>
        </p:nvSpPr>
        <p:spPr>
          <a:xfrm>
            <a:off x="1304925" y="325438"/>
            <a:ext cx="285750" cy="285750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50" name="矩形 122"/>
          <p:cNvSpPr/>
          <p:nvPr/>
        </p:nvSpPr>
        <p:spPr>
          <a:xfrm>
            <a:off x="1630363" y="325438"/>
            <a:ext cx="285750" cy="285750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1" name="矩形 123"/>
          <p:cNvSpPr/>
          <p:nvPr/>
        </p:nvSpPr>
        <p:spPr>
          <a:xfrm>
            <a:off x="1955800" y="325438"/>
            <a:ext cx="285750" cy="285750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2" name="矩形 125"/>
          <p:cNvSpPr/>
          <p:nvPr/>
        </p:nvSpPr>
        <p:spPr>
          <a:xfrm>
            <a:off x="2608263" y="325438"/>
            <a:ext cx="285750" cy="285750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3" name="矩形 128"/>
          <p:cNvSpPr/>
          <p:nvPr/>
        </p:nvSpPr>
        <p:spPr>
          <a:xfrm>
            <a:off x="0" y="652463"/>
            <a:ext cx="285750" cy="285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4" name="矩形 129"/>
          <p:cNvSpPr/>
          <p:nvPr/>
        </p:nvSpPr>
        <p:spPr>
          <a:xfrm>
            <a:off x="325438" y="652463"/>
            <a:ext cx="285750" cy="285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5" name="矩形 139"/>
          <p:cNvSpPr/>
          <p:nvPr/>
        </p:nvSpPr>
        <p:spPr>
          <a:xfrm>
            <a:off x="0" y="977900"/>
            <a:ext cx="285750" cy="285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7" name="矩形 161"/>
          <p:cNvSpPr/>
          <p:nvPr/>
        </p:nvSpPr>
        <p:spPr>
          <a:xfrm>
            <a:off x="0" y="1630363"/>
            <a:ext cx="285750" cy="285750"/>
          </a:xfrm>
          <a:prstGeom prst="rect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8" name="矩形 173"/>
          <p:cNvSpPr/>
          <p:nvPr/>
        </p:nvSpPr>
        <p:spPr>
          <a:xfrm>
            <a:off x="325438" y="1946275"/>
            <a:ext cx="285750" cy="285750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9" name="矩形 183"/>
          <p:cNvSpPr/>
          <p:nvPr/>
        </p:nvSpPr>
        <p:spPr>
          <a:xfrm>
            <a:off x="0" y="2276475"/>
            <a:ext cx="285750" cy="285750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0" name="矩形 186"/>
          <p:cNvSpPr/>
          <p:nvPr/>
        </p:nvSpPr>
        <p:spPr>
          <a:xfrm>
            <a:off x="977900" y="2276475"/>
            <a:ext cx="285750" cy="285750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1" name="矩形 194"/>
          <p:cNvSpPr/>
          <p:nvPr/>
        </p:nvSpPr>
        <p:spPr>
          <a:xfrm>
            <a:off x="3589338" y="0"/>
            <a:ext cx="285750" cy="285750"/>
          </a:xfrm>
          <a:prstGeom prst="rect">
            <a:avLst/>
          </a:prstGeom>
          <a:solidFill>
            <a:srgbClr val="4F81B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3" name="文字方塊 62"/>
          <p:cNvSpPr txBox="1"/>
          <p:nvPr/>
        </p:nvSpPr>
        <p:spPr>
          <a:xfrm>
            <a:off x="285688" y="928670"/>
            <a:ext cx="885831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現代奇襲戰豐田最大的惡夢</a:t>
            </a:r>
          </a:p>
        </p:txBody>
      </p:sp>
      <p:sp>
        <p:nvSpPr>
          <p:cNvPr id="2107" name="文字方塊 65"/>
          <p:cNvSpPr txBox="1">
            <a:spLocks noChangeArrowheads="1"/>
          </p:cNvSpPr>
          <p:nvPr/>
        </p:nvSpPr>
        <p:spPr bwMode="auto">
          <a:xfrm>
            <a:off x="1785938" y="1928813"/>
            <a:ext cx="46434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指導老師：陳隆昇</a:t>
            </a:r>
            <a:endParaRPr kumimoji="0" lang="en-US" altLang="zh-TW" sz="2800">
              <a:latin typeface="標楷體" pitchFamily="65" charset="-120"/>
              <a:ea typeface="標楷體" pitchFamily="65" charset="-120"/>
            </a:endParaRPr>
          </a:p>
          <a:p>
            <a:endParaRPr kumimoji="0" lang="en-US" altLang="zh-TW" sz="2800"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組員：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9614007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蔡豐鍇</a:t>
            </a:r>
            <a:endParaRPr kumimoji="0" lang="en-US" altLang="zh-TW" sz="2800"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　    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9614048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許家銘</a:t>
            </a:r>
            <a:endParaRPr kumimoji="0" lang="en-US" altLang="zh-TW" sz="2800"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　    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9614148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謝怡涵</a:t>
            </a:r>
            <a:endParaRPr kumimoji="0" lang="en-US" altLang="zh-TW" sz="2800">
              <a:latin typeface="標楷體" pitchFamily="65" charset="-120"/>
              <a:ea typeface="標楷體" pitchFamily="65" charset="-120"/>
            </a:endParaRPr>
          </a:p>
          <a:p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      9614154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宋德祥</a:t>
            </a:r>
            <a:endParaRPr kumimoji="0" lang="en-US" altLang="zh-TW" sz="280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428860" y="785794"/>
            <a:ext cx="4357718" cy="1588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2857489" y="500063"/>
            <a:ext cx="3500462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269" name="文字方塊 30"/>
          <p:cNvSpPr txBox="1">
            <a:spLocks noChangeArrowheads="1"/>
          </p:cNvSpPr>
          <p:nvPr/>
        </p:nvSpPr>
        <p:spPr bwMode="auto">
          <a:xfrm>
            <a:off x="2928926" y="478008"/>
            <a:ext cx="33575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現代經營策略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1271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文字方塊 16"/>
          <p:cNvSpPr txBox="1"/>
          <p:nvPr/>
        </p:nvSpPr>
        <p:spPr>
          <a:xfrm>
            <a:off x="1643042" y="2000240"/>
            <a:ext cx="6500858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加快生產節奏以符合市場需求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保固方案：安心計畫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品質提升：複製豐田模式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品質提升：六個標準差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品質管控連坐法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428860" y="785794"/>
            <a:ext cx="4357718" cy="1588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2857489" y="500063"/>
            <a:ext cx="3500462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269" name="文字方塊 30"/>
          <p:cNvSpPr txBox="1">
            <a:spLocks noChangeArrowheads="1"/>
          </p:cNvSpPr>
          <p:nvPr/>
        </p:nvSpPr>
        <p:spPr bwMode="auto">
          <a:xfrm>
            <a:off x="2928926" y="478008"/>
            <a:ext cx="33575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zh-TW" alt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豐</a:t>
            </a: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田</a:t>
            </a:r>
            <a:r>
              <a:rPr kumimoji="0" lang="zh-TW" alt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經營</a:t>
            </a: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策略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1271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文字方塊 16"/>
          <p:cNvSpPr txBox="1"/>
          <p:nvPr/>
        </p:nvSpPr>
        <p:spPr>
          <a:xfrm>
            <a:off x="1643042" y="2000240"/>
            <a:ext cx="6500858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成本控制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團隊作業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現場現地主義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Just In Time</a:t>
            </a:r>
          </a:p>
          <a:p>
            <a:pPr>
              <a:buFont typeface="Wingdings" pitchFamily="2" charset="2"/>
              <a:buChar char="Ø"/>
            </a:pP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全球化策略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1857375" y="785813"/>
            <a:ext cx="5643563" cy="0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2286000" y="500063"/>
            <a:ext cx="4857750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2513792" y="496075"/>
            <a:ext cx="444303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汽車巨人由盛轉衰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294" name="文字方塊 11"/>
          <p:cNvSpPr txBox="1">
            <a:spLocks noChangeArrowheads="1"/>
          </p:cNvSpPr>
          <p:nvPr/>
        </p:nvSpPr>
        <p:spPr bwMode="auto">
          <a:xfrm>
            <a:off x="538163" y="1700213"/>
            <a:ext cx="8713787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7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 2001-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每年增產</a:t>
            </a: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50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萬輛</a:t>
            </a: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</a:pPr>
            <a:endParaRPr kumimoji="0" lang="zh-TW" altLang="en-US" sz="3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7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 2003-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全世界第三大企業</a:t>
            </a: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</a:pP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7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 2005-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富士重工業最大股東</a:t>
            </a: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</a:pP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7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 2008-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成為全球第一</a:t>
            </a: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</a:pP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7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 2009-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剎車門事件</a:t>
            </a: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</a:pP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7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 2010-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全球第十一名</a:t>
            </a:r>
          </a:p>
        </p:txBody>
      </p:sp>
      <p:pic>
        <p:nvPicPr>
          <p:cNvPr id="12296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143125" y="785813"/>
            <a:ext cx="5143500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2571750" y="500063"/>
            <a:ext cx="4357688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2571736" y="496075"/>
            <a:ext cx="44156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現代創世紀興起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8" name="文字方塊 11"/>
          <p:cNvSpPr txBox="1">
            <a:spLocks noChangeArrowheads="1"/>
          </p:cNvSpPr>
          <p:nvPr/>
        </p:nvSpPr>
        <p:spPr bwMode="auto">
          <a:xfrm>
            <a:off x="361950" y="1665288"/>
            <a:ext cx="8963025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700"/>
              </a:lnSpc>
              <a:buFont typeface="Wingdings" pitchFamily="2" charset="2"/>
              <a:buChar char="Ø"/>
            </a:pP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 主因：景氣不好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降級消費低價豪華轎車</a:t>
            </a:r>
            <a:endParaRPr kumimoji="0" lang="en-US" altLang="zh-TW" sz="32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endParaRPr kumimoji="0" lang="en-US" altLang="zh-TW" sz="1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700"/>
              </a:lnSpc>
              <a:buFont typeface="Wingdings" pitchFamily="2" charset="2"/>
              <a:buChar char="Ø"/>
            </a:pP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 印度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市調內銷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=&gt;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開放外資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=&gt;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投資電動車</a:t>
            </a:r>
            <a:endParaRPr kumimoji="0" lang="en-US" altLang="zh-TW" sz="32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endParaRPr kumimoji="0" lang="en-US" altLang="zh-TW" sz="1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700"/>
              </a:lnSpc>
              <a:buFont typeface="Wingdings" pitchFamily="2" charset="2"/>
              <a:buChar char="Ø"/>
            </a:pP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 北京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-2008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年配合北京奧運產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7000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多輛</a:t>
            </a:r>
            <a:endParaRPr kumimoji="0" lang="en-US" altLang="zh-TW" sz="32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endParaRPr kumimoji="0" lang="en-US" altLang="zh-TW" sz="10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700"/>
              </a:lnSpc>
              <a:buFont typeface="Wingdings" pitchFamily="2" charset="2"/>
              <a:buChar char="Ø"/>
            </a:pP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 美國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現代汽車「失業回購保障計畫」、  </a:t>
            </a:r>
          </a:p>
          <a:p>
            <a:pPr>
              <a:lnSpc>
                <a:spcPts val="3700"/>
              </a:lnSpc>
              <a:buFont typeface="Wingdings" pitchFamily="2" charset="2"/>
              <a:buNone/>
            </a:pP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  「油價鎖定保險計畫」</a:t>
            </a:r>
            <a:endParaRPr kumimoji="0" lang="en-US" altLang="zh-TW" sz="32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3320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571750" y="785813"/>
            <a:ext cx="4043363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3057525" y="500063"/>
            <a:ext cx="3071813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3200803" y="468149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結論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4343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文字方塊 11"/>
          <p:cNvSpPr txBox="1">
            <a:spLocks noChangeArrowheads="1"/>
          </p:cNvSpPr>
          <p:nvPr/>
        </p:nvSpPr>
        <p:spPr bwMode="auto">
          <a:xfrm>
            <a:off x="928688" y="1500188"/>
            <a:ext cx="7358062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2010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月</a:t>
            </a:r>
            <a:endParaRPr lang="en-US" altLang="zh-TW" sz="3200">
              <a:latin typeface="標楷體" pitchFamily="65" charset="-120"/>
              <a:ea typeface="標楷體" pitchFamily="65" charset="-120"/>
            </a:endParaRPr>
          </a:p>
          <a:p>
            <a:endParaRPr lang="en-US" altLang="zh-TW"/>
          </a:p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全球市占率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4.3%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→</a:t>
            </a:r>
            <a:endParaRPr lang="en-US" altLang="zh-TW" sz="320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/>
          </a:p>
          <a:p>
            <a:pPr>
              <a:buFont typeface="Wingdings" pitchFamily="2" charset="2"/>
              <a:buChar char="Ø"/>
            </a:pP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2009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豐田剎車門事件</a:t>
            </a:r>
            <a:endParaRPr lang="en-US" altLang="zh-TW" sz="3200">
              <a:latin typeface="標楷體" pitchFamily="65" charset="-120"/>
              <a:ea typeface="標楷體" pitchFamily="65" charset="-120"/>
            </a:endParaRPr>
          </a:p>
          <a:p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美國的市佔率　</a:t>
            </a:r>
            <a:r>
              <a:rPr lang="en-US" altLang="en-US" sz="3200">
                <a:latin typeface="標楷體" pitchFamily="65" charset="-120"/>
                <a:ea typeface="標楷體" pitchFamily="65" charset="-120"/>
              </a:rPr>
              <a:t>3%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→</a:t>
            </a:r>
            <a:endParaRPr lang="en-US" altLang="en-US" sz="320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altLang="en-US" sz="2400">
                <a:latin typeface="標楷體" pitchFamily="65" charset="-120"/>
                <a:ea typeface="標楷體" pitchFamily="65" charset="-120"/>
              </a:rPr>
              <a:t>2009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年全球銷量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311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萬台，較</a:t>
            </a:r>
            <a:r>
              <a:rPr lang="en-US" altLang="en-US" sz="2400">
                <a:latin typeface="標楷體" pitchFamily="65" charset="-120"/>
                <a:ea typeface="標楷體" pitchFamily="65" charset="-120"/>
              </a:rPr>
              <a:t>2008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增加</a:t>
            </a:r>
            <a:endParaRPr lang="en-US" altLang="zh-TW" sz="320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9600">
                <a:latin typeface="標楷體" pitchFamily="65" charset="-120"/>
                <a:ea typeface="標楷體" pitchFamily="65" charset="-120"/>
              </a:rPr>
              <a:t>淨利    </a:t>
            </a:r>
          </a:p>
          <a:p>
            <a:endParaRPr lang="en-US" altLang="zh-TW"/>
          </a:p>
          <a:p>
            <a:endParaRPr lang="zh-TW" altLang="en-US"/>
          </a:p>
        </p:txBody>
      </p:sp>
      <p:sp>
        <p:nvSpPr>
          <p:cNvPr id="14" name="文字方塊 13"/>
          <p:cNvSpPr txBox="1">
            <a:spLocks noChangeArrowheads="1"/>
          </p:cNvSpPr>
          <p:nvPr/>
        </p:nvSpPr>
        <p:spPr bwMode="auto">
          <a:xfrm>
            <a:off x="6572250" y="4214813"/>
            <a:ext cx="1357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11.7%</a:t>
            </a:r>
            <a:endParaRPr lang="zh-TW" altLang="en-US" sz="3600" dirty="0"/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4071938" y="3714750"/>
            <a:ext cx="1357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4.2%</a:t>
            </a:r>
            <a:endParaRPr lang="zh-TW" altLang="en-US" sz="3600" dirty="0"/>
          </a:p>
        </p:txBody>
      </p:sp>
      <p:sp>
        <p:nvSpPr>
          <p:cNvPr id="17" name="文字方塊 16"/>
          <p:cNvSpPr txBox="1">
            <a:spLocks noChangeArrowheads="1"/>
          </p:cNvSpPr>
          <p:nvPr/>
        </p:nvSpPr>
        <p:spPr bwMode="auto">
          <a:xfrm>
            <a:off x="4143375" y="2214563"/>
            <a:ext cx="1357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5.2%</a:t>
            </a:r>
            <a:endParaRPr lang="zh-TW" altLang="en-US" sz="3600" dirty="0"/>
          </a:p>
        </p:txBody>
      </p:sp>
      <p:sp>
        <p:nvSpPr>
          <p:cNvPr id="18" name="文字方塊 17"/>
          <p:cNvSpPr txBox="1">
            <a:spLocks noChangeArrowheads="1"/>
          </p:cNvSpPr>
          <p:nvPr/>
        </p:nvSpPr>
        <p:spPr bwMode="auto">
          <a:xfrm>
            <a:off x="3929063" y="5214938"/>
            <a:ext cx="41433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8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25.6</a:t>
            </a:r>
            <a:r>
              <a:rPr lang="zh-TW" altLang="en-US" sz="8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億</a:t>
            </a:r>
            <a:endParaRPr lang="zh-TW" altLang="en-US" sz="88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571750" y="785813"/>
            <a:ext cx="4043363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3057525" y="500063"/>
            <a:ext cx="3071813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3200803" y="468149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結論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5367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文字方塊 11"/>
          <p:cNvSpPr txBox="1">
            <a:spLocks noChangeArrowheads="1"/>
          </p:cNvSpPr>
          <p:nvPr/>
        </p:nvSpPr>
        <p:spPr bwMode="auto">
          <a:xfrm>
            <a:off x="928688" y="1500188"/>
            <a:ext cx="735806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endParaRPr lang="zh-TW" altLang="en-US" sz="9600">
              <a:latin typeface="標楷體" pitchFamily="65" charset="-120"/>
              <a:ea typeface="標楷體" pitchFamily="65" charset="-120"/>
            </a:endParaRPr>
          </a:p>
          <a:p>
            <a:endParaRPr lang="en-US" altLang="zh-TW"/>
          </a:p>
          <a:p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285750" y="2000250"/>
            <a:ext cx="8572500" cy="4954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最新的權威性的美國市調公司</a:t>
            </a:r>
            <a:r>
              <a:rPr lang="en-US" sz="2800" dirty="0">
                <a:latin typeface="標楷體" pitchFamily="65" charset="-120"/>
                <a:ea typeface="標楷體" pitchFamily="65" charset="-120"/>
              </a:rPr>
              <a:t>─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鮑爾市場研究公司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en-US" sz="28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sz="2800" dirty="0" err="1">
                <a:latin typeface="標楷體" pitchFamily="65" charset="-120"/>
                <a:ea typeface="標楷體" pitchFamily="65" charset="-120"/>
              </a:rPr>
              <a:t>J.D.Power</a:t>
            </a:r>
            <a:endParaRPr lang="en-US" sz="28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514350" indent="-514350" algn="ctr">
              <a:buFont typeface="+mj-lt"/>
              <a:buAutoNum type="arabicParenR"/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平均品質排名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ctr"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342900" indent="-342900" algn="ctr"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晉升</a:t>
            </a:r>
            <a:endParaRPr lang="en-US" sz="2800" dirty="0">
              <a:latin typeface="標楷體" pitchFamily="65" charset="-120"/>
              <a:ea typeface="標楷體" pitchFamily="65" charset="-120"/>
            </a:endParaRPr>
          </a:p>
          <a:p>
            <a:pPr marL="342900" indent="-342900" algn="ctr"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514350" indent="-514350" algn="ctr">
              <a:buFont typeface="+mj-lt"/>
              <a:buAutoNum type="arabicParenR" startAt="2"/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售後服務滿意度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342900" indent="-342900" algn="ctr"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342900" indent="-342900" algn="ctr"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榮獲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zh-TW" altLang="en-US" dirty="0"/>
          </a:p>
          <a:p>
            <a:pPr>
              <a:defRPr/>
            </a:pPr>
            <a:endParaRPr lang="zh-TW" altLang="en-US" dirty="0"/>
          </a:p>
        </p:txBody>
      </p:sp>
      <p:sp>
        <p:nvSpPr>
          <p:cNvPr id="19" name="文字方塊 18"/>
          <p:cNvSpPr txBox="1">
            <a:spLocks noChangeArrowheads="1"/>
          </p:cNvSpPr>
          <p:nvPr/>
        </p:nvSpPr>
        <p:spPr bwMode="auto">
          <a:xfrm>
            <a:off x="4929190" y="3857628"/>
            <a:ext cx="20717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第四</a:t>
            </a:r>
          </a:p>
        </p:txBody>
      </p:sp>
      <p:sp>
        <p:nvSpPr>
          <p:cNvPr id="20" name="文字方塊 19"/>
          <p:cNvSpPr txBox="1">
            <a:spLocks noChangeArrowheads="1"/>
          </p:cNvSpPr>
          <p:nvPr/>
        </p:nvSpPr>
        <p:spPr bwMode="auto">
          <a:xfrm>
            <a:off x="4929188" y="5572140"/>
            <a:ext cx="21431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第二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571750" y="785813"/>
            <a:ext cx="4043363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3057525" y="500063"/>
            <a:ext cx="3071813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3200803" y="468149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結論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6391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文字方塊 15"/>
          <p:cNvSpPr txBox="1">
            <a:spLocks noChangeArrowheads="1"/>
          </p:cNvSpPr>
          <p:nvPr/>
        </p:nvSpPr>
        <p:spPr bwMode="auto">
          <a:xfrm>
            <a:off x="214313" y="1571625"/>
            <a:ext cx="85725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endParaRPr lang="zh-TW" altLang="en-US"/>
          </a:p>
        </p:txBody>
      </p:sp>
      <p:sp>
        <p:nvSpPr>
          <p:cNvPr id="13" name="文字方塊 12"/>
          <p:cNvSpPr txBox="1">
            <a:spLocks noChangeArrowheads="1"/>
          </p:cNvSpPr>
          <p:nvPr/>
        </p:nvSpPr>
        <p:spPr bwMode="auto">
          <a:xfrm>
            <a:off x="1780602" y="2928938"/>
            <a:ext cx="62150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8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準備好的人</a:t>
            </a:r>
          </a:p>
        </p:txBody>
      </p:sp>
      <p:sp>
        <p:nvSpPr>
          <p:cNvPr id="16395" name="文字方塊 13"/>
          <p:cNvSpPr txBox="1">
            <a:spLocks noChangeArrowheads="1"/>
          </p:cNvSpPr>
          <p:nvPr/>
        </p:nvSpPr>
        <p:spPr bwMode="auto">
          <a:xfrm>
            <a:off x="1785938" y="1500188"/>
            <a:ext cx="62150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8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機會是留給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571750" y="785813"/>
            <a:ext cx="4043363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3057525" y="500063"/>
            <a:ext cx="3071813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3200803" y="468149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參考資料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414" name="文字方塊 5"/>
          <p:cNvSpPr txBox="1">
            <a:spLocks noChangeArrowheads="1"/>
          </p:cNvSpPr>
          <p:nvPr/>
        </p:nvSpPr>
        <p:spPr bwMode="auto">
          <a:xfrm>
            <a:off x="1214438" y="1214438"/>
            <a:ext cx="74295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kumimoji="0" lang="en-US" altLang="zh-TW">
                <a:latin typeface="Calibri" pitchFamily="34" charset="0"/>
              </a:rPr>
              <a:t>http://veed.web66.com.tw/web66/_file/2864/upload/20303/f122603</a:t>
            </a:r>
          </a:p>
          <a:p>
            <a:r>
              <a:rPr kumimoji="0" lang="en-US" altLang="zh-TW">
                <a:latin typeface="Calibri" pitchFamily="34" charset="0"/>
              </a:rPr>
              <a:t>   4907406.pdf</a:t>
            </a:r>
          </a:p>
          <a:p>
            <a:pPr>
              <a:buFont typeface="Wingdings" pitchFamily="2" charset="2"/>
              <a:buChar char="Ø"/>
            </a:pPr>
            <a:r>
              <a:rPr kumimoji="0" lang="en-US" altLang="zh-TW">
                <a:latin typeface="Calibri" pitchFamily="34" charset="0"/>
              </a:rPr>
              <a:t>http://zh.wikipedia.org/zh-</a:t>
            </a:r>
          </a:p>
          <a:p>
            <a:r>
              <a:rPr kumimoji="0" lang="en-US" altLang="zh-TW">
                <a:latin typeface="Calibri" pitchFamily="34" charset="0"/>
              </a:rPr>
              <a:t>    tw/%E8%B1%90%E7%94%B0%E6%B1%BD%E8%BB%8A</a:t>
            </a:r>
          </a:p>
          <a:p>
            <a:pPr>
              <a:buFont typeface="Wingdings" pitchFamily="2" charset="2"/>
              <a:buChar char="Ø"/>
            </a:pPr>
            <a:r>
              <a:rPr kumimoji="0" lang="en-US" altLang="zh-TW">
                <a:latin typeface="Calibri" pitchFamily="34" charset="0"/>
              </a:rPr>
              <a:t>http://tw.myblog.yahoo.com/jw!NIohvKaLExS1bKAMroNE/article?mid</a:t>
            </a:r>
          </a:p>
          <a:p>
            <a:r>
              <a:rPr kumimoji="0" lang="en-US" altLang="zh-TW">
                <a:latin typeface="Calibri" pitchFamily="34" charset="0"/>
              </a:rPr>
              <a:t>    =340</a:t>
            </a:r>
          </a:p>
          <a:p>
            <a:pPr>
              <a:buFont typeface="Wingdings" pitchFamily="2" charset="2"/>
              <a:buChar char="Ø"/>
            </a:pPr>
            <a:r>
              <a:rPr kumimoji="0" lang="en-US" altLang="zh-TW">
                <a:latin typeface="Calibri" pitchFamily="34" charset="0"/>
              </a:rPr>
              <a:t>http://www.books.com.tw/exep/prod/booksfile.php?item=0010266358</a:t>
            </a:r>
          </a:p>
          <a:p>
            <a:pPr>
              <a:buFont typeface="Wingdings" pitchFamily="2" charset="2"/>
              <a:buChar char="Ø"/>
            </a:pPr>
            <a:r>
              <a:rPr kumimoji="0" lang="en-US" altLang="zh-TW">
                <a:latin typeface="Calibri" pitchFamily="34" charset="0"/>
              </a:rPr>
              <a:t>http://www.chineseautoworld.com/article/2010/0722/article_3400.html</a:t>
            </a:r>
          </a:p>
          <a:p>
            <a:pPr>
              <a:buFont typeface="Wingdings" pitchFamily="2" charset="2"/>
              <a:buChar char="Ø"/>
            </a:pPr>
            <a:r>
              <a:rPr kumimoji="0" lang="en-US" altLang="zh-TW">
                <a:latin typeface="Calibri" pitchFamily="34" charset="0"/>
              </a:rPr>
              <a:t>http://www.chineseautoworld.com/article/2010/0927/article_3570.html</a:t>
            </a:r>
          </a:p>
          <a:p>
            <a:pPr>
              <a:buFont typeface="Wingdings" pitchFamily="2" charset="2"/>
              <a:buChar char="Ø"/>
            </a:pPr>
            <a:r>
              <a:rPr kumimoji="0" lang="en-US" altLang="zh-TW">
                <a:latin typeface="Calibri" pitchFamily="34" charset="0"/>
              </a:rPr>
              <a:t>http://tw.myblog.yahoo.com/jw!.xlmbHyeHwGMWblZoe4Vr8JzKUuU6Bc-</a:t>
            </a:r>
          </a:p>
          <a:p>
            <a:r>
              <a:rPr kumimoji="0" lang="en-US" altLang="zh-TW">
                <a:latin typeface="Calibri" pitchFamily="34" charset="0"/>
              </a:rPr>
              <a:t>    /article?mid=7037</a:t>
            </a:r>
          </a:p>
          <a:p>
            <a:pPr>
              <a:buFont typeface="Wingdings" pitchFamily="2" charset="2"/>
              <a:buChar char="Ø"/>
            </a:pPr>
            <a:r>
              <a:rPr kumimoji="0" lang="en-US" altLang="zh-TW">
                <a:latin typeface="Calibri" pitchFamily="34" charset="0"/>
              </a:rPr>
              <a:t>http://www.mycfbook.com/video/hyundai-xian-dai-qi-che-shi</a:t>
            </a:r>
          </a:p>
          <a:p>
            <a:pPr>
              <a:buFont typeface="Wingdings" pitchFamily="2" charset="2"/>
              <a:buChar char="Ø"/>
            </a:pPr>
            <a:r>
              <a:rPr kumimoji="0" lang="en-US" altLang="zh-TW">
                <a:latin typeface="Calibri" pitchFamily="34" charset="0"/>
              </a:rPr>
              <a:t>http://www.epochtimes.com/b5/9/1/6/n2387064.htm</a:t>
            </a:r>
            <a:endParaRPr kumimoji="0" lang="zh-TW" altLang="en-US">
              <a:latin typeface="Calibri" pitchFamily="34" charset="0"/>
            </a:endParaRPr>
          </a:p>
        </p:txBody>
      </p:sp>
      <p:pic>
        <p:nvPicPr>
          <p:cNvPr id="17416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文字方塊 11"/>
          <p:cNvSpPr txBox="1">
            <a:spLocks noChangeArrowheads="1"/>
          </p:cNvSpPr>
          <p:nvPr/>
        </p:nvSpPr>
        <p:spPr bwMode="auto">
          <a:xfrm>
            <a:off x="2071688" y="2286000"/>
            <a:ext cx="557212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3000"/>
              <a:t>Ｑ＆Ａ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544763" y="785813"/>
            <a:ext cx="4043362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3057525" y="500063"/>
            <a:ext cx="3071813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3148416" y="473485"/>
            <a:ext cx="278608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目錄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078" name="Group 47"/>
          <p:cNvGrpSpPr>
            <a:grpSpLocks/>
          </p:cNvGrpSpPr>
          <p:nvPr/>
        </p:nvGrpSpPr>
        <p:grpSpPr bwMode="auto">
          <a:xfrm>
            <a:off x="900113" y="1700213"/>
            <a:ext cx="7488237" cy="4708525"/>
            <a:chOff x="818" y="1283"/>
            <a:chExt cx="3907" cy="2572"/>
          </a:xfrm>
        </p:grpSpPr>
        <p:sp>
          <p:nvSpPr>
            <p:cNvPr id="5" name="圓角矩形 6"/>
            <p:cNvSpPr/>
            <p:nvPr/>
          </p:nvSpPr>
          <p:spPr>
            <a:xfrm>
              <a:off x="962" y="1308"/>
              <a:ext cx="3763" cy="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6" name="文字方塊 7"/>
            <p:cNvSpPr txBox="1"/>
            <p:nvPr/>
          </p:nvSpPr>
          <p:spPr>
            <a:xfrm>
              <a:off x="1665" y="1372"/>
              <a:ext cx="2295" cy="2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b="1" dirty="0">
                  <a:ln w="12700">
                    <a:solidFill>
                      <a:schemeClr val="tx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現代與豐田的簡介、歷史</a:t>
              </a:r>
            </a:p>
          </p:txBody>
        </p:sp>
        <p:grpSp>
          <p:nvGrpSpPr>
            <p:cNvPr id="3081" name="한쪽 모서리가 둥근 사각형 31"/>
            <p:cNvGrpSpPr>
              <a:grpSpLocks/>
            </p:cNvGrpSpPr>
            <p:nvPr/>
          </p:nvGrpSpPr>
          <p:grpSpPr bwMode="auto">
            <a:xfrm>
              <a:off x="818" y="1283"/>
              <a:ext cx="768" cy="503"/>
              <a:chOff x="818" y="1283"/>
              <a:chExt cx="768" cy="503"/>
            </a:xfrm>
          </p:grpSpPr>
          <p:pic>
            <p:nvPicPr>
              <p:cNvPr id="3117" name="한쪽 모서리가 둥근 사각형 31"/>
              <p:cNvPicPr>
                <a:picLocks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18" y="1283"/>
                <a:ext cx="768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18" name="Text Box 6"/>
              <p:cNvSpPr txBox="1">
                <a:spLocks noChangeArrowheads="1"/>
              </p:cNvSpPr>
              <p:nvPr/>
            </p:nvSpPr>
            <p:spPr bwMode="auto">
              <a:xfrm rot="5400000">
                <a:off x="1021" y="1139"/>
                <a:ext cx="365" cy="6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/>
                <a:endParaRPr kumimoji="0" lang="zh-TW" alt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8" name="文字方塊 32"/>
            <p:cNvSpPr txBox="1"/>
            <p:nvPr/>
          </p:nvSpPr>
          <p:spPr>
            <a:xfrm>
              <a:off x="945" y="1295"/>
              <a:ext cx="450" cy="407"/>
            </a:xfrm>
            <a:prstGeom prst="rect">
              <a:avLst/>
            </a:prstGeom>
            <a:noFill/>
            <a:effectLst>
              <a:innerShdw blurRad="114300">
                <a:prstClr val="black"/>
              </a:inn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3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ea typeface="+mn-ea"/>
                  <a:cs typeface="Arial" pitchFamily="34" charset="0"/>
                </a:rPr>
                <a:t>1</a:t>
              </a:r>
              <a:endParaRPr kumimoji="0" lang="zh-TW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ea typeface="+mn-ea"/>
                <a:cs typeface="Arial" pitchFamily="34" charset="0"/>
              </a:endParaRPr>
            </a:p>
          </p:txBody>
        </p:sp>
        <p:sp>
          <p:nvSpPr>
            <p:cNvPr id="12" name="圓角矩形 6"/>
            <p:cNvSpPr/>
            <p:nvPr/>
          </p:nvSpPr>
          <p:spPr>
            <a:xfrm>
              <a:off x="962" y="1826"/>
              <a:ext cx="3763" cy="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13" name="文字方塊 7"/>
            <p:cNvSpPr txBox="1"/>
            <p:nvPr/>
          </p:nvSpPr>
          <p:spPr>
            <a:xfrm>
              <a:off x="1665" y="1890"/>
              <a:ext cx="2205" cy="2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b="1" dirty="0">
                  <a:ln w="12700">
                    <a:solidFill>
                      <a:schemeClr val="tx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過去現代與豐田的比較</a:t>
              </a:r>
            </a:p>
          </p:txBody>
        </p:sp>
        <p:grpSp>
          <p:nvGrpSpPr>
            <p:cNvPr id="3087" name="한쪽 모서리가 둥근 사각형 31"/>
            <p:cNvGrpSpPr>
              <a:grpSpLocks/>
            </p:cNvGrpSpPr>
            <p:nvPr/>
          </p:nvGrpSpPr>
          <p:grpSpPr bwMode="auto">
            <a:xfrm>
              <a:off x="818" y="1801"/>
              <a:ext cx="768" cy="503"/>
              <a:chOff x="818" y="1801"/>
              <a:chExt cx="768" cy="503"/>
            </a:xfrm>
          </p:grpSpPr>
          <p:pic>
            <p:nvPicPr>
              <p:cNvPr id="3115" name="한쪽 모서리가 둥근 사각형 31"/>
              <p:cNvPicPr>
                <a:picLocks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818" y="1801"/>
                <a:ext cx="768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16" name="Text Box 17"/>
              <p:cNvSpPr txBox="1">
                <a:spLocks noChangeArrowheads="1"/>
              </p:cNvSpPr>
              <p:nvPr/>
            </p:nvSpPr>
            <p:spPr bwMode="auto">
              <a:xfrm rot="5400000">
                <a:off x="1021" y="1656"/>
                <a:ext cx="365" cy="6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/>
                <a:endParaRPr kumimoji="0" lang="zh-TW" alt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5" name="文字方塊 32"/>
            <p:cNvSpPr txBox="1"/>
            <p:nvPr/>
          </p:nvSpPr>
          <p:spPr>
            <a:xfrm>
              <a:off x="945" y="1813"/>
              <a:ext cx="450" cy="407"/>
            </a:xfrm>
            <a:prstGeom prst="rect">
              <a:avLst/>
            </a:prstGeom>
            <a:noFill/>
            <a:effectLst>
              <a:innerShdw blurRad="114300">
                <a:prstClr val="black"/>
              </a:inn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3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ea typeface="+mn-ea"/>
                  <a:cs typeface="Arial" pitchFamily="34" charset="0"/>
                </a:rPr>
                <a:t>2</a:t>
              </a:r>
              <a:endParaRPr kumimoji="0" lang="zh-TW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ea typeface="+mn-ea"/>
                <a:cs typeface="Arial" pitchFamily="34" charset="0"/>
              </a:endParaRPr>
            </a:p>
          </p:txBody>
        </p:sp>
        <p:sp>
          <p:nvSpPr>
            <p:cNvPr id="16" name="圓角矩形 6"/>
            <p:cNvSpPr/>
            <p:nvPr/>
          </p:nvSpPr>
          <p:spPr>
            <a:xfrm>
              <a:off x="962" y="2343"/>
              <a:ext cx="3763" cy="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17" name="文字方塊 7"/>
            <p:cNvSpPr txBox="1"/>
            <p:nvPr/>
          </p:nvSpPr>
          <p:spPr>
            <a:xfrm>
              <a:off x="1665" y="2408"/>
              <a:ext cx="1845" cy="2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b="1" dirty="0" smtClean="0">
                  <a:ln w="12700">
                    <a:solidFill>
                      <a:schemeClr val="tx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現代與豐田的經營策略</a:t>
              </a:r>
              <a:endParaRPr kumimoji="0" lang="zh-TW" altLang="en-US" sz="24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3093" name="한쪽 모서리가 둥근 사각형 31"/>
            <p:cNvGrpSpPr>
              <a:grpSpLocks/>
            </p:cNvGrpSpPr>
            <p:nvPr/>
          </p:nvGrpSpPr>
          <p:grpSpPr bwMode="auto">
            <a:xfrm>
              <a:off x="818" y="2316"/>
              <a:ext cx="768" cy="506"/>
              <a:chOff x="818" y="2316"/>
              <a:chExt cx="768" cy="506"/>
            </a:xfrm>
          </p:grpSpPr>
          <p:pic>
            <p:nvPicPr>
              <p:cNvPr id="3113" name="한쪽 모서리가 둥근 사각형 31"/>
              <p:cNvPicPr>
                <a:picLocks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818" y="2316"/>
                <a:ext cx="768" cy="5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14" name="Text Box 25"/>
              <p:cNvSpPr txBox="1">
                <a:spLocks noChangeArrowheads="1"/>
              </p:cNvSpPr>
              <p:nvPr/>
            </p:nvSpPr>
            <p:spPr bwMode="auto">
              <a:xfrm rot="5400000">
                <a:off x="1021" y="2174"/>
                <a:ext cx="365" cy="6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/>
                <a:endParaRPr kumimoji="0" lang="zh-TW" alt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9" name="文字方塊 32"/>
            <p:cNvSpPr txBox="1"/>
            <p:nvPr/>
          </p:nvSpPr>
          <p:spPr>
            <a:xfrm>
              <a:off x="945" y="2330"/>
              <a:ext cx="450" cy="407"/>
            </a:xfrm>
            <a:prstGeom prst="rect">
              <a:avLst/>
            </a:prstGeom>
            <a:noFill/>
            <a:effectLst>
              <a:innerShdw blurRad="114300">
                <a:prstClr val="black"/>
              </a:inn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3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ea typeface="+mn-ea"/>
                  <a:cs typeface="Arial" pitchFamily="34" charset="0"/>
                </a:rPr>
                <a:t>3</a:t>
              </a:r>
              <a:endParaRPr kumimoji="0" lang="zh-TW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ea typeface="+mn-ea"/>
                <a:cs typeface="Arial" pitchFamily="34" charset="0"/>
              </a:endParaRPr>
            </a:p>
          </p:txBody>
        </p:sp>
        <p:sp>
          <p:nvSpPr>
            <p:cNvPr id="20" name="圓角矩形 6"/>
            <p:cNvSpPr/>
            <p:nvPr/>
          </p:nvSpPr>
          <p:spPr>
            <a:xfrm>
              <a:off x="962" y="2861"/>
              <a:ext cx="3763" cy="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21" name="文字方塊 7"/>
            <p:cNvSpPr txBox="1"/>
            <p:nvPr/>
          </p:nvSpPr>
          <p:spPr>
            <a:xfrm>
              <a:off x="1665" y="2925"/>
              <a:ext cx="1845" cy="2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b="1" dirty="0" smtClean="0">
                  <a:ln w="12700">
                    <a:solidFill>
                      <a:schemeClr val="tx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現代與豐田</a:t>
              </a:r>
              <a:r>
                <a:rPr kumimoji="0" lang="zh-TW" altLang="en-US" sz="2400" b="1" dirty="0">
                  <a:ln w="12700">
                    <a:solidFill>
                      <a:schemeClr val="tx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興衰</a:t>
              </a:r>
            </a:p>
          </p:txBody>
        </p:sp>
        <p:grpSp>
          <p:nvGrpSpPr>
            <p:cNvPr id="3099" name="한쪽 모서리가 둥근 사각형 31"/>
            <p:cNvGrpSpPr>
              <a:grpSpLocks/>
            </p:cNvGrpSpPr>
            <p:nvPr/>
          </p:nvGrpSpPr>
          <p:grpSpPr bwMode="auto">
            <a:xfrm>
              <a:off x="818" y="2834"/>
              <a:ext cx="768" cy="503"/>
              <a:chOff x="818" y="2834"/>
              <a:chExt cx="768" cy="503"/>
            </a:xfrm>
          </p:grpSpPr>
          <p:pic>
            <p:nvPicPr>
              <p:cNvPr id="3111" name="한쪽 모서리가 둥근 사각형 31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818" y="2834"/>
                <a:ext cx="768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12" name="Text Box 33"/>
              <p:cNvSpPr txBox="1">
                <a:spLocks noChangeArrowheads="1"/>
              </p:cNvSpPr>
              <p:nvPr/>
            </p:nvSpPr>
            <p:spPr bwMode="auto">
              <a:xfrm rot="5400000">
                <a:off x="1021" y="2691"/>
                <a:ext cx="365" cy="6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/>
                <a:endParaRPr kumimoji="0" lang="zh-TW" alt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23" name="文字方塊 32"/>
            <p:cNvSpPr txBox="1"/>
            <p:nvPr/>
          </p:nvSpPr>
          <p:spPr>
            <a:xfrm>
              <a:off x="945" y="2848"/>
              <a:ext cx="450" cy="407"/>
            </a:xfrm>
            <a:prstGeom prst="rect">
              <a:avLst/>
            </a:prstGeom>
            <a:noFill/>
            <a:effectLst>
              <a:innerShdw blurRad="114300">
                <a:prstClr val="black"/>
              </a:inn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3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ea typeface="+mn-ea"/>
                  <a:cs typeface="Arial" pitchFamily="34" charset="0"/>
                </a:rPr>
                <a:t>4</a:t>
              </a:r>
              <a:endParaRPr kumimoji="0" lang="zh-TW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ea typeface="+mn-ea"/>
                <a:cs typeface="Arial" pitchFamily="34" charset="0"/>
              </a:endParaRPr>
            </a:p>
          </p:txBody>
        </p:sp>
        <p:sp>
          <p:nvSpPr>
            <p:cNvPr id="24" name="圓角矩形 6"/>
            <p:cNvSpPr/>
            <p:nvPr/>
          </p:nvSpPr>
          <p:spPr>
            <a:xfrm>
              <a:off x="962" y="3378"/>
              <a:ext cx="3763" cy="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/>
            </a:p>
          </p:txBody>
        </p:sp>
        <p:sp>
          <p:nvSpPr>
            <p:cNvPr id="25" name="文字方塊 7"/>
            <p:cNvSpPr txBox="1"/>
            <p:nvPr/>
          </p:nvSpPr>
          <p:spPr>
            <a:xfrm>
              <a:off x="1665" y="3443"/>
              <a:ext cx="1845" cy="2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b="1" dirty="0">
                  <a:ln w="12700">
                    <a:solidFill>
                      <a:schemeClr val="tx2">
                        <a:lumMod val="50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結論</a:t>
              </a:r>
            </a:p>
          </p:txBody>
        </p:sp>
        <p:grpSp>
          <p:nvGrpSpPr>
            <p:cNvPr id="3105" name="한쪽 모서리가 둥근 사각형 31"/>
            <p:cNvGrpSpPr>
              <a:grpSpLocks/>
            </p:cNvGrpSpPr>
            <p:nvPr/>
          </p:nvGrpSpPr>
          <p:grpSpPr bwMode="auto">
            <a:xfrm>
              <a:off x="818" y="3352"/>
              <a:ext cx="768" cy="503"/>
              <a:chOff x="818" y="3352"/>
              <a:chExt cx="768" cy="503"/>
            </a:xfrm>
          </p:grpSpPr>
          <p:pic>
            <p:nvPicPr>
              <p:cNvPr id="3109" name="한쪽 모서리가 둥근 사각형 31"/>
              <p:cNvPicPr>
                <a:picLocks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818" y="3352"/>
                <a:ext cx="768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10" name="Text Box 41"/>
              <p:cNvSpPr txBox="1">
                <a:spLocks noChangeArrowheads="1"/>
              </p:cNvSpPr>
              <p:nvPr/>
            </p:nvSpPr>
            <p:spPr bwMode="auto">
              <a:xfrm rot="5400000">
                <a:off x="1021" y="3209"/>
                <a:ext cx="365" cy="6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/>
                <a:endParaRPr kumimoji="0" lang="zh-TW" alt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27" name="文字方塊 32"/>
            <p:cNvSpPr txBox="1"/>
            <p:nvPr/>
          </p:nvSpPr>
          <p:spPr>
            <a:xfrm>
              <a:off x="945" y="3365"/>
              <a:ext cx="450" cy="407"/>
            </a:xfrm>
            <a:prstGeom prst="rect">
              <a:avLst/>
            </a:prstGeom>
            <a:noFill/>
            <a:effectLst>
              <a:innerShdw blurRad="114300">
                <a:prstClr val="black"/>
              </a:inn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3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ea typeface="+mn-ea"/>
                  <a:cs typeface="Arial" pitchFamily="34" charset="0"/>
                </a:rPr>
                <a:t>5</a:t>
              </a:r>
              <a:endParaRPr kumimoji="0" lang="zh-TW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ea typeface="+mn-ea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571750" y="785813"/>
            <a:ext cx="4043363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3057525" y="500063"/>
            <a:ext cx="3071813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3200803" y="474041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現代簡介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102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文字方塊 27"/>
          <p:cNvSpPr txBox="1">
            <a:spLocks noChangeArrowheads="1"/>
          </p:cNvSpPr>
          <p:nvPr/>
        </p:nvSpPr>
        <p:spPr bwMode="auto">
          <a:xfrm>
            <a:off x="395288" y="1743075"/>
            <a:ext cx="8424862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創立於</a:t>
            </a: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1976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年，商業巨子鄭周永先生一手創辦</a:t>
            </a:r>
          </a:p>
          <a:p>
            <a:pPr marL="514350" indent="-514350">
              <a:buFont typeface="Wingdings" pitchFamily="2" charset="2"/>
              <a:buNone/>
            </a:pP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2006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年，現代汽車集團在全球銷售排名第</a:t>
            </a: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6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位</a:t>
            </a:r>
          </a:p>
          <a:p>
            <a:pPr marL="514350" indent="-514350">
              <a:buFont typeface="Wingdings" pitchFamily="2" charset="2"/>
              <a:buNone/>
            </a:pPr>
            <a:endParaRPr kumimoji="0" lang="zh-TW" altLang="en-US" sz="300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2009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年，成為韓國最大，世界第四的製造商</a:t>
            </a:r>
          </a:p>
          <a:p>
            <a:pPr marL="514350" indent="-514350">
              <a:buFont typeface="Wingdings" pitchFamily="2" charset="2"/>
              <a:buChar char="Ø"/>
            </a:pPr>
            <a:endParaRPr kumimoji="0" lang="zh-TW" altLang="en-US" sz="300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K1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主戰坦克系列也是由現代汽車所研發</a:t>
            </a:r>
          </a:p>
          <a:p>
            <a:pPr marL="514350" indent="-514350"/>
            <a:endParaRPr kumimoji="0" lang="zh-TW" altLang="en-US">
              <a:latin typeface="Calibri" pitchFamily="34" charset="0"/>
            </a:endParaRPr>
          </a:p>
          <a:p>
            <a:pPr marL="514350" indent="-514350"/>
            <a:endParaRPr kumimoji="0" lang="zh-TW" altLang="en-US">
              <a:latin typeface="Calibri" pitchFamily="34" charset="0"/>
            </a:endParaRPr>
          </a:p>
          <a:p>
            <a:pPr marL="514350" indent="-514350"/>
            <a:endParaRPr kumimoji="0" lang="zh-TW" altLang="en-US">
              <a:latin typeface="Calibri" pitchFamily="34" charset="0"/>
            </a:endParaRPr>
          </a:p>
          <a:p>
            <a:pPr marL="514350" indent="-514350"/>
            <a:endParaRPr kumimoji="0" lang="zh-TW" altLang="en-US">
              <a:latin typeface="Calibri" pitchFamily="34" charset="0"/>
            </a:endParaRPr>
          </a:p>
          <a:p>
            <a:pPr marL="514350" indent="-514350"/>
            <a:endParaRPr kumimoji="0" lang="zh-TW" altLang="en-US">
              <a:latin typeface="Calibri" pitchFamily="34" charset="0"/>
            </a:endParaRPr>
          </a:p>
          <a:p>
            <a:pPr marL="514350" indent="-514350"/>
            <a:endParaRPr kumimoji="0" lang="zh-TW" altLang="en-US">
              <a:latin typeface="Calibri" pitchFamily="34" charset="0"/>
            </a:endParaRPr>
          </a:p>
          <a:p>
            <a:pPr marL="514350" indent="-514350"/>
            <a:endParaRPr kumimoji="0" lang="zh-TW" altLang="en-US">
              <a:latin typeface="Calibri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571750" y="785813"/>
            <a:ext cx="4043363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3057525" y="500063"/>
            <a:ext cx="3071813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3200803" y="474041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現代歷史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26" name="文字方塊 27"/>
          <p:cNvSpPr txBox="1">
            <a:spLocks noChangeArrowheads="1"/>
          </p:cNvSpPr>
          <p:nvPr/>
        </p:nvSpPr>
        <p:spPr bwMode="auto">
          <a:xfrm>
            <a:off x="323850" y="1700213"/>
            <a:ext cx="8605838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第一階段是 </a:t>
            </a:r>
            <a:r>
              <a:rPr kumimoji="0" lang="en-US" altLang="zh-TW" sz="3000" b="1">
                <a:latin typeface="標楷體" pitchFamily="65" charset="-120"/>
                <a:ea typeface="標楷體" pitchFamily="65" charset="-120"/>
              </a:rPr>
              <a:t>1967—1970</a:t>
            </a:r>
            <a:r>
              <a:rPr kumimoji="0" lang="zh-TW" altLang="en-US" sz="3000" b="1">
                <a:latin typeface="標楷體" pitchFamily="65" charset="-120"/>
                <a:ea typeface="標楷體" pitchFamily="65" charset="-120"/>
              </a:rPr>
              <a:t>年的創業期</a:t>
            </a:r>
            <a:endParaRPr kumimoji="0" lang="en-US" altLang="zh-TW" sz="3000" b="1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Arial" pitchFamily="34" charset="0"/>
              <a:buChar char="•"/>
            </a:pPr>
            <a:endParaRPr kumimoji="0" lang="zh-TW" altLang="en-US" sz="300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第二階段是 </a:t>
            </a:r>
            <a:r>
              <a:rPr kumimoji="0" lang="en-US" altLang="zh-TW" sz="3000" b="1">
                <a:latin typeface="標楷體" pitchFamily="65" charset="-120"/>
                <a:ea typeface="標楷體" pitchFamily="65" charset="-120"/>
              </a:rPr>
              <a:t>1970—1975</a:t>
            </a:r>
            <a:r>
              <a:rPr kumimoji="0" lang="zh-TW" altLang="en-US" sz="3000" b="1">
                <a:latin typeface="標楷體" pitchFamily="65" charset="-120"/>
                <a:ea typeface="標楷體" pitchFamily="65" charset="-120"/>
              </a:rPr>
              <a:t>年的消化吸收期</a:t>
            </a:r>
            <a:endParaRPr kumimoji="0" lang="en-US" altLang="zh-TW" sz="3000" b="1">
              <a:latin typeface="標楷體" pitchFamily="65" charset="-120"/>
              <a:ea typeface="標楷體" pitchFamily="65" charset="-120"/>
            </a:endParaRPr>
          </a:p>
          <a:p>
            <a:pPr marL="514350" indent="-514350"/>
            <a:endParaRPr kumimoji="0" lang="zh-TW" altLang="en-US" sz="300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第三階段是 </a:t>
            </a:r>
            <a:r>
              <a:rPr kumimoji="0" lang="en-US" altLang="zh-TW" sz="3000" b="1">
                <a:latin typeface="標楷體" pitchFamily="65" charset="-120"/>
                <a:ea typeface="標楷體" pitchFamily="65" charset="-120"/>
              </a:rPr>
              <a:t>1975</a:t>
            </a:r>
            <a:r>
              <a:rPr kumimoji="0" lang="zh-TW" altLang="en-US" sz="3000" b="1">
                <a:latin typeface="標楷體" pitchFamily="65" charset="-120"/>
                <a:ea typeface="標楷體" pitchFamily="65" charset="-120"/>
              </a:rPr>
              <a:t>年以後開始走向世界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 </a:t>
            </a: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Arial" pitchFamily="34" charset="0"/>
              <a:buChar char="•"/>
            </a:pPr>
            <a:endParaRPr kumimoji="0" lang="zh-TW" altLang="en-US" sz="300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1986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年，現代公司的超小馬汽車投入美國市場 ，創下汽車業銷售奇蹟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514350" indent="-514350"/>
            <a:endParaRPr kumimoji="0" lang="zh-TW" altLang="en-US">
              <a:latin typeface="Calibri" pitchFamily="34" charset="0"/>
            </a:endParaRPr>
          </a:p>
        </p:txBody>
      </p:sp>
      <p:pic>
        <p:nvPicPr>
          <p:cNvPr id="5127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571750" y="785813"/>
            <a:ext cx="4043363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3057525" y="500063"/>
            <a:ext cx="3071813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3200803" y="474041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豐田簡介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150" name="文字方塊 27"/>
          <p:cNvSpPr txBox="1">
            <a:spLocks noChangeArrowheads="1"/>
          </p:cNvSpPr>
          <p:nvPr/>
        </p:nvSpPr>
        <p:spPr bwMode="auto">
          <a:xfrm>
            <a:off x="250825" y="1738313"/>
            <a:ext cx="8569325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ts val="3000"/>
              </a:lnSpc>
              <a:buFont typeface="Wingdings" pitchFamily="2" charset="2"/>
              <a:buChar char="Ø"/>
            </a:pP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創立於</a:t>
            </a: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1933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年，是由豐田喜一郎所創辦</a:t>
            </a: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 marL="609600" indent="-609600">
              <a:lnSpc>
                <a:spcPts val="3000"/>
              </a:lnSpc>
              <a:buFontTx/>
              <a:buAutoNum type="arabicPeriod"/>
            </a:pPr>
            <a:endParaRPr kumimoji="0" lang="zh-TW" altLang="en-US" sz="3000">
              <a:latin typeface="標楷體" pitchFamily="65" charset="-120"/>
              <a:ea typeface="標楷體" pitchFamily="65" charset="-120"/>
            </a:endParaRPr>
          </a:p>
          <a:p>
            <a:pPr marL="609600" indent="-609600">
              <a:lnSpc>
                <a:spcPts val="3000"/>
              </a:lnSpc>
              <a:buFont typeface="Wingdings" pitchFamily="2" charset="2"/>
              <a:buChar char="Ø"/>
            </a:pP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前身為豐田自動織布機，</a:t>
            </a: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1937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年才正式成立豐田汽車公司</a:t>
            </a:r>
          </a:p>
          <a:p>
            <a:pPr marL="609600" indent="-609600">
              <a:lnSpc>
                <a:spcPts val="3000"/>
              </a:lnSpc>
              <a:buFont typeface="Wingdings" pitchFamily="2" charset="2"/>
              <a:buChar char="Ø"/>
            </a:pPr>
            <a:endParaRPr kumimoji="0" lang="zh-TW" altLang="en-US" sz="3000">
              <a:latin typeface="標楷體" pitchFamily="65" charset="-120"/>
              <a:ea typeface="標楷體" pitchFamily="65" charset="-120"/>
            </a:endParaRPr>
          </a:p>
          <a:p>
            <a:pPr marL="609600" indent="-609600">
              <a:lnSpc>
                <a:spcPts val="30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1957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年進入美國的花冠轎車享譽全球，創單一品牌最高銷售紀錄</a:t>
            </a: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 marL="609600" indent="-609600">
              <a:lnSpc>
                <a:spcPts val="3000"/>
              </a:lnSpc>
              <a:buFontTx/>
              <a:buAutoNum type="arabicPeriod"/>
            </a:pPr>
            <a:endParaRPr kumimoji="0" lang="en-US" altLang="zh-TW" sz="3000">
              <a:latin typeface="標楷體" pitchFamily="65" charset="-120"/>
              <a:ea typeface="標楷體" pitchFamily="65" charset="-120"/>
            </a:endParaRPr>
          </a:p>
          <a:p>
            <a:pPr marL="609600" indent="-609600">
              <a:lnSpc>
                <a:spcPts val="30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2008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年首次在汽車銷售量超越通用汽車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609600" indent="-609600">
              <a:buFontTx/>
              <a:buAutoNum type="arabicPeriod"/>
            </a:pPr>
            <a:endParaRPr kumimoji="0" lang="zh-TW" altLang="en-US" sz="320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endParaRPr kumimoji="0" lang="zh-TW" altLang="en-US">
              <a:latin typeface="Calibri" pitchFamily="34" charset="0"/>
            </a:endParaRPr>
          </a:p>
        </p:txBody>
      </p:sp>
      <p:pic>
        <p:nvPicPr>
          <p:cNvPr id="6151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571750" y="785813"/>
            <a:ext cx="4043363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3057525" y="500063"/>
            <a:ext cx="3071813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3200803" y="474041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豐田歷史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174" name="文字方塊 27"/>
          <p:cNvSpPr txBox="1">
            <a:spLocks noChangeArrowheads="1"/>
          </p:cNvSpPr>
          <p:nvPr/>
        </p:nvSpPr>
        <p:spPr bwMode="auto">
          <a:xfrm>
            <a:off x="250825" y="1590675"/>
            <a:ext cx="871378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50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 1937~1938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年，日本豐田汽車成立</a:t>
            </a:r>
          </a:p>
          <a:p>
            <a:pPr>
              <a:lnSpc>
                <a:spcPts val="50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 1940~1950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年間為公司的危機時期</a:t>
            </a:r>
          </a:p>
          <a:p>
            <a:pPr>
              <a:lnSpc>
                <a:spcPts val="50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 1950~1980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年代為失敗轉向成功時期</a:t>
            </a:r>
          </a:p>
          <a:p>
            <a:pPr>
              <a:lnSpc>
                <a:spcPts val="50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 1980~1990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年代順利克服困難 </a:t>
            </a:r>
          </a:p>
          <a:p>
            <a:pPr>
              <a:lnSpc>
                <a:spcPts val="50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 1990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年至現今</a:t>
            </a: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TOYOTA 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做了聰明的轉型</a:t>
            </a:r>
          </a:p>
          <a:p>
            <a:pPr>
              <a:lnSpc>
                <a:spcPts val="5000"/>
              </a:lnSpc>
              <a:buFont typeface="Wingdings" pitchFamily="2" charset="2"/>
              <a:buChar char="Ø"/>
            </a:pPr>
            <a:r>
              <a:rPr kumimoji="0" lang="en-US" altLang="zh-TW" sz="3000">
                <a:latin typeface="標楷體" pitchFamily="65" charset="-120"/>
                <a:ea typeface="標楷體" pitchFamily="65" charset="-120"/>
              </a:rPr>
              <a:t> 2008</a:t>
            </a:r>
            <a:r>
              <a:rPr kumimoji="0" lang="zh-TW" altLang="en-US" sz="3000">
                <a:latin typeface="標楷體" pitchFamily="65" charset="-120"/>
                <a:ea typeface="標楷體" pitchFamily="65" charset="-120"/>
              </a:rPr>
              <a:t>年取代通用汽車，成為全球第一</a:t>
            </a:r>
          </a:p>
          <a:p>
            <a:endParaRPr kumimoji="0" lang="zh-TW" altLang="en-US" sz="3000">
              <a:latin typeface="Calibri" pitchFamily="34" charset="0"/>
            </a:endParaRPr>
          </a:p>
        </p:txBody>
      </p:sp>
      <p:pic>
        <p:nvPicPr>
          <p:cNvPr id="7175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571750" y="785813"/>
            <a:ext cx="4043363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3057525" y="500063"/>
            <a:ext cx="3071813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3200803" y="485058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現代</a:t>
            </a:r>
            <a:r>
              <a:rPr kumimoji="0" lang="en-US" altLang="zh-TW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豐田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198" name="文字方塊 5"/>
          <p:cNvSpPr txBox="1">
            <a:spLocks noChangeArrowheads="1"/>
          </p:cNvSpPr>
          <p:nvPr/>
        </p:nvSpPr>
        <p:spPr bwMode="auto">
          <a:xfrm>
            <a:off x="428625" y="3714750"/>
            <a:ext cx="728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>
              <a:latin typeface="Calibri" pitchFamily="34" charset="0"/>
            </a:endParaRPr>
          </a:p>
        </p:txBody>
      </p:sp>
      <p:sp>
        <p:nvSpPr>
          <p:cNvPr id="8199" name="文字方塊 6"/>
          <p:cNvSpPr txBox="1">
            <a:spLocks noChangeArrowheads="1"/>
          </p:cNvSpPr>
          <p:nvPr/>
        </p:nvSpPr>
        <p:spPr bwMode="auto">
          <a:xfrm>
            <a:off x="395288" y="1785938"/>
            <a:ext cx="83534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4500"/>
              </a:lnSpc>
              <a:buFont typeface="Wingdings" pitchFamily="2" charset="2"/>
              <a:buChar char="Ø"/>
            </a:pPr>
            <a:r>
              <a:rPr kumimoji="0" lang="en-US" altLang="zh-TW" sz="3500">
                <a:latin typeface="標楷體" pitchFamily="65" charset="-120"/>
                <a:ea typeface="標楷體" pitchFamily="65" charset="-120"/>
              </a:rPr>
              <a:t> 2000</a:t>
            </a:r>
            <a:r>
              <a:rPr kumimoji="0" lang="zh-TW" altLang="en-US" sz="3500">
                <a:latin typeface="標楷體" pitchFamily="65" charset="-120"/>
                <a:ea typeface="標楷體" pitchFamily="65" charset="-120"/>
              </a:rPr>
              <a:t>年銷售量 </a:t>
            </a:r>
            <a:r>
              <a:rPr kumimoji="0" lang="en-US" altLang="zh-TW" sz="350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500">
                <a:latin typeface="標楷體" pitchFamily="65" charset="-120"/>
                <a:ea typeface="標楷體" pitchFamily="65" charset="-120"/>
              </a:rPr>
              <a:t>美國</a:t>
            </a:r>
            <a:r>
              <a:rPr kumimoji="0" lang="en-US" altLang="zh-TW" sz="350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ts val="4500"/>
              </a:lnSpc>
            </a:pPr>
            <a:r>
              <a:rPr kumimoji="0" lang="zh-TW" altLang="en-US" sz="3500">
                <a:latin typeface="標楷體" pitchFamily="65" charset="-120"/>
                <a:ea typeface="標楷體" pitchFamily="65" charset="-120"/>
              </a:rPr>
              <a:t>	現代：</a:t>
            </a:r>
            <a:r>
              <a:rPr kumimoji="0" lang="en-US" altLang="zh-TW" sz="3500">
                <a:latin typeface="標楷體" pitchFamily="65" charset="-120"/>
                <a:ea typeface="標楷體" pitchFamily="65" charset="-120"/>
              </a:rPr>
              <a:t>473,357 </a:t>
            </a:r>
            <a:r>
              <a:rPr kumimoji="0" lang="zh-TW" altLang="en-US" sz="3500">
                <a:latin typeface="標楷體" pitchFamily="65" charset="-120"/>
                <a:ea typeface="標楷體" pitchFamily="65" charset="-120"/>
              </a:rPr>
              <a:t>萬輛　</a:t>
            </a:r>
          </a:p>
          <a:p>
            <a:pPr>
              <a:lnSpc>
                <a:spcPts val="4500"/>
              </a:lnSpc>
            </a:pPr>
            <a:r>
              <a:rPr kumimoji="0" lang="zh-TW" altLang="en-US" sz="3500">
                <a:latin typeface="標楷體" pitchFamily="65" charset="-120"/>
                <a:ea typeface="標楷體" pitchFamily="65" charset="-120"/>
              </a:rPr>
              <a:t>	豐田：</a:t>
            </a:r>
            <a:r>
              <a:rPr kumimoji="0" lang="en-US" altLang="zh-TW" sz="3500">
                <a:latin typeface="標楷體" pitchFamily="65" charset="-120"/>
                <a:ea typeface="標楷體" pitchFamily="65" charset="-120"/>
              </a:rPr>
              <a:t>2,542,524 </a:t>
            </a:r>
            <a:r>
              <a:rPr kumimoji="0" lang="zh-TW" altLang="en-US" sz="3500">
                <a:latin typeface="標楷體" pitchFamily="65" charset="-120"/>
                <a:ea typeface="標楷體" pitchFamily="65" charset="-120"/>
              </a:rPr>
              <a:t>萬輛</a:t>
            </a:r>
          </a:p>
          <a:p>
            <a:endParaRPr kumimoji="0" lang="zh-TW" altLang="en-US" sz="35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500"/>
              </a:lnSpc>
              <a:buFont typeface="Wingdings" pitchFamily="2" charset="2"/>
              <a:buChar char="Ø"/>
            </a:pPr>
            <a:r>
              <a:rPr kumimoji="0" lang="en-US" altLang="zh-TW" sz="3500">
                <a:latin typeface="標楷體" pitchFamily="65" charset="-120"/>
                <a:ea typeface="標楷體" pitchFamily="65" charset="-120"/>
              </a:rPr>
              <a:t> 2000-2004</a:t>
            </a:r>
            <a:r>
              <a:rPr kumimoji="0" lang="zh-TW" altLang="en-US" sz="3500">
                <a:latin typeface="標楷體" pitchFamily="65" charset="-120"/>
                <a:ea typeface="標楷體" pitchFamily="65" charset="-120"/>
              </a:rPr>
              <a:t>年成長率 </a:t>
            </a:r>
            <a:r>
              <a:rPr kumimoji="0" lang="en-US" altLang="zh-TW" sz="350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500">
                <a:latin typeface="標楷體" pitchFamily="65" charset="-120"/>
                <a:ea typeface="標楷體" pitchFamily="65" charset="-120"/>
              </a:rPr>
              <a:t>美國</a:t>
            </a:r>
            <a:r>
              <a:rPr kumimoji="0" lang="en-US" altLang="zh-TW" sz="350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ts val="4500"/>
              </a:lnSpc>
            </a:pPr>
            <a:r>
              <a:rPr kumimoji="0" lang="en-US" altLang="zh-TW" sz="3500">
                <a:latin typeface="標楷體" pitchFamily="65" charset="-120"/>
                <a:ea typeface="標楷體" pitchFamily="65" charset="-120"/>
              </a:rPr>
              <a:t>	</a:t>
            </a:r>
            <a:r>
              <a:rPr kumimoji="0" lang="zh-TW" altLang="en-US" sz="3500">
                <a:latin typeface="標楷體" pitchFamily="65" charset="-120"/>
                <a:ea typeface="標楷體" pitchFamily="65" charset="-120"/>
              </a:rPr>
              <a:t>現代：</a:t>
            </a:r>
            <a:r>
              <a:rPr kumimoji="0" lang="en-US" altLang="zh-TW" sz="3500">
                <a:latin typeface="標楷體" pitchFamily="65" charset="-120"/>
                <a:ea typeface="標楷體" pitchFamily="65" charset="-120"/>
              </a:rPr>
              <a:t>70%</a:t>
            </a:r>
          </a:p>
          <a:p>
            <a:pPr>
              <a:lnSpc>
                <a:spcPts val="4500"/>
              </a:lnSpc>
            </a:pPr>
            <a:r>
              <a:rPr kumimoji="0" lang="en-US" altLang="zh-TW" sz="3500">
                <a:latin typeface="標楷體" pitchFamily="65" charset="-120"/>
                <a:ea typeface="標楷體" pitchFamily="65" charset="-120"/>
              </a:rPr>
              <a:t>	</a:t>
            </a:r>
            <a:r>
              <a:rPr kumimoji="0" lang="zh-TW" altLang="en-US" sz="3500">
                <a:latin typeface="標楷體" pitchFamily="65" charset="-120"/>
                <a:ea typeface="標楷體" pitchFamily="65" charset="-120"/>
              </a:rPr>
              <a:t>豐田：</a:t>
            </a:r>
            <a:r>
              <a:rPr kumimoji="0" lang="en-US" altLang="zh-TW" sz="3500">
                <a:latin typeface="標楷體" pitchFamily="65" charset="-120"/>
                <a:ea typeface="標楷體" pitchFamily="65" charset="-120"/>
              </a:rPr>
              <a:t>27%</a:t>
            </a:r>
            <a:endParaRPr kumimoji="0" lang="zh-TW" altLang="en-US" sz="35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200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571750" y="785813"/>
            <a:ext cx="4043363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3057525" y="500063"/>
            <a:ext cx="3071813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3200803" y="485058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現代</a:t>
            </a:r>
            <a:r>
              <a:rPr kumimoji="0" lang="en-US" altLang="zh-TW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豐田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222" name="文字方塊 5"/>
          <p:cNvSpPr txBox="1">
            <a:spLocks noChangeArrowheads="1"/>
          </p:cNvSpPr>
          <p:nvPr/>
        </p:nvSpPr>
        <p:spPr bwMode="auto">
          <a:xfrm>
            <a:off x="428625" y="3714750"/>
            <a:ext cx="728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>
              <a:latin typeface="Calibri" pitchFamily="34" charset="0"/>
            </a:endParaRPr>
          </a:p>
        </p:txBody>
      </p:sp>
      <p:sp>
        <p:nvSpPr>
          <p:cNvPr id="9223" name="文字方塊 6"/>
          <p:cNvSpPr txBox="1">
            <a:spLocks noChangeArrowheads="1"/>
          </p:cNvSpPr>
          <p:nvPr/>
        </p:nvSpPr>
        <p:spPr bwMode="auto">
          <a:xfrm>
            <a:off x="1571625" y="1785938"/>
            <a:ext cx="6786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endParaRPr kumimoji="0" lang="zh-TW" altLang="en-US" sz="4000">
              <a:latin typeface="Calibri" pitchFamily="34" charset="0"/>
            </a:endParaRPr>
          </a:p>
        </p:txBody>
      </p:sp>
      <p:sp>
        <p:nvSpPr>
          <p:cNvPr id="9224" name="Rectangle 3"/>
          <p:cNvSpPr txBox="1">
            <a:spLocks noChangeArrowheads="1"/>
          </p:cNvSpPr>
          <p:nvPr/>
        </p:nvSpPr>
        <p:spPr bwMode="auto">
          <a:xfrm>
            <a:off x="0" y="1143000"/>
            <a:ext cx="22145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zh-TW" altLang="en-US" sz="28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0" lang="zh-TW" altLang="en-US" sz="300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市占率</a:t>
            </a:r>
            <a:r>
              <a:rPr kumimoji="0" lang="zh-TW" altLang="en-US" sz="280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algn="ctr">
              <a:spcBef>
                <a:spcPct val="20000"/>
              </a:spcBef>
            </a:pPr>
            <a:endParaRPr kumimoji="0" lang="en-US" altLang="zh-TW" sz="28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5" name="Picture 4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700213"/>
            <a:ext cx="85693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828675" y="6176963"/>
            <a:ext cx="3671888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p"/>
            </a:pPr>
            <a:r>
              <a:rPr kumimoji="0" lang="zh-TW" altLang="en-US" sz="3000">
                <a:latin typeface="Calibri" pitchFamily="34" charset="0"/>
                <a:ea typeface="標楷體" pitchFamily="65" charset="-120"/>
              </a:rPr>
              <a:t>豐田成長率</a:t>
            </a:r>
            <a:r>
              <a:rPr kumimoji="0" lang="zh-TW" altLang="en-US" sz="3000">
                <a:latin typeface="Calibri" pitchFamily="34" charset="0"/>
              </a:rPr>
              <a:t> </a:t>
            </a:r>
            <a:r>
              <a:rPr kumimoji="0" lang="en-US" altLang="zh-TW" sz="3000">
                <a:solidFill>
                  <a:srgbClr val="FF0000"/>
                </a:solidFill>
                <a:latin typeface="Calibri" pitchFamily="34" charset="0"/>
              </a:rPr>
              <a:t>2.9%</a:t>
            </a:r>
            <a:r>
              <a:rPr kumimoji="0" lang="en-US" altLang="zh-TW" sz="2800">
                <a:latin typeface="Calibri" pitchFamily="34" charset="0"/>
              </a:rPr>
              <a:t>    </a:t>
            </a:r>
          </a:p>
          <a:p>
            <a:pPr marL="342900" indent="-342900">
              <a:spcBef>
                <a:spcPct val="20000"/>
              </a:spcBef>
            </a:pPr>
            <a:endParaRPr kumimoji="0" lang="en-US" altLang="zh-TW" sz="2800">
              <a:latin typeface="Calibri" pitchFamily="34" charset="0"/>
            </a:endParaRPr>
          </a:p>
        </p:txBody>
      </p:sp>
      <p:sp>
        <p:nvSpPr>
          <p:cNvPr id="9227" name="Rectangle 7"/>
          <p:cNvSpPr>
            <a:spLocks noChangeArrowheads="1"/>
          </p:cNvSpPr>
          <p:nvPr/>
        </p:nvSpPr>
        <p:spPr bwMode="auto">
          <a:xfrm>
            <a:off x="4787900" y="6176963"/>
            <a:ext cx="3671888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p"/>
            </a:pPr>
            <a:r>
              <a:rPr kumimoji="0" lang="zh-TW" altLang="en-US" sz="3000">
                <a:latin typeface="Calibri" pitchFamily="34" charset="0"/>
                <a:ea typeface="標楷體" pitchFamily="65" charset="-120"/>
              </a:rPr>
              <a:t>現代成長率</a:t>
            </a:r>
            <a:r>
              <a:rPr kumimoji="0" lang="zh-TW" altLang="en-US" sz="3000">
                <a:latin typeface="Calibri" pitchFamily="34" charset="0"/>
              </a:rPr>
              <a:t> </a:t>
            </a:r>
            <a:r>
              <a:rPr kumimoji="0" lang="en-US" altLang="zh-TW" sz="3000">
                <a:solidFill>
                  <a:srgbClr val="FF0000"/>
                </a:solidFill>
                <a:latin typeface="Calibri" pitchFamily="34" charset="0"/>
              </a:rPr>
              <a:t>1.8%</a:t>
            </a:r>
            <a:r>
              <a:rPr kumimoji="0" lang="en-US" altLang="zh-TW" sz="2800">
                <a:latin typeface="Calibri" pitchFamily="34" charset="0"/>
              </a:rPr>
              <a:t>    </a:t>
            </a:r>
          </a:p>
          <a:p>
            <a:pPr marL="342900" indent="-342900">
              <a:spcBef>
                <a:spcPct val="20000"/>
              </a:spcBef>
            </a:pPr>
            <a:endParaRPr kumimoji="0" lang="en-US" altLang="zh-TW" sz="2800">
              <a:latin typeface="Calibri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圖片 47" descr="bac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線接點 35"/>
          <p:cNvCxnSpPr/>
          <p:nvPr/>
        </p:nvCxnSpPr>
        <p:spPr>
          <a:xfrm>
            <a:off x="2571750" y="785813"/>
            <a:ext cx="4043363" cy="1587"/>
          </a:xfrm>
          <a:prstGeom prst="line">
            <a:avLst/>
          </a:prstGeom>
          <a:ln w="57150">
            <a:solidFill>
              <a:srgbClr val="002060"/>
            </a:solidFill>
            <a:headEnd type="oval"/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圓角矩形 29"/>
          <p:cNvSpPr/>
          <p:nvPr/>
        </p:nvSpPr>
        <p:spPr>
          <a:xfrm>
            <a:off x="3057525" y="500063"/>
            <a:ext cx="3071813" cy="6429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1" name="文字方塊 30"/>
          <p:cNvSpPr txBox="1"/>
          <p:nvPr/>
        </p:nvSpPr>
        <p:spPr>
          <a:xfrm>
            <a:off x="3200803" y="485058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現代</a:t>
            </a:r>
            <a:r>
              <a:rPr kumimoji="0" lang="en-US" altLang="zh-TW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kumimoji="0" lang="zh-TW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豐田</a:t>
            </a:r>
            <a:endParaRPr kumimoji="0" lang="ko-KR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246" name="文字方塊 5"/>
          <p:cNvSpPr txBox="1">
            <a:spLocks noChangeArrowheads="1"/>
          </p:cNvSpPr>
          <p:nvPr/>
        </p:nvSpPr>
        <p:spPr bwMode="auto">
          <a:xfrm>
            <a:off x="428625" y="3714750"/>
            <a:ext cx="728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zh-TW" altLang="en-US">
              <a:latin typeface="Calibri" pitchFamily="34" charset="0"/>
            </a:endParaRPr>
          </a:p>
        </p:txBody>
      </p:sp>
      <p:sp>
        <p:nvSpPr>
          <p:cNvPr id="10247" name="文字方塊 6"/>
          <p:cNvSpPr txBox="1">
            <a:spLocks noChangeArrowheads="1"/>
          </p:cNvSpPr>
          <p:nvPr/>
        </p:nvSpPr>
        <p:spPr bwMode="auto">
          <a:xfrm>
            <a:off x="395288" y="1857375"/>
            <a:ext cx="8748712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4500"/>
              </a:lnSpc>
              <a:buFont typeface="Wingdings" pitchFamily="2" charset="2"/>
              <a:buChar char="Ø"/>
            </a:pPr>
            <a:r>
              <a:rPr kumimoji="0" lang="en-US" altLang="zh-TW" sz="4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3500" dirty="0">
                <a:latin typeface="標楷體" pitchFamily="65" charset="-120"/>
                <a:ea typeface="標楷體" pitchFamily="65" charset="-120"/>
              </a:rPr>
              <a:t>2003</a:t>
            </a:r>
            <a:r>
              <a:rPr kumimoji="0" lang="zh-TW" altLang="en-US" sz="3500" dirty="0">
                <a:latin typeface="標楷體" pitchFamily="65" charset="-120"/>
                <a:ea typeface="標楷體" pitchFamily="65" charset="-120"/>
              </a:rPr>
              <a:t>上半年度淨利</a:t>
            </a:r>
          </a:p>
          <a:p>
            <a:pPr>
              <a:lnSpc>
                <a:spcPts val="4500"/>
              </a:lnSpc>
            </a:pPr>
            <a:r>
              <a:rPr kumimoji="0" lang="zh-TW" altLang="en-US" sz="3500" dirty="0">
                <a:latin typeface="標楷體" pitchFamily="65" charset="-120"/>
                <a:ea typeface="標楷體" pitchFamily="65" charset="-120"/>
              </a:rPr>
              <a:t>  　現代：約</a:t>
            </a:r>
            <a:r>
              <a:rPr kumimoji="0" lang="en-US" altLang="zh-TW" sz="3500" dirty="0">
                <a:latin typeface="標楷體" pitchFamily="65" charset="-120"/>
                <a:ea typeface="標楷體" pitchFamily="65" charset="-120"/>
              </a:rPr>
              <a:t>4.83</a:t>
            </a:r>
            <a:r>
              <a:rPr kumimoji="0" lang="zh-TW" altLang="en-US" sz="3500" dirty="0">
                <a:latin typeface="標楷體" pitchFamily="65" charset="-120"/>
                <a:ea typeface="標楷體" pitchFamily="65" charset="-120"/>
              </a:rPr>
              <a:t>億美元</a:t>
            </a:r>
          </a:p>
          <a:p>
            <a:pPr>
              <a:lnSpc>
                <a:spcPts val="4500"/>
              </a:lnSpc>
            </a:pPr>
            <a:r>
              <a:rPr kumimoji="0" lang="zh-TW" altLang="en-US" sz="3500" dirty="0">
                <a:latin typeface="標楷體" pitchFamily="65" charset="-120"/>
                <a:ea typeface="標楷體" pitchFamily="65" charset="-120"/>
              </a:rPr>
              <a:t>  　豐田：約</a:t>
            </a:r>
            <a:r>
              <a:rPr kumimoji="0" lang="en-US" altLang="zh-TW" sz="3500" dirty="0">
                <a:latin typeface="標楷體" pitchFamily="65" charset="-120"/>
                <a:ea typeface="標楷體" pitchFamily="65" charset="-120"/>
              </a:rPr>
              <a:t>48.1</a:t>
            </a:r>
            <a:r>
              <a:rPr kumimoji="0" lang="zh-TW" altLang="en-US" sz="3500" dirty="0">
                <a:latin typeface="標楷體" pitchFamily="65" charset="-120"/>
                <a:ea typeface="標楷體" pitchFamily="65" charset="-120"/>
              </a:rPr>
              <a:t>億美元</a:t>
            </a:r>
            <a:endParaRPr kumimoji="0"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endParaRPr kumimoji="0" lang="zh-TW" altLang="en-US" sz="35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r>
              <a:rPr kumimoji="0"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主要都是海外銷售表現亮麗所致</a:t>
            </a:r>
          </a:p>
          <a:p>
            <a:pPr>
              <a:buFont typeface="Arial" pitchFamily="34" charset="0"/>
              <a:buChar char="•"/>
            </a:pPr>
            <a:endParaRPr kumimoji="0" lang="zh-TW" altLang="en-US" sz="4000" dirty="0">
              <a:latin typeface="Calibri" pitchFamily="34" charset="0"/>
            </a:endParaRPr>
          </a:p>
        </p:txBody>
      </p:sp>
      <p:pic>
        <p:nvPicPr>
          <p:cNvPr id="10248" name="Picture 2" descr="C:\Documents and Settings\Administrator\桌面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572125"/>
            <a:ext cx="1190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" descr="C:\Documents and Settings\Administrator\桌面\toyo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8" y="5643563"/>
            <a:ext cx="14112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544</Words>
  <Application>Microsoft Office PowerPoint</Application>
  <PresentationFormat>如螢幕大小 (4:3)</PresentationFormat>
  <Paragraphs>178</Paragraphs>
  <Slides>18</Slides>
  <Notes>18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</vt:vector>
  </TitlesOfParts>
  <Company>drmaster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New</dc:creator>
  <cp:lastModifiedBy>CYGSA</cp:lastModifiedBy>
  <cp:revision>35</cp:revision>
  <dcterms:created xsi:type="dcterms:W3CDTF">2009-05-26T08:30:09Z</dcterms:created>
  <dcterms:modified xsi:type="dcterms:W3CDTF">2010-12-30T03:35:45Z</dcterms:modified>
</cp:coreProperties>
</file>