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2" r:id="rId3"/>
    <p:sldId id="283" r:id="rId4"/>
    <p:sldId id="291" r:id="rId5"/>
    <p:sldId id="290" r:id="rId6"/>
    <p:sldId id="292" r:id="rId7"/>
    <p:sldId id="293" r:id="rId8"/>
    <p:sldId id="294" r:id="rId9"/>
    <p:sldId id="295" r:id="rId10"/>
    <p:sldId id="287" r:id="rId11"/>
    <p:sldId id="296" r:id="rId12"/>
    <p:sldId id="297" r:id="rId13"/>
    <p:sldId id="289" r:id="rId14"/>
    <p:sldId id="281" r:id="rId15"/>
  </p:sldIdLst>
  <p:sldSz cx="9144000" cy="6858000" type="screen4x3"/>
  <p:notesSz cx="6670675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79906" autoAdjust="0"/>
  </p:normalViewPr>
  <p:slideViewPr>
    <p:cSldViewPr>
      <p:cViewPr varScale="1">
        <p:scale>
          <a:sx n="91" d="100"/>
          <a:sy n="91" d="100"/>
        </p:scale>
        <p:origin x="-17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FFA44D-DC40-42E3-BE05-F16126FEE833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7175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250" y="9431338"/>
            <a:ext cx="28908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73D84D6-1FAE-4537-9699-C2A672F9F1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0833E-850D-4CFE-9345-375A14D6FA15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337A-9DBA-475F-BFAC-32156095259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C337A-9DBA-475F-BFAC-32156095259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*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簡介</a:t>
            </a:r>
            <a:r>
              <a:rPr lang="en-US" altLang="zh-TW" dirty="0" smtClean="0"/>
              <a:t>Samsung SDI(</a:t>
            </a:r>
            <a:r>
              <a:rPr lang="zh-TW" altLang="en-US" dirty="0" smtClean="0"/>
              <a:t>歷史，現況，產品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3D84D6-1FAE-4537-9699-C2A672F9F14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196975"/>
            <a:ext cx="9020175" cy="17795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125538"/>
            <a:ext cx="9020175" cy="11906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 baseline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baseline="0" dirty="0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29F6-C539-4CBD-9EFA-A10893B6D811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8B5A3A-26A7-45FC-ACF9-88FDE0E298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CF2C-7E23-4084-AB79-3DE8EFDD57A3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AB1A-D0A1-46ED-A90B-690F18E5710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FFBE-5A01-4575-A1BE-4B67A66C61C7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B2A1-E6F1-459D-9575-D279BFE7F9E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2"/>
          <p:cNvSpPr txBox="1">
            <a:spLocks/>
          </p:cNvSpPr>
          <p:nvPr userDrawn="1"/>
        </p:nvSpPr>
        <p:spPr>
          <a:xfrm>
            <a:off x="153988" y="6211888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1272976-C8A4-45B5-A773-43416291B212}" type="slidenum">
              <a:rPr lang="zh-TW" alt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  <a:lvl2pPr>
              <a:defRPr baseline="0">
                <a:latin typeface="Times New Roman" pitchFamily="18" charset="0"/>
                <a:ea typeface="標楷體" pitchFamily="65" charset="-120"/>
              </a:defRPr>
            </a:lvl2pPr>
            <a:lvl3pPr>
              <a:defRPr baseline="0">
                <a:latin typeface="Times New Roman" pitchFamily="18" charset="0"/>
                <a:ea typeface="標楷體" pitchFamily="65" charset="-120"/>
              </a:defRPr>
            </a:lvl3pPr>
            <a:lvl4pPr>
              <a:defRPr baseline="0">
                <a:latin typeface="Times New Roman" pitchFamily="18" charset="0"/>
                <a:ea typeface="標楷體" pitchFamily="65" charset="-120"/>
              </a:defRPr>
            </a:lvl4pPr>
            <a:lvl5pPr>
              <a:defRPr baseline="0">
                <a:latin typeface="Times New Roman" pitchFamily="18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1746-287C-429C-8F75-DF16879E91D7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F3D2-167B-489D-8D57-FC68D7CE293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BDB0-4805-4B16-B406-F81503E9BA1F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FD0C-92FF-4117-91F5-0A1E9A9073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  <a:lvl2pPr>
              <a:defRPr baseline="0">
                <a:latin typeface="Times New Roman" pitchFamily="18" charset="0"/>
                <a:ea typeface="標楷體" pitchFamily="65" charset="-120"/>
              </a:defRPr>
            </a:lvl2pPr>
            <a:lvl3pPr>
              <a:defRPr baseline="0">
                <a:latin typeface="Times New Roman" pitchFamily="18" charset="0"/>
                <a:ea typeface="標楷體" pitchFamily="65" charset="-120"/>
              </a:defRPr>
            </a:lvl3pPr>
            <a:lvl4pPr>
              <a:defRPr baseline="0">
                <a:latin typeface="Times New Roman" pitchFamily="18" charset="0"/>
                <a:ea typeface="標楷體" pitchFamily="65" charset="-120"/>
              </a:defRPr>
            </a:lvl4pPr>
            <a:lvl5pPr>
              <a:defRPr baseline="0">
                <a:latin typeface="Times New Roman" pitchFamily="18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  <a:lvl2pPr>
              <a:defRPr baseline="0">
                <a:latin typeface="Times New Roman" pitchFamily="18" charset="0"/>
                <a:ea typeface="標楷體" pitchFamily="65" charset="-120"/>
              </a:defRPr>
            </a:lvl2pPr>
            <a:lvl3pPr>
              <a:defRPr baseline="0">
                <a:latin typeface="Times New Roman" pitchFamily="18" charset="0"/>
                <a:ea typeface="標楷體" pitchFamily="65" charset="-120"/>
              </a:defRPr>
            </a:lvl3pPr>
            <a:lvl4pPr>
              <a:defRPr baseline="0">
                <a:latin typeface="Times New Roman" pitchFamily="18" charset="0"/>
                <a:ea typeface="標楷體" pitchFamily="65" charset="-120"/>
              </a:defRPr>
            </a:lvl4pPr>
            <a:lvl5pPr>
              <a:defRPr baseline="0">
                <a:latin typeface="Times New Roman" pitchFamily="18" charset="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5270-FF8D-4C38-B86E-77CBC77596FF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6C18-7055-4F4F-AC85-7826466D276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F5576-16F9-4356-A698-951F862CA692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58EF-B34A-4105-96F0-48FC6C46582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233B-CC2A-45B6-95AC-5A2F1D588AB8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8F9E-1B9A-45DB-AB5F-D7A259F9805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E026-141F-4C94-94A8-AE5C1E5525D3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751F-81DC-4B98-A209-624AD268429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2A6C-DB3E-484E-9160-232AE9889118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D1432-A61B-4301-88DA-F0B2BCC3DA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EA82-AEBB-4C63-A056-85C146E80A1B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A1090-913F-4A9F-B591-03F1642C6E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03E861-D022-47EE-BA16-AC3D7770A37E}" type="datetimeFigureOut">
              <a:rPr lang="zh-TW" altLang="en-US"/>
              <a:pPr>
                <a:defRPr/>
              </a:pPr>
              <a:t>2011/1/10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898F1A9-821C-4C44-A588-178A88B713A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41" r:id="rId4"/>
    <p:sldLayoutId id="2147483742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913" y="4941888"/>
            <a:ext cx="6400800" cy="1600200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altLang="zh-TW" dirty="0" smtClean="0"/>
              <a:t>Author: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Arash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Shahin</a:t>
            </a:r>
            <a:endParaRPr lang="en-US" altLang="zh-TW" dirty="0" smtClean="0"/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altLang="zh-TW" dirty="0" smtClean="0"/>
              <a:t>Source: Six Sigma and Competitive Advantage, vol. 4, no. 1, 2008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altLang="zh-TW" dirty="0" smtClean="0"/>
              <a:t>Date: 1/10/2010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1073150"/>
            <a:ext cx="8686800" cy="2211388"/>
          </a:xfrm>
        </p:spPr>
        <p:txBody>
          <a:bodyPr>
            <a:normAutofit/>
          </a:bodyPr>
          <a:lstStyle/>
          <a:p>
            <a:r>
              <a:rPr lang="en-US" altLang="zh-TW" b="1" dirty="0" smtClean="0"/>
              <a:t>Design for Six Sigma (DFSS): lessons learned from world-class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DFSS</a:t>
            </a:r>
            <a:r>
              <a:rPr lang="zh-TW" altLang="en-US" dirty="0" smtClean="0"/>
              <a:t>實施障礙</a:t>
            </a:r>
            <a:r>
              <a:rPr lang="en-US" altLang="zh-TW" dirty="0" smtClean="0"/>
              <a:t>(Park, 2003):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工程師通常排斥在他們原有的研究活動中加入任何新的科學方法，因此必須在實行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之前，取得他們的了解和贊同。</a:t>
            </a:r>
            <a:endParaRPr lang="en-US" altLang="zh-TW" dirty="0" smtClean="0"/>
          </a:p>
          <a:p>
            <a:r>
              <a:rPr lang="zh-TW" altLang="en-US" dirty="0" smtClean="0"/>
              <a:t>綠帶</a:t>
            </a:r>
            <a:r>
              <a:rPr lang="en-US" altLang="zh-TW" dirty="0" smtClean="0"/>
              <a:t>(GB)</a:t>
            </a:r>
            <a:r>
              <a:rPr lang="zh-TW" altLang="en-US" dirty="0" smtClean="0"/>
              <a:t>和黑帶</a:t>
            </a:r>
            <a:r>
              <a:rPr lang="en-US" altLang="zh-TW" dirty="0" smtClean="0"/>
              <a:t>(BB)</a:t>
            </a:r>
            <a:r>
              <a:rPr lang="zh-TW" altLang="en-US" dirty="0" smtClean="0"/>
              <a:t>的訓練是必要的。過程中，需要學習許多統計工具，所以所使用的書籍、案例都必須仔細的編列，並且讓受訓者知道為什麼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是非常有用的工具</a:t>
            </a:r>
            <a:endParaRPr lang="en-US" altLang="zh-TW" dirty="0" smtClean="0"/>
          </a:p>
          <a:p>
            <a:r>
              <a:rPr lang="zh-TW" altLang="en-US" dirty="0" smtClean="0"/>
              <a:t>對於</a:t>
            </a:r>
            <a:r>
              <a:rPr lang="en-US" altLang="zh-TW" dirty="0" smtClean="0"/>
              <a:t>R&amp;D</a:t>
            </a:r>
            <a:r>
              <a:rPr lang="zh-TW" altLang="en-US" dirty="0" smtClean="0"/>
              <a:t>部門來說，專案小組活動是困難的。通常</a:t>
            </a:r>
            <a:r>
              <a:rPr lang="en-US" altLang="zh-TW" dirty="0" smtClean="0"/>
              <a:t>BB</a:t>
            </a:r>
            <a:r>
              <a:rPr lang="zh-TW" altLang="en-US" dirty="0" smtClean="0"/>
              <a:t>會被指派為全職的專案領導人；所以公司應給予時間空間和必要的支援給</a:t>
            </a:r>
            <a:r>
              <a:rPr lang="en-US" altLang="zh-TW" dirty="0" smtClean="0"/>
              <a:t>BB</a:t>
            </a:r>
            <a:r>
              <a:rPr lang="zh-TW" altLang="en-US" dirty="0" smtClean="0"/>
              <a:t>解決專案問題。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DFSS</a:t>
            </a:r>
            <a:r>
              <a:rPr lang="zh-TW" altLang="en-US" dirty="0" smtClean="0"/>
              <a:t>訓練</a:t>
            </a:r>
            <a:r>
              <a:rPr lang="en-US" altLang="zh-TW" dirty="0" smtClean="0"/>
              <a:t>-</a:t>
            </a:r>
            <a:r>
              <a:rPr lang="zh-TW" altLang="en-US" dirty="0" smtClean="0"/>
              <a:t> 以</a:t>
            </a:r>
            <a:r>
              <a:rPr lang="en-US" altLang="zh-TW" dirty="0" smtClean="0"/>
              <a:t>Ford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zh-TW" altLang="en-US" dirty="0" smtClean="0"/>
              <a:t>專案執行前一個月，隊員須參加為期兩個星期的課堂訓練；課程內容涵蓋深入的程序和工具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dirty="0" smtClean="0"/>
              <a:t>透過持續的研討會來協調專案的每個工作階段</a:t>
            </a:r>
            <a:r>
              <a:rPr lang="en-US" altLang="zh-TW" dirty="0" smtClean="0"/>
              <a:t>(D, C, O and V)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dirty="0" smtClean="0"/>
              <a:t>當一個工作階段結束時，團隊會為專案撰寫下一個步驟。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dirty="0" smtClean="0"/>
              <a:t>身領導者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通常是資深</a:t>
            </a:r>
            <a:r>
              <a:rPr lang="en-US" altLang="zh-TW" dirty="0" smtClean="0"/>
              <a:t>BB)</a:t>
            </a:r>
            <a:r>
              <a:rPr lang="zh-TW" altLang="en-US" dirty="0" smtClean="0"/>
              <a:t>，引導團隊應用</a:t>
            </a:r>
            <a:r>
              <a:rPr lang="en-US" altLang="zh-TW" dirty="0" smtClean="0"/>
              <a:t>6 Sigma</a:t>
            </a:r>
            <a:r>
              <a:rPr lang="zh-TW" altLang="en-US" dirty="0" smtClean="0"/>
              <a:t>工具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zh-TW" altLang="en-US" dirty="0" smtClean="0"/>
              <a:t>黑帶大師</a:t>
            </a:r>
            <a:r>
              <a:rPr lang="en-US" altLang="zh-TW" dirty="0" smtClean="0"/>
              <a:t>(Master BB)</a:t>
            </a:r>
            <a:r>
              <a:rPr lang="zh-TW" altLang="en-US" dirty="0" smtClean="0"/>
              <a:t>領導研討會的進行、協調領導人貫徹專案以及提供進階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工具的訓練。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DFSS</a:t>
            </a:r>
            <a:r>
              <a:rPr lang="zh-TW" altLang="en-US" dirty="0" smtClean="0"/>
              <a:t>訓練</a:t>
            </a:r>
            <a:r>
              <a:rPr lang="en-US" altLang="zh-TW" dirty="0" smtClean="0"/>
              <a:t>-</a:t>
            </a:r>
            <a:r>
              <a:rPr lang="zh-TW" altLang="en-US" dirty="0" smtClean="0"/>
              <a:t> 以</a:t>
            </a:r>
            <a:r>
              <a:rPr lang="en-US" altLang="zh-TW" dirty="0" smtClean="0"/>
              <a:t>Ford</a:t>
            </a:r>
            <a:r>
              <a:rPr lang="zh-TW" altLang="en-US" dirty="0" smtClean="0"/>
              <a:t>為例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6.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Ford</a:t>
            </a:r>
            <a:r>
              <a:rPr lang="zh-TW" altLang="en-US" dirty="0" smtClean="0"/>
              <a:t>公司員工所參加的</a:t>
            </a:r>
            <a:r>
              <a:rPr lang="en-US" altLang="zh-TW" dirty="0" smtClean="0"/>
              <a:t>6 Sigma</a:t>
            </a:r>
            <a:r>
              <a:rPr lang="zh-TW" altLang="en-US" dirty="0" smtClean="0"/>
              <a:t>相關訓練，如下圖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4769"/>
            <a:ext cx="93440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32656"/>
            <a:ext cx="1581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本研究針對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概念作一個精確的探討並且以世界級的公司為例，作為示範和學習。</a:t>
            </a:r>
            <a:endParaRPr lang="en-US" altLang="zh-TW" dirty="0" smtClean="0"/>
          </a:p>
          <a:p>
            <a:r>
              <a:rPr lang="zh-TW" altLang="en-US" dirty="0" smtClean="0"/>
              <a:t>發現：實行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對任何組織而言是一種挑戰。然而，一旦成功，期影響力和成本的降低是無窮的。</a:t>
            </a:r>
            <a:endParaRPr lang="en-US" altLang="zh-TW" dirty="0" smtClean="0"/>
          </a:p>
          <a:p>
            <a:r>
              <a:rPr lang="zh-TW" altLang="en-US" dirty="0" smtClean="0"/>
              <a:t>不同公司使用不同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方法，也是為什麼各公司在實行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過程中，使用的不同的工具和技術的原因。</a:t>
            </a:r>
            <a:endParaRPr lang="en-US" altLang="zh-TW" dirty="0" smtClean="0"/>
          </a:p>
          <a:p>
            <a:r>
              <a:rPr lang="zh-TW" altLang="en-US" dirty="0" smtClean="0"/>
              <a:t>優秀的專案領導人和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培訓計畫是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專案成功的要素。</a:t>
            </a:r>
            <a:endParaRPr lang="en-US" altLang="zh-TW" dirty="0" smtClean="0"/>
          </a:p>
          <a:p>
            <a:r>
              <a:rPr lang="zh-TW" altLang="en-US" dirty="0" smtClean="0"/>
              <a:t>在實行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培訓前，應考慮將某</a:t>
            </a:r>
            <a:r>
              <a:rPr lang="en-US" altLang="zh-TW" dirty="0" smtClean="0"/>
              <a:t>DMAIC</a:t>
            </a:r>
            <a:r>
              <a:rPr lang="zh-TW" altLang="en-US" dirty="0" smtClean="0"/>
              <a:t>課程列為必須、建議或選擇性。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End.</a:t>
            </a:r>
            <a:endParaRPr lang="zh-TW" altLang="en-US" dirty="0" smtClean="0"/>
          </a:p>
        </p:txBody>
      </p:sp>
      <p:sp>
        <p:nvSpPr>
          <p:cNvPr id="31747" name="內容版面配置區 2"/>
          <p:cNvSpPr>
            <a:spLocks noGrp="1"/>
          </p:cNvSpPr>
          <p:nvPr>
            <p:ph sz="quarter" idx="1"/>
          </p:nvPr>
        </p:nvSpPr>
        <p:spPr>
          <a:xfrm>
            <a:off x="2339752" y="2636912"/>
            <a:ext cx="7772400" cy="4572000"/>
          </a:xfrm>
        </p:spPr>
        <p:txBody>
          <a:bodyPr/>
          <a:lstStyle/>
          <a:p>
            <a:r>
              <a:rPr lang="en-US" altLang="zh-TW" dirty="0" smtClean="0"/>
              <a:t>Thanks for your listening.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研究架構</a:t>
            </a:r>
            <a:endParaRPr lang="en-US" altLang="zh-TW" dirty="0" smtClean="0"/>
          </a:p>
          <a:p>
            <a:r>
              <a:rPr lang="en-US" altLang="zh-TW" dirty="0" smtClean="0"/>
              <a:t>DFSS</a:t>
            </a:r>
            <a:r>
              <a:rPr lang="zh-TW" altLang="en-US" dirty="0" smtClean="0"/>
              <a:t> 與 </a:t>
            </a:r>
            <a:r>
              <a:rPr lang="en-US" altLang="zh-TW" dirty="0" smtClean="0"/>
              <a:t>6 Sigma</a:t>
            </a:r>
            <a:r>
              <a:rPr lang="zh-TW" altLang="en-US" dirty="0" smtClean="0"/>
              <a:t>比較</a:t>
            </a:r>
            <a:endParaRPr lang="en-US" altLang="zh-TW" dirty="0" smtClean="0"/>
          </a:p>
          <a:p>
            <a:r>
              <a:rPr lang="en-US" altLang="zh-TW" dirty="0" smtClean="0"/>
              <a:t>DFSS</a:t>
            </a:r>
            <a:r>
              <a:rPr lang="zh-TW" altLang="en-US" dirty="0" smtClean="0"/>
              <a:t>案例</a:t>
            </a:r>
            <a:r>
              <a:rPr lang="en-US" altLang="zh-TW" dirty="0" smtClean="0"/>
              <a:t>(word-class)</a:t>
            </a:r>
          </a:p>
          <a:p>
            <a:pPr lvl="1"/>
            <a:r>
              <a:rPr lang="en-US" altLang="zh-TW" dirty="0" smtClean="0"/>
              <a:t>Samsung SDI</a:t>
            </a:r>
          </a:p>
          <a:p>
            <a:pPr lvl="1"/>
            <a:r>
              <a:rPr lang="en-US" altLang="zh-TW" dirty="0" smtClean="0"/>
              <a:t>Ford</a:t>
            </a:r>
          </a:p>
          <a:p>
            <a:r>
              <a:rPr lang="en-US" altLang="zh-TW" dirty="0" smtClean="0"/>
              <a:t>DFSS</a:t>
            </a:r>
            <a:r>
              <a:rPr lang="zh-TW" altLang="en-US" dirty="0" smtClean="0"/>
              <a:t>實施障礙</a:t>
            </a:r>
            <a:endParaRPr lang="en-US" altLang="zh-TW" dirty="0" smtClean="0"/>
          </a:p>
          <a:p>
            <a:r>
              <a:rPr lang="en-US" altLang="zh-TW" dirty="0" smtClean="0"/>
              <a:t>DFSS</a:t>
            </a:r>
            <a:r>
              <a:rPr lang="zh-TW" altLang="en-US" dirty="0" smtClean="0"/>
              <a:t>訓練計畫</a:t>
            </a:r>
            <a:endParaRPr lang="en-US" altLang="zh-TW" dirty="0" smtClean="0"/>
          </a:p>
          <a:p>
            <a:r>
              <a:rPr lang="zh-TW" altLang="en-US" dirty="0" smtClean="0"/>
              <a:t>結論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本文研究架構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Design for Six Sigma and the corporate framework of Six Sigma</a:t>
            </a:r>
          </a:p>
          <a:p>
            <a:r>
              <a:rPr lang="en-US" altLang="zh-TW" dirty="0" smtClean="0"/>
              <a:t>Design for Six Sigma methodologies</a:t>
            </a:r>
          </a:p>
          <a:p>
            <a:r>
              <a:rPr lang="en-US" altLang="zh-TW" dirty="0" smtClean="0"/>
              <a:t>Differences between Six Sigma and design for Six Sigma methodologies</a:t>
            </a:r>
          </a:p>
          <a:p>
            <a:r>
              <a:rPr lang="en-US" altLang="zh-TW" dirty="0" smtClean="0"/>
              <a:t>The Design for Six Sigma process</a:t>
            </a:r>
          </a:p>
          <a:p>
            <a:pPr lvl="1"/>
            <a:r>
              <a:rPr lang="en-US" altLang="zh-TW" i="1" dirty="0" smtClean="0"/>
              <a:t>Samsung SDI</a:t>
            </a:r>
          </a:p>
          <a:p>
            <a:pPr lvl="1"/>
            <a:r>
              <a:rPr lang="en-US" altLang="zh-TW" i="1" dirty="0" smtClean="0"/>
              <a:t>Suppliers of white goods in Europe</a:t>
            </a:r>
          </a:p>
          <a:p>
            <a:pPr lvl="1"/>
            <a:r>
              <a:rPr lang="en-US" altLang="zh-TW" i="1" dirty="0" smtClean="0"/>
              <a:t>Ford Company</a:t>
            </a:r>
          </a:p>
          <a:p>
            <a:r>
              <a:rPr lang="en-US" altLang="zh-TW" dirty="0" smtClean="0"/>
              <a:t>Implementation obstacles</a:t>
            </a:r>
          </a:p>
          <a:p>
            <a:r>
              <a:rPr lang="en-US" altLang="zh-TW" dirty="0" smtClean="0"/>
              <a:t>Design for Six Sigma training</a:t>
            </a:r>
          </a:p>
          <a:p>
            <a:r>
              <a:rPr lang="en-US" altLang="zh-TW" dirty="0" smtClean="0"/>
              <a:t>Design for Six Sigma methodologies</a:t>
            </a:r>
          </a:p>
          <a:p>
            <a:r>
              <a:rPr lang="en-US" altLang="zh-TW" dirty="0" smtClean="0"/>
              <a:t>Conclusions</a:t>
            </a:r>
            <a:endParaRPr lang="en-US" altLang="zh-TW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Design for Six Sigma and the corporate framework of Six Sigma</a:t>
            </a:r>
          </a:p>
          <a:p>
            <a:r>
              <a:rPr lang="en-US" altLang="zh-TW" dirty="0" smtClean="0"/>
              <a:t>Design for Six Sigma methodologies</a:t>
            </a:r>
          </a:p>
          <a:p>
            <a:r>
              <a:rPr lang="en-US" altLang="zh-TW" b="1" dirty="0" smtClean="0"/>
              <a:t>Differences between Six Sigma and design for Six Sigma methodologies</a:t>
            </a:r>
          </a:p>
          <a:p>
            <a:r>
              <a:rPr lang="en-US" altLang="zh-TW" b="1" dirty="0" smtClean="0"/>
              <a:t>The Design for Six Sigma process</a:t>
            </a:r>
          </a:p>
          <a:p>
            <a:pPr lvl="1"/>
            <a:r>
              <a:rPr lang="en-US" altLang="zh-TW" b="1" i="1" dirty="0" smtClean="0"/>
              <a:t>Samsung SDI</a:t>
            </a:r>
          </a:p>
          <a:p>
            <a:pPr lvl="1"/>
            <a:r>
              <a:rPr lang="en-US" altLang="zh-TW" i="1" dirty="0" smtClean="0"/>
              <a:t>Suppliers of white goods in Europe</a:t>
            </a:r>
          </a:p>
          <a:p>
            <a:pPr lvl="1"/>
            <a:r>
              <a:rPr lang="en-US" altLang="zh-TW" b="1" i="1" dirty="0" smtClean="0"/>
              <a:t>Ford Company</a:t>
            </a:r>
          </a:p>
          <a:p>
            <a:r>
              <a:rPr lang="en-US" altLang="zh-TW" b="1" dirty="0" smtClean="0"/>
              <a:t>Implementation obstacles</a:t>
            </a:r>
          </a:p>
          <a:p>
            <a:r>
              <a:rPr lang="en-US" altLang="zh-TW" b="1" dirty="0" smtClean="0"/>
              <a:t>Design for Six Sigma training</a:t>
            </a:r>
          </a:p>
          <a:p>
            <a:r>
              <a:rPr lang="en-US" altLang="zh-TW" b="1" dirty="0" smtClean="0"/>
              <a:t>Conclusions</a:t>
            </a:r>
            <a:endParaRPr lang="en-US" altLang="zh-TW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 Sigma</a:t>
            </a:r>
            <a:r>
              <a:rPr lang="zh-TW" altLang="en-US" dirty="0" smtClean="0"/>
              <a:t>與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比較</a:t>
            </a:r>
            <a:endParaRPr lang="en-US" altLang="zh-TW" dirty="0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971600" y="1772816"/>
          <a:ext cx="77724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Sigma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DFSS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聚焦在流程改善</a:t>
                      </a:r>
                      <a:endParaRPr lang="zh-TW" altLang="en-US" sz="22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聚焦在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產品本身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降低不良</a:t>
                      </a:r>
                      <a:endParaRPr lang="zh-TW" altLang="en-US" sz="22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預防</a:t>
                      </a:r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不良</a:t>
                      </a:r>
                      <a:endParaRPr lang="en-US" altLang="zh-TW" sz="22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針對一個或少數的</a:t>
                      </a:r>
                      <a:r>
                        <a:rPr lang="en-US" altLang="zh-TW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CTQ</a:t>
                      </a:r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加以關住</a:t>
                      </a:r>
                      <a:endParaRPr lang="zh-TW" altLang="en-US" sz="22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考慮顧客在意的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所有</a:t>
                      </a:r>
                      <a:r>
                        <a:rPr lang="en-US" altLang="zh-TW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CTQ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專案團隊規模小</a:t>
                      </a:r>
                      <a:endParaRPr lang="zh-TW" altLang="en-US" sz="22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專案團隊規模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小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專案數較多</a:t>
                      </a:r>
                      <a:endParaRPr lang="zh-TW" altLang="en-US" sz="22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專案數較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少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改變幅度小，影響小</a:t>
                      </a:r>
                      <a:endParaRPr lang="zh-TW" altLang="en-US" sz="22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改變幅度大，影響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專案時程短</a:t>
                      </a:r>
                      <a:endParaRPr lang="zh-TW" altLang="en-US" sz="22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專案時程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長</a:t>
                      </a:r>
                      <a:endParaRPr lang="en-US" altLang="zh-TW" sz="2200" b="1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財務效益容易量化</a:t>
                      </a:r>
                      <a:endParaRPr lang="zh-TW" altLang="en-US" sz="22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財務效益</a:t>
                      </a:r>
                      <a:r>
                        <a:rPr lang="zh-TW" altLang="en-US" sz="2200" b="1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不易量化</a:t>
                      </a:r>
                      <a:endParaRPr lang="zh-TW" altLang="en-US" sz="2200" b="1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971600" y="6021288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Source: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課堂講義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DFSS</a:t>
            </a:r>
            <a:r>
              <a:rPr lang="zh-TW" altLang="en-US" dirty="0" smtClean="0"/>
              <a:t>案例</a:t>
            </a:r>
            <a:r>
              <a:rPr lang="en-US" altLang="zh-TW" dirty="0" smtClean="0"/>
              <a:t>-Samsung SDI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簡介</a:t>
            </a:r>
            <a:r>
              <a:rPr lang="en-US" altLang="zh-TW" dirty="0" smtClean="0"/>
              <a:t>Samsung SDI</a:t>
            </a:r>
          </a:p>
          <a:p>
            <a:pPr lvl="1" algn="just"/>
            <a:r>
              <a:rPr lang="zh-TW" altLang="en-US" dirty="0" smtClean="0"/>
              <a:t>南韓最大</a:t>
            </a:r>
            <a:r>
              <a:rPr lang="en-US" altLang="zh-TW" dirty="0" smtClean="0"/>
              <a:t>CRT</a:t>
            </a:r>
            <a:r>
              <a:rPr lang="zh-TW" altLang="en-US" dirty="0" smtClean="0"/>
              <a:t>面板製造廠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全球第二大電漿電視</a:t>
            </a:r>
            <a:r>
              <a:rPr lang="en-US" altLang="zh-TW" dirty="0" smtClean="0"/>
              <a:t>(PDP)</a:t>
            </a:r>
          </a:p>
          <a:p>
            <a:pPr lvl="1" algn="just"/>
            <a:r>
              <a:rPr lang="zh-TW" altLang="en-US" dirty="0" smtClean="0"/>
              <a:t>從事生產：彩色顯像管</a:t>
            </a:r>
            <a:r>
              <a:rPr lang="en-US" altLang="zh-TW" dirty="0" smtClean="0"/>
              <a:t>(CPT)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LCD</a:t>
            </a:r>
            <a:r>
              <a:rPr lang="zh-TW" altLang="en-US" dirty="0" smtClean="0"/>
              <a:t>、</a:t>
            </a:r>
            <a:r>
              <a:rPr lang="en-US" altLang="zh-TW" dirty="0" smtClean="0"/>
              <a:t>OLED</a:t>
            </a:r>
            <a:r>
              <a:rPr lang="zh-TW" altLang="en-US" dirty="0" smtClean="0"/>
              <a:t>等</a:t>
            </a:r>
            <a:endParaRPr lang="en-US" altLang="zh-TW" dirty="0" smtClean="0"/>
          </a:p>
          <a:p>
            <a:r>
              <a:rPr lang="zh-TW" altLang="en-US" dirty="0" smtClean="0"/>
              <a:t>本研究以</a:t>
            </a:r>
            <a:r>
              <a:rPr lang="en-US" altLang="zh-TW" dirty="0" smtClean="0"/>
              <a:t>CPT</a:t>
            </a:r>
            <a:r>
              <a:rPr lang="zh-TW" altLang="en-US" dirty="0" smtClean="0"/>
              <a:t>為例，</a:t>
            </a:r>
            <a:r>
              <a:rPr lang="en-US" altLang="zh-TW" dirty="0" smtClean="0"/>
              <a:t>DFSS</a:t>
            </a:r>
            <a:r>
              <a:rPr lang="zh-TW" altLang="en-US" dirty="0" smtClean="0"/>
              <a:t>方法：</a:t>
            </a:r>
            <a:r>
              <a:rPr lang="en-US" altLang="zh-TW" dirty="0" smtClean="0"/>
              <a:t> IDOV(identify, design, optimize, verify)</a:t>
            </a:r>
            <a:r>
              <a:rPr lang="zh-TW" altLang="en-US" dirty="0" smtClean="0"/>
              <a:t> </a:t>
            </a:r>
            <a:r>
              <a:rPr lang="en-US" altLang="zh-TW" b="1" dirty="0" smtClean="0"/>
              <a:t>+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R(Recognize),  D(Define)</a:t>
            </a:r>
          </a:p>
          <a:p>
            <a:pPr>
              <a:buNone/>
            </a:pPr>
            <a:r>
              <a:rPr lang="en-US" altLang="zh-TW" dirty="0" smtClean="0"/>
              <a:t>	=</a:t>
            </a:r>
            <a:r>
              <a:rPr lang="zh-TW" altLang="en-US" dirty="0" smtClean="0"/>
              <a:t> </a:t>
            </a:r>
            <a:r>
              <a:rPr lang="en-US" altLang="zh-TW" dirty="0" smtClean="0"/>
              <a:t>R-D-I-D-O-V</a:t>
            </a:r>
          </a:p>
          <a:p>
            <a:endParaRPr lang="en-US" altLang="zh-TW" dirty="0" smtClean="0"/>
          </a:p>
        </p:txBody>
      </p:sp>
      <p:pic>
        <p:nvPicPr>
          <p:cNvPr id="241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Project implementation steps of a DFSS team in Samsung SDI(1/2) (Park, 2003)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29" y="1412776"/>
            <a:ext cx="7802835" cy="452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3238" y="5540188"/>
            <a:ext cx="2060762" cy="13178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Project implementation steps of a DFSS team in Samsung SDI(2/2)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43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151" y="1556792"/>
            <a:ext cx="8281849" cy="38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3238" y="5540188"/>
            <a:ext cx="2060762" cy="13178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DFSS</a:t>
            </a:r>
            <a:r>
              <a:rPr lang="zh-TW" altLang="en-US" dirty="0" smtClean="0"/>
              <a:t>案例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DCOV(Define, Characterize, Optimize, Verify)</a:t>
            </a:r>
          </a:p>
        </p:txBody>
      </p:sp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93440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2426</TotalTime>
  <Words>751</Words>
  <Application>Microsoft Office PowerPoint</Application>
  <PresentationFormat>如螢幕大小 (4:3)</PresentationFormat>
  <Paragraphs>94</Paragraphs>
  <Slides>14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公正</vt:lpstr>
      <vt:lpstr>Design for Six Sigma (DFSS): lessons learned from world-class companies</vt:lpstr>
      <vt:lpstr>大綱</vt:lpstr>
      <vt:lpstr>本文研究架構</vt:lpstr>
      <vt:lpstr>研究架構</vt:lpstr>
      <vt:lpstr>6 Sigma與DFSS比較</vt:lpstr>
      <vt:lpstr>DFSS案例-Samsung SDI</vt:lpstr>
      <vt:lpstr>Project implementation steps of a DFSS team in Samsung SDI(1/2) (Park, 2003)</vt:lpstr>
      <vt:lpstr>Project implementation steps of a DFSS team in Samsung SDI(2/2)</vt:lpstr>
      <vt:lpstr>DFSS案例 - Ford</vt:lpstr>
      <vt:lpstr>DFSS實施障礙(Park, 2003):</vt:lpstr>
      <vt:lpstr>DFSS訓練- 以Ford為例(1/2)</vt:lpstr>
      <vt:lpstr>DFSS訓練- 以Ford為例(2/2)</vt:lpstr>
      <vt:lpstr>結論</vt:lpstr>
      <vt:lpstr>End.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information overload on consumers’ subjective state towards buying decision in the internet shopping environment</dc:title>
  <dc:creator>acer</dc:creator>
  <cp:lastModifiedBy>SuperXP</cp:lastModifiedBy>
  <cp:revision>359</cp:revision>
  <dcterms:created xsi:type="dcterms:W3CDTF">2010-10-20T00:18:13Z</dcterms:created>
  <dcterms:modified xsi:type="dcterms:W3CDTF">2011-01-10T11:25:46Z</dcterms:modified>
</cp:coreProperties>
</file>