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334" r:id="rId41"/>
    <p:sldId id="295" r:id="rId42"/>
    <p:sldId id="296" r:id="rId43"/>
    <p:sldId id="297" r:id="rId44"/>
    <p:sldId id="298" r:id="rId45"/>
    <p:sldId id="299" r:id="rId46"/>
    <p:sldId id="305" r:id="rId47"/>
    <p:sldId id="303" r:id="rId48"/>
    <p:sldId id="306" r:id="rId49"/>
    <p:sldId id="323" r:id="rId50"/>
    <p:sldId id="324" r:id="rId51"/>
    <p:sldId id="32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0" r:id="rId64"/>
    <p:sldId id="321" r:id="rId65"/>
    <p:sldId id="322" r:id="rId66"/>
    <p:sldId id="327" r:id="rId67"/>
    <p:sldId id="328" r:id="rId68"/>
    <p:sldId id="326" r:id="rId69"/>
    <p:sldId id="329" r:id="rId70"/>
    <p:sldId id="330" r:id="rId71"/>
    <p:sldId id="331" r:id="rId72"/>
    <p:sldId id="332" r:id="rId73"/>
    <p:sldId id="333" r:id="rId7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7DF43-6BEB-49E3-9129-112499944846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F4DC06FC-0B7F-47B0-8F85-D943570C92FE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過去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A6DB07C2-014A-43FC-A4B2-08A32CF4EC72}" type="parTrans" cxnId="{95C93F2A-AFEF-4864-AAF5-D09E5A82D460}">
      <dgm:prSet/>
      <dgm:spPr/>
      <dgm:t>
        <a:bodyPr/>
        <a:lstStyle/>
        <a:p>
          <a:endParaRPr lang="zh-TW" altLang="en-US"/>
        </a:p>
      </dgm:t>
    </dgm:pt>
    <dgm:pt modelId="{59A4E705-EAA3-4780-A10C-7011C778E1B0}" type="sibTrans" cxnId="{95C93F2A-AFEF-4864-AAF5-D09E5A82D460}">
      <dgm:prSet/>
      <dgm:spPr/>
      <dgm:t>
        <a:bodyPr/>
        <a:lstStyle/>
        <a:p>
          <a:endParaRPr lang="zh-TW" altLang="en-US"/>
        </a:p>
      </dgm:t>
    </dgm:pt>
    <dgm:pt modelId="{A3D783DD-64F2-41D7-B28E-F9675271570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「這個蔡總頭殼壞了，放著大好的待遇不要！」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5D71CE2E-AF10-4ED6-B08B-B9E545B7D9F9}" type="parTrans" cxnId="{098DAEE0-698A-41F5-9A05-ABA52D0F33F6}">
      <dgm:prSet/>
      <dgm:spPr/>
      <dgm:t>
        <a:bodyPr/>
        <a:lstStyle/>
        <a:p>
          <a:endParaRPr lang="zh-TW" altLang="en-US"/>
        </a:p>
      </dgm:t>
    </dgm:pt>
    <dgm:pt modelId="{7F30F688-D245-46AE-A4AF-8DE994AE9FC5}" type="sibTrans" cxnId="{098DAEE0-698A-41F5-9A05-ABA52D0F33F6}">
      <dgm:prSet/>
      <dgm:spPr/>
      <dgm:t>
        <a:bodyPr/>
        <a:lstStyle/>
        <a:p>
          <a:endParaRPr lang="zh-TW" altLang="en-US"/>
        </a:p>
      </dgm:t>
    </dgm:pt>
    <dgm:pt modelId="{FA197DA5-50D2-4CDB-A755-EE3D3A8DABD0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埋頭一步步推展教育研修課程，</a:t>
          </a:r>
          <a:r>
            <a:rPr lang="zh-TW" altLang="en-US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持續投入人力及成本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BA3E4CC-FF8D-4934-820D-E26813FB0611}" type="parTrans" cxnId="{8B42C17D-BDAA-4DFA-BD3F-FF5252EA4C6B}">
      <dgm:prSet/>
      <dgm:spPr/>
      <dgm:t>
        <a:bodyPr/>
        <a:lstStyle/>
        <a:p>
          <a:endParaRPr lang="zh-TW" altLang="en-US"/>
        </a:p>
      </dgm:t>
    </dgm:pt>
    <dgm:pt modelId="{7D05193F-FF72-47A0-835A-DCEE88FA2FC4}" type="sibTrans" cxnId="{8B42C17D-BDAA-4DFA-BD3F-FF5252EA4C6B}">
      <dgm:prSet/>
      <dgm:spPr/>
      <dgm:t>
        <a:bodyPr/>
        <a:lstStyle/>
        <a:p>
          <a:endParaRPr lang="zh-TW" altLang="en-US"/>
        </a:p>
      </dgm:t>
    </dgm:pt>
    <dgm:pt modelId="{D23346A5-1D0F-424D-AE3B-7B2410965C08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現在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587BA005-F85C-46B7-9090-34FE71616DDD}" type="parTrans" cxnId="{42A70E95-456D-4019-AF31-61EC8AB27053}">
      <dgm:prSet/>
      <dgm:spPr/>
      <dgm:t>
        <a:bodyPr/>
        <a:lstStyle/>
        <a:p>
          <a:endParaRPr lang="zh-TW" altLang="en-US"/>
        </a:p>
      </dgm:t>
    </dgm:pt>
    <dgm:pt modelId="{DA286979-3FDB-4AF3-9A83-1EF54CF0A722}" type="sibTrans" cxnId="{42A70E95-456D-4019-AF31-61EC8AB27053}">
      <dgm:prSet/>
      <dgm:spPr/>
      <dgm:t>
        <a:bodyPr/>
        <a:lstStyle/>
        <a:p>
          <a:endParaRPr lang="zh-TW" altLang="en-US"/>
        </a:p>
      </dgm:t>
    </dgm:pt>
    <dgm:pt modelId="{F85A099B-DE3B-43B1-8DAC-2B9807AA5689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福樂多也逐漸展現十多年來所累積的價值，在機構、社區、學校，我們努力的紮根，誠如一位老師說的：「</a:t>
          </a:r>
          <a:r>
            <a:rPr lang="zh-TW" altLang="en-US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你們在做的，不是事業，是志業</a:t>
          </a:r>
          <a:r>
            <a: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!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」。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493977C3-F1F5-45E2-B6E2-9957E99FED44}" type="parTrans" cxnId="{B61E839B-C8EC-45F9-9CF5-F10DEE4369AF}">
      <dgm:prSet/>
      <dgm:spPr/>
      <dgm:t>
        <a:bodyPr/>
        <a:lstStyle/>
        <a:p>
          <a:endParaRPr lang="zh-TW" altLang="en-US"/>
        </a:p>
      </dgm:t>
    </dgm:pt>
    <dgm:pt modelId="{C9CDF45F-2FC9-4A67-BA07-1DBA1D3369BC}" type="sibTrans" cxnId="{B61E839B-C8EC-45F9-9CF5-F10DEE4369AF}">
      <dgm:prSet/>
      <dgm:spPr/>
      <dgm:t>
        <a:bodyPr/>
        <a:lstStyle/>
        <a:p>
          <a:endParaRPr lang="zh-TW" altLang="en-US"/>
        </a:p>
      </dgm:t>
    </dgm:pt>
    <dgm:pt modelId="{8A632849-76C4-45FE-9CEE-272F8C68FB24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未來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8490AA98-25E2-4120-B6C7-BEE61F91057F}" type="parTrans" cxnId="{44FB6C32-D25A-4490-BA9F-86FC99B3F28B}">
      <dgm:prSet/>
      <dgm:spPr/>
      <dgm:t>
        <a:bodyPr/>
        <a:lstStyle/>
        <a:p>
          <a:endParaRPr lang="zh-TW" altLang="en-US"/>
        </a:p>
      </dgm:t>
    </dgm:pt>
    <dgm:pt modelId="{24E74408-34EA-4E0E-AAAB-3D1A21B58299}" type="sibTrans" cxnId="{44FB6C32-D25A-4490-BA9F-86FC99B3F28B}">
      <dgm:prSet/>
      <dgm:spPr/>
      <dgm:t>
        <a:bodyPr/>
        <a:lstStyle/>
        <a:p>
          <a:endParaRPr lang="zh-TW" altLang="en-US"/>
        </a:p>
      </dgm:t>
    </dgm:pt>
    <dgm:pt modelId="{018DF6DD-1A12-4BF6-8B34-6F77197A7FD5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將更努力在長期所發展的教育研修上。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3F7FF16-6364-45CD-8028-25BC1F87B8E4}" type="parTrans" cxnId="{B36ECCE2-F331-4CED-B8A8-CAB3BCBEC858}">
      <dgm:prSet/>
      <dgm:spPr/>
      <dgm:t>
        <a:bodyPr/>
        <a:lstStyle/>
        <a:p>
          <a:endParaRPr lang="zh-TW" altLang="en-US"/>
        </a:p>
      </dgm:t>
    </dgm:pt>
    <dgm:pt modelId="{EA86F9D8-123D-453F-BC21-59DEB5201F9E}" type="sibTrans" cxnId="{B36ECCE2-F331-4CED-B8A8-CAB3BCBEC858}">
      <dgm:prSet/>
      <dgm:spPr/>
      <dgm:t>
        <a:bodyPr/>
        <a:lstStyle/>
        <a:p>
          <a:endParaRPr lang="zh-TW" altLang="en-US"/>
        </a:p>
      </dgm:t>
    </dgm:pt>
    <dgm:pt modelId="{0BAA559D-CEF9-4E55-B223-6A56E17CC906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創造出更體貼、更溫馨、更有愛的社會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7C50B26A-5AE7-4C94-A7FD-17D988AD77BD}" type="parTrans" cxnId="{74213842-B848-4F22-BF82-C6CB41EE82A7}">
      <dgm:prSet/>
      <dgm:spPr/>
      <dgm:t>
        <a:bodyPr/>
        <a:lstStyle/>
        <a:p>
          <a:endParaRPr lang="zh-TW" altLang="en-US"/>
        </a:p>
      </dgm:t>
    </dgm:pt>
    <dgm:pt modelId="{262DEDF9-6870-4C8E-AD4D-F4F8EBFC182A}" type="sibTrans" cxnId="{74213842-B848-4F22-BF82-C6CB41EE82A7}">
      <dgm:prSet/>
      <dgm:spPr/>
      <dgm:t>
        <a:bodyPr/>
        <a:lstStyle/>
        <a:p>
          <a:endParaRPr lang="zh-TW" altLang="en-US"/>
        </a:p>
      </dgm:t>
    </dgm:pt>
    <dgm:pt modelId="{1BC9753C-F567-46A5-93FF-E365431BEB13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有一個可以互相交流、學習的平台，促進國內外產官學攜手合作。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E6CE153-350D-47D7-9B94-D03B416DC982}" type="parTrans" cxnId="{DF119173-799A-48EC-BE9E-A2007C0C062B}">
      <dgm:prSet/>
      <dgm:spPr/>
      <dgm:t>
        <a:bodyPr/>
        <a:lstStyle/>
        <a:p>
          <a:endParaRPr lang="zh-TW" altLang="en-US"/>
        </a:p>
      </dgm:t>
    </dgm:pt>
    <dgm:pt modelId="{574E33B6-AE8D-4876-88AD-B3B720FB0C0E}" type="sibTrans" cxnId="{DF119173-799A-48EC-BE9E-A2007C0C062B}">
      <dgm:prSet/>
      <dgm:spPr/>
      <dgm:t>
        <a:bodyPr/>
        <a:lstStyle/>
        <a:p>
          <a:endParaRPr lang="zh-TW" altLang="en-US"/>
        </a:p>
      </dgm:t>
    </dgm:pt>
    <dgm:pt modelId="{760780B8-DC54-41EA-967D-BB85A4097F42}" type="pres">
      <dgm:prSet presAssocID="{B3E7DF43-6BEB-49E3-9129-1124999448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5466A7-1B09-4715-9F9D-F680662A6DC5}" type="pres">
      <dgm:prSet presAssocID="{F4DC06FC-0B7F-47B0-8F85-D943570C92FE}" presName="composite" presStyleCnt="0"/>
      <dgm:spPr/>
    </dgm:pt>
    <dgm:pt modelId="{DF45471A-C8EB-40A2-8902-008ACDCA006F}" type="pres">
      <dgm:prSet presAssocID="{F4DC06FC-0B7F-47B0-8F85-D943570C92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B43796-F577-4389-8378-8310239D7D25}" type="pres">
      <dgm:prSet presAssocID="{F4DC06FC-0B7F-47B0-8F85-D943570C92FE}" presName="descendantText" presStyleLbl="alignAcc1" presStyleIdx="0" presStyleCnt="3" custScaleY="1518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A90945-301F-4ED8-B4D0-A740F277DD0C}" type="pres">
      <dgm:prSet presAssocID="{59A4E705-EAA3-4780-A10C-7011C778E1B0}" presName="sp" presStyleCnt="0"/>
      <dgm:spPr/>
    </dgm:pt>
    <dgm:pt modelId="{CD6A16E9-3ED2-492E-9D1C-ADA759922D8F}" type="pres">
      <dgm:prSet presAssocID="{D23346A5-1D0F-424D-AE3B-7B2410965C08}" presName="composite" presStyleCnt="0"/>
      <dgm:spPr/>
    </dgm:pt>
    <dgm:pt modelId="{05A3376A-2ED2-400A-A236-DFA7EB7C1EBD}" type="pres">
      <dgm:prSet presAssocID="{D23346A5-1D0F-424D-AE3B-7B2410965C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91C08-EAF6-4E70-A2EA-BEDDE57753F4}" type="pres">
      <dgm:prSet presAssocID="{D23346A5-1D0F-424D-AE3B-7B2410965C08}" presName="descendantText" presStyleLbl="alignAcc1" presStyleIdx="1" presStyleCnt="3" custScaleY="1432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DB5D1-4F76-4EE4-9340-8C2589A1B47D}" type="pres">
      <dgm:prSet presAssocID="{DA286979-3FDB-4AF3-9A83-1EF54CF0A722}" presName="sp" presStyleCnt="0"/>
      <dgm:spPr/>
    </dgm:pt>
    <dgm:pt modelId="{9E970100-F3C3-43F9-8E21-ED2CB49E3A3E}" type="pres">
      <dgm:prSet presAssocID="{8A632849-76C4-45FE-9CEE-272F8C68FB24}" presName="composite" presStyleCnt="0"/>
      <dgm:spPr/>
    </dgm:pt>
    <dgm:pt modelId="{BE49577A-F91D-47F1-9B73-92398429EF90}" type="pres">
      <dgm:prSet presAssocID="{8A632849-76C4-45FE-9CEE-272F8C68FB24}" presName="parentText" presStyleLbl="alignNode1" presStyleIdx="2" presStyleCnt="3" custLinFactNeighborX="61" custLinFactNeighborY="-4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3F637B-3DC6-46B5-B4FC-2F947F7A6BEA}" type="pres">
      <dgm:prSet presAssocID="{8A632849-76C4-45FE-9CEE-272F8C68FB24}" presName="descendantText" presStyleLbl="alignAcc1" presStyleIdx="2" presStyleCnt="3" custScaleY="2032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927F96-4687-472D-BC3E-5EAFE4210553}" type="presOf" srcId="{D23346A5-1D0F-424D-AE3B-7B2410965C08}" destId="{05A3376A-2ED2-400A-A236-DFA7EB7C1EBD}" srcOrd="0" destOrd="0" presId="urn:microsoft.com/office/officeart/2005/8/layout/chevron2"/>
    <dgm:cxn modelId="{74213842-B848-4F22-BF82-C6CB41EE82A7}" srcId="{8A632849-76C4-45FE-9CEE-272F8C68FB24}" destId="{0BAA559D-CEF9-4E55-B223-6A56E17CC906}" srcOrd="2" destOrd="0" parTransId="{7C50B26A-5AE7-4C94-A7FD-17D988AD77BD}" sibTransId="{262DEDF9-6870-4C8E-AD4D-F4F8EBFC182A}"/>
    <dgm:cxn modelId="{D7FCF3AF-026C-4799-AC72-8D14996322D4}" type="presOf" srcId="{A3D783DD-64F2-41D7-B28E-F96752715708}" destId="{44B43796-F577-4389-8378-8310239D7D25}" srcOrd="0" destOrd="0" presId="urn:microsoft.com/office/officeart/2005/8/layout/chevron2"/>
    <dgm:cxn modelId="{64998632-7E13-4E69-AAB6-71D53E8A7A9E}" type="presOf" srcId="{018DF6DD-1A12-4BF6-8B34-6F77197A7FD5}" destId="{BD3F637B-3DC6-46B5-B4FC-2F947F7A6BEA}" srcOrd="0" destOrd="0" presId="urn:microsoft.com/office/officeart/2005/8/layout/chevron2"/>
    <dgm:cxn modelId="{42A70E95-456D-4019-AF31-61EC8AB27053}" srcId="{B3E7DF43-6BEB-49E3-9129-112499944846}" destId="{D23346A5-1D0F-424D-AE3B-7B2410965C08}" srcOrd="1" destOrd="0" parTransId="{587BA005-F85C-46B7-9090-34FE71616DDD}" sibTransId="{DA286979-3FDB-4AF3-9A83-1EF54CF0A722}"/>
    <dgm:cxn modelId="{CE025532-9DAE-4158-AE40-EDF220A9B736}" type="presOf" srcId="{8A632849-76C4-45FE-9CEE-272F8C68FB24}" destId="{BE49577A-F91D-47F1-9B73-92398429EF90}" srcOrd="0" destOrd="0" presId="urn:microsoft.com/office/officeart/2005/8/layout/chevron2"/>
    <dgm:cxn modelId="{44FB6C32-D25A-4490-BA9F-86FC99B3F28B}" srcId="{B3E7DF43-6BEB-49E3-9129-112499944846}" destId="{8A632849-76C4-45FE-9CEE-272F8C68FB24}" srcOrd="2" destOrd="0" parTransId="{8490AA98-25E2-4120-B6C7-BEE61F91057F}" sibTransId="{24E74408-34EA-4E0E-AAAB-3D1A21B58299}"/>
    <dgm:cxn modelId="{098DAEE0-698A-41F5-9A05-ABA52D0F33F6}" srcId="{F4DC06FC-0B7F-47B0-8F85-D943570C92FE}" destId="{A3D783DD-64F2-41D7-B28E-F96752715708}" srcOrd="0" destOrd="0" parTransId="{5D71CE2E-AF10-4ED6-B08B-B9E545B7D9F9}" sibTransId="{7F30F688-D245-46AE-A4AF-8DE994AE9FC5}"/>
    <dgm:cxn modelId="{8B42C17D-BDAA-4DFA-BD3F-FF5252EA4C6B}" srcId="{F4DC06FC-0B7F-47B0-8F85-D943570C92FE}" destId="{FA197DA5-50D2-4CDB-A755-EE3D3A8DABD0}" srcOrd="1" destOrd="0" parTransId="{EBA3E4CC-FF8D-4934-820D-E26813FB0611}" sibTransId="{7D05193F-FF72-47A0-835A-DCEE88FA2FC4}"/>
    <dgm:cxn modelId="{B36ECCE2-F331-4CED-B8A8-CAB3BCBEC858}" srcId="{8A632849-76C4-45FE-9CEE-272F8C68FB24}" destId="{018DF6DD-1A12-4BF6-8B34-6F77197A7FD5}" srcOrd="0" destOrd="0" parTransId="{63F7FF16-6364-45CD-8028-25BC1F87B8E4}" sibTransId="{EA86F9D8-123D-453F-BC21-59DEB5201F9E}"/>
    <dgm:cxn modelId="{5340EECA-3F99-4699-8944-9AAECF978E95}" type="presOf" srcId="{F4DC06FC-0B7F-47B0-8F85-D943570C92FE}" destId="{DF45471A-C8EB-40A2-8902-008ACDCA006F}" srcOrd="0" destOrd="0" presId="urn:microsoft.com/office/officeart/2005/8/layout/chevron2"/>
    <dgm:cxn modelId="{D24943D8-789C-4E66-8E95-6E035219F4C9}" type="presOf" srcId="{1BC9753C-F567-46A5-93FF-E365431BEB13}" destId="{BD3F637B-3DC6-46B5-B4FC-2F947F7A6BEA}" srcOrd="0" destOrd="1" presId="urn:microsoft.com/office/officeart/2005/8/layout/chevron2"/>
    <dgm:cxn modelId="{F0339013-365E-41EE-B89E-F00A2488008F}" type="presOf" srcId="{0BAA559D-CEF9-4E55-B223-6A56E17CC906}" destId="{BD3F637B-3DC6-46B5-B4FC-2F947F7A6BEA}" srcOrd="0" destOrd="2" presId="urn:microsoft.com/office/officeart/2005/8/layout/chevron2"/>
    <dgm:cxn modelId="{DF119173-799A-48EC-BE9E-A2007C0C062B}" srcId="{8A632849-76C4-45FE-9CEE-272F8C68FB24}" destId="{1BC9753C-F567-46A5-93FF-E365431BEB13}" srcOrd="1" destOrd="0" parTransId="{6E6CE153-350D-47D7-9B94-D03B416DC982}" sibTransId="{574E33B6-AE8D-4876-88AD-B3B720FB0C0E}"/>
    <dgm:cxn modelId="{0500CE8F-24A5-4625-B988-F4DFFAE7A3E8}" type="presOf" srcId="{F85A099B-DE3B-43B1-8DAC-2B9807AA5689}" destId="{10D91C08-EAF6-4E70-A2EA-BEDDE57753F4}" srcOrd="0" destOrd="0" presId="urn:microsoft.com/office/officeart/2005/8/layout/chevron2"/>
    <dgm:cxn modelId="{14326AD1-9DD8-4D88-A0D2-CEC53D41BEA9}" type="presOf" srcId="{B3E7DF43-6BEB-49E3-9129-112499944846}" destId="{760780B8-DC54-41EA-967D-BB85A4097F42}" srcOrd="0" destOrd="0" presId="urn:microsoft.com/office/officeart/2005/8/layout/chevron2"/>
    <dgm:cxn modelId="{95C93F2A-AFEF-4864-AAF5-D09E5A82D460}" srcId="{B3E7DF43-6BEB-49E3-9129-112499944846}" destId="{F4DC06FC-0B7F-47B0-8F85-D943570C92FE}" srcOrd="0" destOrd="0" parTransId="{A6DB07C2-014A-43FC-A4B2-08A32CF4EC72}" sibTransId="{59A4E705-EAA3-4780-A10C-7011C778E1B0}"/>
    <dgm:cxn modelId="{E3CDAA75-A588-40F4-9C03-13F55CDD099A}" type="presOf" srcId="{FA197DA5-50D2-4CDB-A755-EE3D3A8DABD0}" destId="{44B43796-F577-4389-8378-8310239D7D25}" srcOrd="0" destOrd="1" presId="urn:microsoft.com/office/officeart/2005/8/layout/chevron2"/>
    <dgm:cxn modelId="{B61E839B-C8EC-45F9-9CF5-F10DEE4369AF}" srcId="{D23346A5-1D0F-424D-AE3B-7B2410965C08}" destId="{F85A099B-DE3B-43B1-8DAC-2B9807AA5689}" srcOrd="0" destOrd="0" parTransId="{493977C3-F1F5-45E2-B6E2-9957E99FED44}" sibTransId="{C9CDF45F-2FC9-4A67-BA07-1DBA1D3369BC}"/>
    <dgm:cxn modelId="{F02E5B3F-91B6-45C9-88D7-5B2B99170AD6}" type="presParOf" srcId="{760780B8-DC54-41EA-967D-BB85A4097F42}" destId="{3E5466A7-1B09-4715-9F9D-F680662A6DC5}" srcOrd="0" destOrd="0" presId="urn:microsoft.com/office/officeart/2005/8/layout/chevron2"/>
    <dgm:cxn modelId="{1B247D0B-3CEA-4A77-A8E0-61363486597F}" type="presParOf" srcId="{3E5466A7-1B09-4715-9F9D-F680662A6DC5}" destId="{DF45471A-C8EB-40A2-8902-008ACDCA006F}" srcOrd="0" destOrd="0" presId="urn:microsoft.com/office/officeart/2005/8/layout/chevron2"/>
    <dgm:cxn modelId="{54CC2461-7908-4173-959B-DB91D07465AF}" type="presParOf" srcId="{3E5466A7-1B09-4715-9F9D-F680662A6DC5}" destId="{44B43796-F577-4389-8378-8310239D7D25}" srcOrd="1" destOrd="0" presId="urn:microsoft.com/office/officeart/2005/8/layout/chevron2"/>
    <dgm:cxn modelId="{FDA6358E-21A0-4F06-8381-AC973A668EE7}" type="presParOf" srcId="{760780B8-DC54-41EA-967D-BB85A4097F42}" destId="{33A90945-301F-4ED8-B4D0-A740F277DD0C}" srcOrd="1" destOrd="0" presId="urn:microsoft.com/office/officeart/2005/8/layout/chevron2"/>
    <dgm:cxn modelId="{D355C325-0F06-48B6-B17E-AD3F36770739}" type="presParOf" srcId="{760780B8-DC54-41EA-967D-BB85A4097F42}" destId="{CD6A16E9-3ED2-492E-9D1C-ADA759922D8F}" srcOrd="2" destOrd="0" presId="urn:microsoft.com/office/officeart/2005/8/layout/chevron2"/>
    <dgm:cxn modelId="{869807CD-66C1-4155-B161-EF1F9E02DA54}" type="presParOf" srcId="{CD6A16E9-3ED2-492E-9D1C-ADA759922D8F}" destId="{05A3376A-2ED2-400A-A236-DFA7EB7C1EBD}" srcOrd="0" destOrd="0" presId="urn:microsoft.com/office/officeart/2005/8/layout/chevron2"/>
    <dgm:cxn modelId="{F4835B31-736E-4CED-A2EA-7AE6F0310BA7}" type="presParOf" srcId="{CD6A16E9-3ED2-492E-9D1C-ADA759922D8F}" destId="{10D91C08-EAF6-4E70-A2EA-BEDDE57753F4}" srcOrd="1" destOrd="0" presId="urn:microsoft.com/office/officeart/2005/8/layout/chevron2"/>
    <dgm:cxn modelId="{243C5FD4-A2F5-420F-8DAC-6C1A805100D5}" type="presParOf" srcId="{760780B8-DC54-41EA-967D-BB85A4097F42}" destId="{A30DB5D1-4F76-4EE4-9340-8C2589A1B47D}" srcOrd="3" destOrd="0" presId="urn:microsoft.com/office/officeart/2005/8/layout/chevron2"/>
    <dgm:cxn modelId="{924A5A56-3CF2-4FC9-BB0D-6C44C269EF76}" type="presParOf" srcId="{760780B8-DC54-41EA-967D-BB85A4097F42}" destId="{9E970100-F3C3-43F9-8E21-ED2CB49E3A3E}" srcOrd="4" destOrd="0" presId="urn:microsoft.com/office/officeart/2005/8/layout/chevron2"/>
    <dgm:cxn modelId="{379F365D-1372-46EC-9AB3-29084C9E041D}" type="presParOf" srcId="{9E970100-F3C3-43F9-8E21-ED2CB49E3A3E}" destId="{BE49577A-F91D-47F1-9B73-92398429EF90}" srcOrd="0" destOrd="0" presId="urn:microsoft.com/office/officeart/2005/8/layout/chevron2"/>
    <dgm:cxn modelId="{1BAABBDE-CDE7-4179-97E7-56E85D27554E}" type="presParOf" srcId="{9E970100-F3C3-43F9-8E21-ED2CB49E3A3E}" destId="{BD3F637B-3DC6-46B5-B4FC-2F947F7A6B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5471A-C8EB-40A2-8902-008ACDCA006F}">
      <dsp:nvSpPr>
        <dsp:cNvPr id="0" name=""/>
        <dsp:cNvSpPr/>
      </dsp:nvSpPr>
      <dsp:spPr>
        <a:xfrm rot="5400000">
          <a:off x="-222497" y="476296"/>
          <a:ext cx="1483319" cy="1038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過去</a:t>
          </a:r>
          <a:endParaRPr lang="zh-TW" altLang="en-US" sz="36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-222497" y="476296"/>
        <a:ext cx="1483319" cy="1038323"/>
      </dsp:txXfrm>
    </dsp:sp>
    <dsp:sp modelId="{44B43796-F577-4389-8378-8310239D7D25}">
      <dsp:nvSpPr>
        <dsp:cNvPr id="0" name=""/>
        <dsp:cNvSpPr/>
      </dsp:nvSpPr>
      <dsp:spPr>
        <a:xfrm rot="5400000">
          <a:off x="4358691" y="-3316707"/>
          <a:ext cx="1464939" cy="8105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「這個蔡總頭殼壞了，放著大好的待遇不要！」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埋頭一步步推展教育研修課程，</a:t>
          </a: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持續投入人力及成本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358691" y="-3316707"/>
        <a:ext cx="1464939" cy="8105676"/>
      </dsp:txXfrm>
    </dsp:sp>
    <dsp:sp modelId="{05A3376A-2ED2-400A-A236-DFA7EB7C1EBD}">
      <dsp:nvSpPr>
        <dsp:cNvPr id="0" name=""/>
        <dsp:cNvSpPr/>
      </dsp:nvSpPr>
      <dsp:spPr>
        <a:xfrm rot="5400000">
          <a:off x="-222497" y="2012351"/>
          <a:ext cx="1483319" cy="1038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現在</a:t>
          </a:r>
          <a:endParaRPr lang="zh-TW" altLang="en-US" sz="36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-222497" y="2012351"/>
        <a:ext cx="1483319" cy="1038323"/>
      </dsp:txXfrm>
    </dsp:sp>
    <dsp:sp modelId="{10D91C08-EAF6-4E70-A2EA-BEDDE57753F4}">
      <dsp:nvSpPr>
        <dsp:cNvPr id="0" name=""/>
        <dsp:cNvSpPr/>
      </dsp:nvSpPr>
      <dsp:spPr>
        <a:xfrm rot="5400000">
          <a:off x="4400608" y="-1780905"/>
          <a:ext cx="1381107" cy="8105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福樂多也逐漸展現十多年來所累積的價值，在機構、社區、學校，我們努力的紮根，誠如一位老師說的：「</a:t>
          </a: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你們在做的，不是事業，是志業</a:t>
          </a:r>
          <a:r>
            <a:rPr lang="en-US" altLang="zh-TW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!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」。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400608" y="-1780905"/>
        <a:ext cx="1381107" cy="8105676"/>
      </dsp:txXfrm>
    </dsp:sp>
    <dsp:sp modelId="{BE49577A-F91D-47F1-9B73-92398429EF90}">
      <dsp:nvSpPr>
        <dsp:cNvPr id="0" name=""/>
        <dsp:cNvSpPr/>
      </dsp:nvSpPr>
      <dsp:spPr>
        <a:xfrm rot="5400000">
          <a:off x="-221864" y="3830690"/>
          <a:ext cx="1483319" cy="10383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未來</a:t>
          </a:r>
          <a:endParaRPr lang="zh-TW" altLang="en-US" sz="36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-221864" y="3830690"/>
        <a:ext cx="1483319" cy="1038323"/>
      </dsp:txXfrm>
    </dsp:sp>
    <dsp:sp modelId="{BD3F637B-3DC6-46B5-B4FC-2F947F7A6BEA}">
      <dsp:nvSpPr>
        <dsp:cNvPr id="0" name=""/>
        <dsp:cNvSpPr/>
      </dsp:nvSpPr>
      <dsp:spPr>
        <a:xfrm rot="5400000">
          <a:off x="4111471" y="44286"/>
          <a:ext cx="1959380" cy="8105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將更努力在長期所發展的教育研修上。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有一個可以互相交流、學習的平台，促進國內外產官學攜手合作。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創造出更體貼、更溫馨、更有愛的社會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4111471" y="44286"/>
        <a:ext cx="1959380" cy="810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8721-D732-4652-9874-1D0DB7FEC8B7}" type="datetimeFigureOut">
              <a:rPr lang="zh-TW" altLang="en-US" smtClean="0"/>
              <a:pPr/>
              <a:t>2010/12/30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9171-D3F9-41C6-99A0-9B513D4269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tore.pchome.com.tw/furotolife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roto.com.tw/index.ph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66.com.tw/" TargetMode="External"/><Relationship Id="rId2" Type="http://schemas.openxmlformats.org/officeDocument/2006/relationships/hyperlink" Target="http://store.pchome.com.tw/furotolif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9835020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劉家利</a:t>
            </a:r>
            <a:endParaRPr lang="en-US" altLang="zh-TW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9835026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劉易昀</a:t>
            </a:r>
            <a:endParaRPr lang="en-US" altLang="zh-TW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9835032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張盛鈞</a:t>
            </a:r>
            <a:endParaRPr lang="en-US" altLang="zh-TW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9835044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鄒宗翰</a:t>
            </a:r>
            <a:endParaRPr lang="en-US" altLang="zh-TW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9835056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吳浩瑋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福樂多封面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84068" cy="2681201"/>
          </a:xfrm>
          <a:prstGeom prst="rect">
            <a:avLst/>
          </a:prstGeom>
        </p:spPr>
      </p:pic>
      <p:pic>
        <p:nvPicPr>
          <p:cNvPr id="6" name="圖片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4664"/>
            <a:ext cx="398444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latin typeface="微軟正黑體" pitchFamily="34" charset="-120"/>
                <a:ea typeface="微軟正黑體" pitchFamily="34" charset="-120"/>
              </a:rPr>
              <a:t>定位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是大膽決定應該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先求自助、再求他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助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捨棄設立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非營利組織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培養專業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人才，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3600" dirty="0">
                <a:latin typeface="微軟正黑體" pitchFamily="34" charset="-120"/>
                <a:ea typeface="微軟正黑體" pitchFamily="34" charset="-120"/>
              </a:rPr>
              <a:t>非營利單位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最需要的軟體支援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自許為營利事業中的福祉事業，希望在營利與非營利的天秤中，找到一個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讓自己生存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，同時也為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福祉盡一份心力的平衡點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content_banner_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505450"/>
            <a:ext cx="31242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latin typeface="微軟正黑體" pitchFamily="34" charset="-120"/>
                <a:ea typeface="微軟正黑體" pitchFamily="34" charset="-120"/>
              </a:rPr>
              <a:t>大事件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7931224" cy="5122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6393"/>
                <a:gridCol w="6694831"/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年份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事情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1994 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★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福樂多醫療福祉事業成立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21380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2000 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　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細明體"/>
                        </a:rPr>
                        <a:t>★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安排日本宮本啟子音樂療法研究所人員來台，參與埔里地區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921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地震賑災活動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細明體"/>
                        </a:rPr>
                        <a:t>★</a:t>
                      </a:r>
                      <a:r>
                        <a:rPr lang="zh-TW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福樂多派員赴日學習音樂療法課程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細明體"/>
                        </a:rPr>
                        <a:t>★</a:t>
                      </a:r>
                      <a:r>
                        <a:rPr lang="zh-TW" sz="2400" b="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Arial"/>
                        </a:rPr>
                        <a:t>辦理第一期音樂療法四天指導人員訓練課程及北中南巡迴實務帶動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88244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★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「活力音樂」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本土教育研修課程正式啟動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88244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2006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★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引進日本概念，經高雄市政府委託辦理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「居家入浴福祉研修課程」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16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4560"/>
                <a:gridCol w="6275040"/>
              </a:tblGrid>
              <a:tr h="46064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年分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事件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2008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受邀出席「日本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Care Management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學會第七回研究大會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in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熊本」及「上海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2008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老齡事業發展國際研討會」分享「臺灣高齡福祉照顧服務產業的現況與發展趨勢」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協辦「九十七年度第四屆全國銀髮族高爾賓果投擲及槌球大賽」</a:t>
                      </a: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</a:t>
                      </a:r>
                      <a:r>
                        <a:rPr lang="zh-TW" altLang="zh-TW" sz="2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協辦「到宅訪問入浴」教育研修課程，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邀請日本入浴車及入浴專業服務公司來台授課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2009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辦理台灣第二屆加賀谷</a:t>
                      </a: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∙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宮本式音樂照顧全國大會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5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★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協辦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hlinkClick r:id="rId2" action="ppaction://hlinksldjump"/>
                        </a:rPr>
                        <a:t>「九十八年度第五屆全國銀髮族高爾賓果投擲及槌球大賽」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zh-TW" dirty="0"/>
          </a:p>
        </p:txBody>
      </p:sp>
      <p:pic>
        <p:nvPicPr>
          <p:cNvPr id="5" name="圖片 4" descr="第六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96944" cy="654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6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福樂多的學校教育</a:t>
            </a:r>
          </a:p>
        </p:txBody>
      </p:sp>
      <p:pic>
        <p:nvPicPr>
          <p:cNvPr id="6" name="圖片 5" descr="學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653136"/>
            <a:ext cx="62865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目的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秉著落實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「教學」、「實務」、「研究」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三者合一之教育理念，積極發展學校長期照顧與健康促進等多元化教學特色，提高學校學生學習興趣、提升教師教學品質、增加學校競爭力。</a:t>
            </a:r>
          </a:p>
          <a:p>
            <a:pPr>
              <a:buNone/>
            </a:pP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規劃內容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情境教室設計及規劃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、多元化課程、研究專題提供與交流、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産學合作</a:t>
            </a:r>
            <a:r>
              <a:rPr lang="zh-TW" altLang="zh-TW" sz="4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學生實習與參訪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、策略聯盟等服務，協助學校發展高齡者及全人福祉相關教學特色。</a:t>
            </a: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實務課程研</a:t>
            </a:r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修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深信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「人才培育」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為長期照顧之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百年大計，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福樂多十幾年來持續與日本學術單位及福祉事業交流合作，陸續引進並開發多套實務照顧課程。</a:t>
            </a:r>
          </a:p>
          <a:p>
            <a:pPr lvl="1">
              <a:buNone/>
            </a:pPr>
            <a:r>
              <a:rPr lang="zh-TW" altLang="zh-TW" sz="3500" dirty="0" smtClean="0"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zh-TW" sz="3500" dirty="0">
                <a:latin typeface="微軟正黑體" pitchFamily="34" charset="-120"/>
                <a:ea typeface="微軟正黑體" pitchFamily="34" charset="-120"/>
              </a:rPr>
              <a:t>包括：</a:t>
            </a:r>
          </a:p>
          <a:p>
            <a:pPr lvl="0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實務專題演講及研討會</a:t>
            </a:r>
          </a:p>
          <a:p>
            <a:pPr lvl="0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身心機能活化運動</a:t>
            </a:r>
          </a:p>
          <a:p>
            <a:pPr lvl="0"/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 action="ppaction://hlinksldjump"/>
              </a:rPr>
              <a:t>加賀谷‧宮本式音樂照顧</a:t>
            </a:r>
            <a:endParaRPr lang="zh-TW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高齡者模擬體驗</a:t>
            </a:r>
          </a:p>
          <a:p>
            <a:pPr lvl="0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中風者半身麻痺模擬體驗</a:t>
            </a:r>
          </a:p>
          <a:p>
            <a:pPr lvl="0"/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沐浴服務曁人才培養</a:t>
            </a:r>
            <a:endParaRPr lang="zh-TW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加賀谷‧宮本式音樂照顧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日本擁有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七十多年歷史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，自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1999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年始在台深耕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。因為深信利用音樂的聆聽，可以讓收聽者產生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快樂、安定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的心情，藉由音樂的領導，配合身體動作的帶動，更是可以獲得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身體活化、心情愉悅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的效果。</a:t>
            </a:r>
          </a:p>
          <a:p>
            <a:endParaRPr lang="zh-TW" altLang="en-US" dirty="0"/>
          </a:p>
        </p:txBody>
      </p:sp>
      <p:pic>
        <p:nvPicPr>
          <p:cNvPr id="4" name="圖片 3" descr="音樂療法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437112"/>
            <a:ext cx="2232248" cy="168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音樂療法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437112"/>
            <a:ext cx="2160240" cy="173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音樂療法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509120"/>
            <a:ext cx="2232248" cy="168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實施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即席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的樂曲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組合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身體來表達，達到身心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一體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團體帶動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尊重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自我選擇、決定、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行動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尊重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人性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尊嚴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應用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音樂的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特性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獨特</a:t>
            </a:r>
            <a:r>
              <a:rPr lang="zh-TW" altLang="zh-TW" sz="40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內容</a:t>
            </a:r>
            <a:endParaRPr lang="zh-TW" altLang="zh-TW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音樂療法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301208"/>
            <a:ext cx="4139952" cy="134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目錄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談談福樂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理念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相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關長照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機構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日托、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日照、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協會、基金會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居家生活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問題與回答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建議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心得分享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DSC01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511256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音樂療法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36903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發展過程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0504"/>
                <a:gridCol w="6779096"/>
              </a:tblGrid>
              <a:tr h="3886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年分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事件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560568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1999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921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地震造成很大的傷害。福樂多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開始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了數場的單場巡迴活動。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382222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將整個推展福祉的教育理念及計畫與宮本啟子老師報告過後，取得日本同意後，正式邀請老師來台授課。</a:t>
                      </a:r>
                    </a:p>
                    <a:p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1382222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2010</a:t>
                      </a:r>
                      <a:r>
                        <a:rPr lang="zh-TW" altLang="en-US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台灣各地辦理超過</a:t>
                      </a:r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期初級課程、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近百場的音樂照顧體驗帶動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、以及辦理</a:t>
                      </a:r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期中級進階課程、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屆全國大會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/>
                </a:tc>
              </a:tr>
              <a:tr h="967556"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2010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「台灣加賀谷</a:t>
                      </a:r>
                      <a:r>
                        <a:rPr lang="en-US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r>
                        <a:rPr lang="zh-TW" altLang="zh-TW" sz="2000" kern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宮本式音樂照顧協會成立大會」正式成立。</a:t>
                      </a:r>
                    </a:p>
                    <a:p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7380312" y="476672"/>
            <a:ext cx="1080120" cy="9087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沐浴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67100"/>
            <a:ext cx="7704856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沐浴服務曁人才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培養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大多數人來說—「沐浴」，是每天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必需做的享受事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。但隨著人年紀漸老，或是身體活動有障礙，甚至是臥床的狀況下，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沐浴這件事往往變得吃力與遙不可及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沐浴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136904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發展過程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年，陳治顧問帶著蔡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總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經理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到訪日本的專業洗澡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第一次邀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請日本講師來台傳授臥床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沐浴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的技巧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並在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月台灣有了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一台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『到宅沐浴車』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的誕生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沐浴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3131840" cy="6669360"/>
          </a:xfrm>
          <a:prstGeom prst="rect">
            <a:avLst/>
          </a:prstGeom>
        </p:spPr>
      </p:pic>
      <p:sp>
        <p:nvSpPr>
          <p:cNvPr id="6" name="向下箭號 5">
            <a:hlinkClick r:id="rId3" action="ppaction://hlinksldjump"/>
          </p:cNvPr>
          <p:cNvSpPr/>
          <p:nvPr/>
        </p:nvSpPr>
        <p:spPr>
          <a:xfrm>
            <a:off x="323528" y="260648"/>
            <a:ext cx="108012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情境教室設計</a:t>
            </a:r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規劃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透過情境模擬空間的規劃，學生在學校中就可以得到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實務操作經驗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，讓學生在吸收課本知識的同時，更進一步了解照顧相關之空間、輔具、設施等實際設備及其操作方式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高齡者全人照護示範教學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教室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情境教室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49694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參訪及實習生</a:t>
            </a:r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5400" dirty="0">
                <a:latin typeface="微軟正黑體" pitchFamily="34" charset="-120"/>
                <a:ea typeface="微軟正黑體" pitchFamily="34" charset="-120"/>
              </a:rPr>
              <a:t>依造時間規劃，可</a:t>
            </a: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分為</a:t>
            </a:r>
            <a:endParaRPr lang="en-US" altLang="zh-TW" sz="5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參訪</a:t>
            </a:r>
            <a:endParaRPr lang="en-US" altLang="zh-TW" sz="5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短期</a:t>
            </a:r>
            <a:r>
              <a:rPr lang="zh-TW" altLang="zh-TW" sz="5400" dirty="0">
                <a:latin typeface="微軟正黑體" pitchFamily="34" charset="-120"/>
                <a:ea typeface="微軟正黑體" pitchFamily="34" charset="-120"/>
              </a:rPr>
              <a:t>見</a:t>
            </a: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學</a:t>
            </a:r>
            <a:endParaRPr lang="en-US" altLang="zh-TW" sz="5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>
              <a:buFont typeface="Wingdings" pitchFamily="2" charset="2"/>
              <a:buAutoNum type="circleNumWdWhitePlain"/>
            </a:pPr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實習</a:t>
            </a:r>
            <a:endParaRPr lang="zh-TW" altLang="zh-TW" sz="5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DSC0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583264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參訪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776864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zh-TW" sz="96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醫療相關長照</a:t>
            </a:r>
            <a:r>
              <a:rPr lang="zh-TW" altLang="zh-TW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機構</a:t>
            </a:r>
            <a:endParaRPr lang="zh-TW" altLang="en-US" sz="96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 descr="醫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97152"/>
            <a:ext cx="626745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zh-TW" altLang="en-US" sz="9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長照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zh-TW" sz="96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日托、日照、協會、</a:t>
            </a:r>
            <a:r>
              <a:rPr lang="zh-TW" altLang="zh-TW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基金會</a:t>
            </a:r>
            <a:endParaRPr lang="zh-TW" altLang="en-US" sz="96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日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25144"/>
            <a:ext cx="62865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7200" b="1" dirty="0">
                <a:latin typeface="微軟正黑體" pitchFamily="34" charset="-120"/>
                <a:ea typeface="微軟正黑體" pitchFamily="34" charset="-120"/>
              </a:rPr>
              <a:t>執行、品質的</a:t>
            </a:r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保證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藉由多年成功實務經驗與堅強專業團隊，提供</a:t>
            </a:r>
            <a:r>
              <a:rPr lang="zh-TW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全面性的服務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，包含功能性定位、空間規劃、計畫統整、社區經營、企劃行銷，以及人力培養等與永續經營息息相關的課題，以系統化方式，減少浪費無謂的時間及人力成本，提高經濟效益與服務品質。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基金會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76454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zh-TW" sz="8000" b="1" dirty="0">
                <a:latin typeface="微軟正黑體" pitchFamily="34" charset="-120"/>
                <a:ea typeface="微軟正黑體" pitchFamily="34" charset="-120"/>
              </a:rPr>
              <a:t>社區服務</a:t>
            </a:r>
            <a:r>
              <a:rPr lang="zh-TW" altLang="zh-TW" sz="8000" b="1" dirty="0" smtClean="0">
                <a:latin typeface="微軟正黑體" pitchFamily="34" charset="-120"/>
                <a:ea typeface="微軟正黑體" pitchFamily="34" charset="-120"/>
              </a:rPr>
              <a:t>規劃</a:t>
            </a:r>
            <a:endParaRPr lang="zh-TW" altLang="en-US" dirty="0"/>
          </a:p>
        </p:txBody>
      </p:sp>
      <p:pic>
        <p:nvPicPr>
          <p:cNvPr id="4" name="內容版面配置區 3" descr="基金會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2700" cy="471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機構實務案例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機構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濟興長青園興建案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：以多層級、連續性照顧模式來呈現。包含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group home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型失智照護規劃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用生活方式來結合不同社會階層的失能、失智老人。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、一樓大廳社區融合設計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讓老人不覺得被限制而是自在的像在家中生活。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行政院衛生署屏東醫院失智照護中心規劃，經行政院衛生署工程施工查核小組查核結果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公布為甲等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居家生活</a:t>
            </a:r>
            <a:endParaRPr lang="zh-TW" altLang="en-US" sz="9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居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437112"/>
            <a:ext cx="62865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居家生活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居家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環境不良是引起老人跌倒的主因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，而跌倒轉成臥床個案亦不在少數！如何建立一個安全的居家環境成為社區的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初級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預防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福樂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多從實務面做起，參與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民眾居家改善無障礙改造工程、建立優質居家環境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，再從教學面切入無障礙示範展示空間設置，並結合使用者，教導長者及學子如何正確使用及購買生活輔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居家圖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573016"/>
            <a:ext cx="2381250" cy="15811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400" b="1" dirty="0" smtClean="0">
                <a:latin typeface="微軟正黑體" pitchFamily="34" charset="-120"/>
                <a:ea typeface="微軟正黑體" pitchFamily="34" charset="-120"/>
              </a:rPr>
              <a:t>無障礙示範展示空間設置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無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障礙入浴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環境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buNone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浴室內無高低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可調式衛浴組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設置無障礙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扶手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無障礙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臥室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房內無高低差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推拉門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設置無障礙扶手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增加止滑施工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電動升降床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離床偵測器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居家圖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84784"/>
            <a:ext cx="23812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居家圖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264696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輔具販賣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福樂多的專業及經驗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，希望能夠提供適切的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生活輔具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居家環境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0"/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福樂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多的輔具分類</a:t>
            </a:r>
            <a:endParaRPr lang="zh-TW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）自立排泄及照顧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）自立排泄及照顧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）臥床相關</a:t>
            </a: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）自立移動及相關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照顧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）自立餐食及照顧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相關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）便利生活用具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輔具圖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950" y="0"/>
            <a:ext cx="2686050" cy="2714625"/>
          </a:xfrm>
          <a:prstGeom prst="rect">
            <a:avLst/>
          </a:prstGeom>
        </p:spPr>
      </p:pic>
      <p:pic>
        <p:nvPicPr>
          <p:cNvPr id="5" name="圖片 4" descr="輔具圖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950" y="2132856"/>
            <a:ext cx="2686050" cy="2714625"/>
          </a:xfrm>
          <a:prstGeom prst="rect">
            <a:avLst/>
          </a:prstGeom>
        </p:spPr>
      </p:pic>
      <p:pic>
        <p:nvPicPr>
          <p:cNvPr id="6" name="圖片 5" descr="輔具圖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950" y="4509120"/>
            <a:ext cx="26860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你知道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福樂多有做什麼嗎？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福樂多門面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46156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額外補充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希望未來可以推出</a:t>
            </a:r>
            <a:r>
              <a:rPr lang="zh-TW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全齡生活用品專賣店</a:t>
            </a:r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，像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7-11</a:t>
            </a:r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一樣設立在各處讓大家都可以隨時購買。</a:t>
            </a:r>
          </a:p>
          <a:p>
            <a:pPr>
              <a:buNone/>
            </a:pP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問題＆回</a:t>
            </a:r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答</a:t>
            </a:r>
            <a:endParaRPr lang="zh-TW" altLang="en-US" sz="9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 descr="DSC01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75353"/>
            <a:ext cx="3240360" cy="5760639"/>
          </a:xfrm>
          <a:prstGeom prst="rect">
            <a:avLst/>
          </a:prstGeom>
        </p:spPr>
      </p:pic>
      <p:pic>
        <p:nvPicPr>
          <p:cNvPr id="7" name="圖片 6" descr="DSC01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764704"/>
            <a:ext cx="3265461" cy="5805264"/>
          </a:xfrm>
          <a:prstGeom prst="rect">
            <a:avLst/>
          </a:prstGeom>
        </p:spPr>
      </p:pic>
      <p:sp>
        <p:nvSpPr>
          <p:cNvPr id="10" name="五角星形 9"/>
          <p:cNvSpPr/>
          <p:nvPr/>
        </p:nvSpPr>
        <p:spPr>
          <a:xfrm>
            <a:off x="6084168" y="3068960"/>
            <a:ext cx="1728192" cy="1800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1043608" y="3789040"/>
            <a:ext cx="1728192" cy="18002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發現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　貴公司的輔具商品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大多都無先標示價格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，而如果要知道產品價格需要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填詢價需求單系統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，這是基於什麼樣的考量呢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Ａ：過去，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各個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購買機構的價錢要求都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不一樣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最後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每個人購買的金額不一定一樣，所以把金額標示出來怕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有爭議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未來，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回到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普通消費者，金額就會公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開化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標示明確的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價格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請問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　貴公司的輔具的行銷方式為何？因為資訊來源大多來自網路，想問 貴公司是否有利用一些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廣告或其他宣傳方式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來推銷輔具與相關商品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大多數以總經理的全國演講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，次為業務人員的行銷，後為網站的介紹行銷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也有印製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許多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廣告的文宣和目錄，而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2011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年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1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1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也將開設新的網站來宣傳，但目前電視廣告跟報紙還沒有推廣，是因為覺得時機為到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　貴公司在販賣出產品後，會針對購買輔具的顧客做過顧客使用的滿意調查嗎？另外， 貴公司的產品是否有給予保固或購後有七天鑑賞期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早期只針對大的專案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(ex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、政府機構、學校團體、民間機構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做顧客滿意調查，知道問題後並去改善，也會做所有的售後服務，讓購買的客人可以永續下去。而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針對一般民眾也會給予七天鑑賞期，並且設立優良的客服中心。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貴公司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的網頁提到有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開設輔具的設計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及規劃的課程，試問 貴公司是如何安排這樣的課程呢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全齡生活用品專店是輔具市場的新概念，而福樂多安排的課程是讓學員使用此輔具，讓學員們可以從中去了解輔具的應用與意義。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大多數跟　貴公司購買輔具的是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哪種單位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呢（如，家庭、社區關懷據點、老人機構、社區、學校等）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早期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公家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機構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原則，私人企業較少，現在則以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私人企業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為主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4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　貴公司的輔具有提供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租賃服務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嗎？</a:t>
            </a: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Ａ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年前剛起步的時候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有嘗試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提供輔具租賃服務，但因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社會環境不成熟而停掉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，但未來有機會還是會再提供這項服務。</a:t>
            </a:r>
          </a:p>
          <a:p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輔具類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　貴公司有專門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負責設計與製造輔具的部門嗎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沒有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，福樂多不可能每樣都要自己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。而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福樂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多大多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負責輔具的通路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，而且也有專業的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know how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去開發。</a:t>
            </a: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類比較</a:t>
            </a:r>
            <a:endParaRPr lang="zh-TW" altLang="en-US" sz="9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1428800"/>
          <a:ext cx="8229600" cy="54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752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hlinkClick r:id="rId2"/>
                        </a:rPr>
                        <a:t>福樂多醫療福祉事業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樂齡網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752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建立年份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民國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民國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96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</a:p>
                  </a:txBody>
                  <a:tcPr marL="68580" marR="68580" marT="0" marB="0" anchor="ctr"/>
                </a:tc>
              </a:tr>
              <a:tr h="111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公司目標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歡歡喜喜的服務，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輕輕鬆鬆的照顧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成為樂齡族群建構健康〈身〉、喜樂〈心〉、平安〈靈〉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生活的補給站</a:t>
                      </a:r>
                    </a:p>
                  </a:txBody>
                  <a:tcPr marL="68580" marR="68580" marT="0" marB="0" anchor="ctr"/>
                </a:tc>
              </a:tr>
              <a:tr h="876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分布地點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</a:rPr>
                        <a:t>高雄市左營區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台北、台中、嘉義、高雄</a:t>
                      </a:r>
                    </a:p>
                  </a:txBody>
                  <a:tcPr marL="68580" marR="68580" marT="0" marB="0" anchor="ctr"/>
                </a:tc>
              </a:tr>
              <a:tr h="1483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產品分類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共有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</a:t>
                      </a:r>
                      <a:r>
                        <a:rPr lang="zh-TW" sz="2000" kern="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zh-TW" altLang="en-US" sz="2000" kern="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生活輔具－食衣住行衛浴相關、聽覺溝通系列、移位住行系列、按摩紓壓系列、育樂運動</a:t>
                      </a:r>
                      <a:r>
                        <a:rPr lang="zh-TW" altLang="en-US" sz="2000" b="0" u="none" strike="noStrike" kern="1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）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共有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分類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（行動館、閱聽館、居家館、衣鞋館、休閒館、服務館、照護館、食品館、書籍館、新品區、禮品館、特價館）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 descr="組織圖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類比較</a:t>
            </a:r>
            <a:endParaRPr lang="zh-TW" altLang="en-US" sz="9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7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20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微軟正黑體" pitchFamily="34" charset="-120"/>
                          <a:ea typeface="微軟正黑體" pitchFamily="34" charset="-120"/>
                        </a:rPr>
                        <a:t>福樂多醫療福祉事業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樂齡網</a:t>
                      </a:r>
                    </a:p>
                  </a:txBody>
                  <a:tcPr marL="68580" marR="68580" marT="0" marB="0" anchor="ctr"/>
                </a:tc>
              </a:tr>
              <a:tr h="120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產品數量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販賣數量少，只有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販賣數量多，共有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471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件</a:t>
                      </a:r>
                    </a:p>
                  </a:txBody>
                  <a:tcPr marL="68580" marR="68580" marT="0" marB="0" anchor="ctr"/>
                </a:tc>
              </a:tr>
              <a:tr h="2374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latin typeface="微軟正黑體" pitchFamily="34" charset="-120"/>
                          <a:ea typeface="微軟正黑體" pitchFamily="34" charset="-120"/>
                        </a:rPr>
                        <a:t>特色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擁有</a:t>
                      </a:r>
                      <a:r>
                        <a:rPr lang="en-US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天退換貨保證期以及良好的客服中心。產品特色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介紹仔細</a:t>
                      </a: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，新上市的商品會另外分類介紹，讓消費者擁有最新資訊。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擁有七天鑑賞期。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產品清晰的分類</a:t>
                      </a:r>
                      <a:r>
                        <a:rPr lang="zh-TW" sz="2400" kern="100" dirty="0">
                          <a:latin typeface="微軟正黑體" pitchFamily="34" charset="-120"/>
                          <a:ea typeface="微軟正黑體" pitchFamily="34" charset="-120"/>
                        </a:rPr>
                        <a:t>，方便使用者能以最少的時間找到所需的資訊，不會因為過多的商品而引發選購的困難。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輔具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類小結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sz="7200" dirty="0" smtClean="0">
                <a:latin typeface="微軟正黑體" pitchFamily="34" charset="-120"/>
                <a:ea typeface="微軟正黑體" pitchFamily="34" charset="-120"/>
              </a:rPr>
              <a:t>樂</a:t>
            </a:r>
            <a:r>
              <a:rPr lang="zh-TW" altLang="zh-TW" sz="7200" dirty="0" smtClean="0">
                <a:latin typeface="微軟正黑體" pitchFamily="34" charset="-120"/>
                <a:ea typeface="微軟正黑體" pitchFamily="34" charset="-120"/>
              </a:rPr>
              <a:t>齡</a:t>
            </a:r>
            <a:r>
              <a:rPr lang="zh-TW" altLang="zh-TW" sz="7200" dirty="0" smtClean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整齊</a:t>
            </a: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規劃。</a:t>
            </a:r>
            <a:endParaRPr lang="en-US" altLang="zh-TW" sz="7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福樂</a:t>
            </a: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多重新規劃，但仍需再努力。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效仿日本的老人住宅，最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困難的發展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是甚麼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台灣老年人所需的住宅是甚麼？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政府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信用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信賴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高齡化程度尚未達到發展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老人住宅的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標準。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老人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住宅的時機點未到，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2017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年起步，社區老人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住宅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個人化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住宅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生活化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，非團體管制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機構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看到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　貴公司網站所提到〝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支持型住宅〞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的服務，我們對於這套住宅模式感到陌生及好奇，希望　貴公司可以為我們多做說明？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支持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型住宅等於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照護型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住宅，具體提供並實踐三餐飲食的協助、入浴協助等維持生命機能的生命照護，能讓入居者渡過人類內心觸動感知的每一天之文化照護等。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老人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住宅裡服務人員由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誰來擔任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？針對服務人員提供的培訓方法與內容為何？</a:t>
            </a: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非正式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的人力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非護理社工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實習生，志工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開放式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教育，開放式人才培育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　貴公司老人住宅的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居住單元與居室服務空間如何規劃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？（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Ex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：居住單元組合方式、基本族群規劃原則、生活族群配置）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岡山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榮家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用生活方式來結合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不同社會階層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的失能、失智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老人。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老人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住宅的主體是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傾向入住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機構則是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經營者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為主體，以方便他們管理為主，但這樣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反而忽略長者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的心情。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　貴公司老人住宅服務裡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涵蓋哪些內容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？（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Ex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：餐食、休閒等）</a:t>
            </a: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老人→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全人需求，身心靈</a:t>
            </a:r>
            <a:endParaRPr lang="zh-TW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老人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住宅與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中心的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聯繫取得，生活重心連線，緊急事故直接通報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中心護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試問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　貴公司的老人住宅的</a:t>
            </a:r>
            <a:r>
              <a:rPr lang="zh-TW" altLang="zh-TW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外部空間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如何規劃？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(Ex</a:t>
            </a:r>
            <a:r>
              <a:rPr lang="zh-TW" altLang="zh-TW" sz="4800" dirty="0" smtClean="0">
                <a:latin typeface="微軟正黑體" pitchFamily="34" charset="-120"/>
                <a:ea typeface="微軟正黑體" pitchFamily="34" charset="-120"/>
              </a:rPr>
              <a:t>：戶外休憩空間、室外引導通路、人行道安全措施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4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Ａ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：（不便透露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4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住宅部分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補充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老人住宅的地點常會被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附近原有的居民反對抗議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，而蔡總經理的解決方案是，親自向原有的居民解釋，並不透過任何的政府或機構宣導，則是因為怕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達不到原意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。然而，更強調老人並非等於殘弱中風，而是開始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倡導健康老人的觀念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音樂療法部分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療法的帶動人員須接受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何種的專業培訓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才能成為帶動者？</a:t>
            </a: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福樂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多會開課讓大家報名音樂治療師的初級課程，課程為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天費用為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7600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元。</a:t>
            </a: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談談福樂多</a:t>
            </a:r>
            <a:endParaRPr lang="zh-TW" altLang="en-US" sz="9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音樂療法部分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長者所喜愛的音樂是屬於他們耳熟能詳的年代老歌，您們是如何了解他們的需求與喜愛的類別，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他們準備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喜愛的歌曲？</a:t>
            </a: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不分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國籍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、類型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但有專門為失智老人設定特定的音樂。</a:t>
            </a: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音樂療法部分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我們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所得知的音樂療法資料，美國的療法較偏重於科學性和醫療性，而日本則偏重心靈治療，試問　貴機構在考慮引進音樂療法時，是基於什麼原因而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選擇日本的醫療方式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？</a:t>
            </a: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治療師不只是把動作傳達給老人，而是要把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操作技巧當作工具運用，放入情感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是最主要因素之一。</a:t>
            </a: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音樂療法部分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Ｑ：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接受 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貴公司音樂療法的服務對象很廣，那在上課時有因為這樣</a:t>
            </a:r>
            <a:r>
              <a:rPr lang="zh-TW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產生什麼困難嗎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？（像是長者和兒童一起上課等）</a:t>
            </a:r>
          </a:p>
          <a:p>
            <a:pPr>
              <a:buNone/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Ａ：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的動作都是有一套原理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SOP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所以並不是治療師自己隨便亂帶動作而是有特定的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動作。</a:t>
            </a:r>
            <a:endParaRPr lang="zh-TW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療法比較</a:t>
            </a:r>
            <a:endParaRPr lang="zh-TW" altLang="en-US" sz="9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29600" cy="51978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824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微軟正黑體" pitchFamily="34" charset="-120"/>
                          <a:ea typeface="微軟正黑體" pitchFamily="34" charset="-120"/>
                        </a:rPr>
                        <a:t>福樂多醫療福祉事業</a:t>
                      </a:r>
                      <a:endParaRPr lang="zh-TW" sz="1800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大衛活力音樂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824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微軟正黑體" pitchFamily="34" charset="-120"/>
                          <a:ea typeface="微軟正黑體" pitchFamily="34" charset="-120"/>
                        </a:rPr>
                        <a:t>音樂療法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微軟正黑體" pitchFamily="34" charset="-120"/>
                          <a:ea typeface="微軟正黑體" pitchFamily="34" charset="-120"/>
                        </a:rPr>
                        <a:t>建立年份</a:t>
                      </a:r>
                      <a:endParaRPr lang="zh-TW" sz="3600" b="1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西元</a:t>
                      </a:r>
                      <a:r>
                        <a:rPr lang="en-US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1999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無明確時間點，但比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福樂多晚</a:t>
                      </a:r>
                      <a:endParaRPr lang="zh-TW" sz="18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824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微軟正黑體" pitchFamily="34" charset="-120"/>
                          <a:ea typeface="微軟正黑體" pitchFamily="34" charset="-120"/>
                        </a:rPr>
                        <a:t>目標</a:t>
                      </a:r>
                      <a:endParaRPr lang="zh-TW" sz="3600" b="1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可以從音樂中，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重新發現生命的意義與生活的目標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，進而產生自發性的行動。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幫助</a:t>
                      </a:r>
                      <a:r>
                        <a:rPr lang="zh-TW" sz="1800" kern="1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長者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越活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越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有勁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，創造更多開心老人，是活力大衛努力的目標與意義。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824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微軟正黑體" pitchFamily="34" charset="-120"/>
                          <a:ea typeface="微軟正黑體" pitchFamily="34" charset="-120"/>
                        </a:rPr>
                        <a:t>分布地點</a:t>
                      </a:r>
                      <a:endParaRPr lang="zh-TW" sz="3600" b="1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微軟正黑體" pitchFamily="34" charset="-120"/>
                          <a:ea typeface="微軟正黑體" pitchFamily="34" charset="-120"/>
                        </a:rPr>
                        <a:t>高雄市左營區</a:t>
                      </a:r>
                      <a:endParaRPr lang="zh-TW" sz="1800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微軟正黑體" pitchFamily="34" charset="-120"/>
                          <a:ea typeface="微軟正黑體" pitchFamily="34" charset="-120"/>
                        </a:rPr>
                        <a:t>台北市士林區</a:t>
                      </a:r>
                      <a:endParaRPr lang="zh-TW" sz="1800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1626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微軟正黑體" pitchFamily="34" charset="-120"/>
                          <a:ea typeface="微軟正黑體" pitchFamily="34" charset="-120"/>
                        </a:rPr>
                        <a:t>培訓目的</a:t>
                      </a:r>
                      <a:endParaRPr lang="zh-TW" sz="3600" b="1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福樂多積極籌劃希望引進此套指導人員訓練課程，希望</a:t>
                      </a:r>
                      <a:r>
                        <a:rPr lang="zh-TW" sz="1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能讓這套活動在台灣成為普遍的活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動，讓更多人能受益。</a:t>
                      </a:r>
                      <a:endParaRPr lang="zh-TW" sz="18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4203700" algn="l"/>
                        </a:tabLs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活力大衛以業界十年專業經驗，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提供一系列最佳職場升等計畫</a:t>
                      </a: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</a:rPr>
                        <a:t>，打造與眾不同的競爭力，迎向年年極素高度成長的銀髮商機。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療法比較</a:t>
            </a:r>
            <a:endParaRPr lang="zh-TW" altLang="en-US" sz="9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12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39752"/>
                <a:gridCol w="2746648"/>
              </a:tblGrid>
              <a:tr h="42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微軟正黑體" pitchFamily="34" charset="-120"/>
                          <a:ea typeface="微軟正黑體" pitchFamily="34" charset="-120"/>
                        </a:rPr>
                        <a:t>福樂多醫療福祉事業</a:t>
                      </a:r>
                      <a:endParaRPr lang="zh-TW" sz="2000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大衛活力音樂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1051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微軟正黑體" pitchFamily="34" charset="-120"/>
                          <a:ea typeface="微軟正黑體" pitchFamily="34" charset="-120"/>
                        </a:rPr>
                        <a:t>學費</a:t>
                      </a:r>
                      <a:endParaRPr lang="zh-TW" sz="3600" b="1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初級課程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天：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7600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不包含報名費與課程費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初級課程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天：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12800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不包含報名費與課程費</a:t>
                      </a:r>
                      <a:r>
                        <a:rPr lang="en-US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2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微軟正黑體" pitchFamily="34" charset="-120"/>
                          <a:ea typeface="微軟正黑體" pitchFamily="34" charset="-120"/>
                        </a:rPr>
                        <a:t>引進國家</a:t>
                      </a:r>
                      <a:endParaRPr lang="zh-TW" sz="3600" b="1" kern="10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日本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美國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2804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微軟正黑體" pitchFamily="34" charset="-120"/>
                          <a:ea typeface="微軟正黑體" pitchFamily="34" charset="-120"/>
                        </a:rPr>
                        <a:t>引進的技術</a:t>
                      </a:r>
                      <a:endParaRPr lang="zh-TW" sz="3600" b="1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利用音樂的特性來帶給被實施者身心上的刺激，進而增強對人的關係及情緒的安定。重要的是能</a:t>
                      </a: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促進運動的感覺和智能方面的改善</a:t>
                      </a:r>
                      <a:r>
                        <a:rPr 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，使被實施者的</a:t>
                      </a: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身心和生活</a:t>
                      </a:r>
                      <a:r>
                        <a:rPr lang="zh-TW" sz="2000" dirty="0">
                          <a:latin typeface="微軟正黑體" pitchFamily="34" charset="-120"/>
                          <a:ea typeface="微軟正黑體" pitchFamily="34" charset="-120"/>
                        </a:rPr>
                        <a:t>上有更好的改變。</a:t>
                      </a:r>
                      <a:endParaRPr lang="zh-TW" sz="20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運用特別選出的音樂或節奏做輔助，目的在於重建、維持、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促進老人之社會及情緒功能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心智歷程和生理健康</a:t>
                      </a:r>
                      <a:r>
                        <a:rPr lang="zh-TW" sz="2000" kern="100" dirty="0">
                          <a:latin typeface="微軟正黑體" pitchFamily="34" charset="-120"/>
                          <a:ea typeface="微軟正黑體" pitchFamily="34" charset="-120"/>
                        </a:rPr>
                        <a:t>的正常發展。</a:t>
                      </a:r>
                      <a:endParaRPr lang="zh-TW" sz="2000" kern="100" dirty="0"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音樂療法</a:t>
            </a:r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小結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大衛活力音樂所強調的是</a:t>
            </a:r>
            <a:r>
              <a:rPr lang="zh-TW" altLang="zh-TW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證照的培訓及</a:t>
            </a:r>
            <a:r>
              <a:rPr lang="zh-TW" altLang="zh-TW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endParaRPr lang="zh-TW" altLang="zh-TW" sz="5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福樂多所強調的是希望能藉由</a:t>
            </a:r>
            <a:r>
              <a:rPr lang="zh-TW" altLang="zh-TW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音樂療法讓被實施者的身心處於穩定愉快的</a:t>
            </a:r>
            <a:r>
              <a:rPr lang="zh-TW" altLang="zh-TW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狀態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5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96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福樂多真的應有盡有，但或許要考慮某些部分可以先暫緩或是停止開發，未來市場越來越多，大家的要求也會越來越精細，如果福樂多可以更抓住大家的需求，相信企業會越來越好。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也期待未來可以在電視上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看到更多福樂多的新聞或廣告。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SC02266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心得分享</a:t>
            </a:r>
            <a:endParaRPr lang="zh-TW" altLang="en-US" sz="96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震撼彈</a:t>
            </a:r>
            <a:endParaRPr lang="zh-TW" altLang="en-US" sz="20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緣起</a:t>
            </a:r>
            <a:endParaRPr lang="zh-TW" altLang="zh-TW" sz="7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一位平凡而偉大的女士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zh-TW" sz="6000" dirty="0" smtClean="0">
                <a:latin typeface="微軟正黑體" pitchFamily="34" charset="-120"/>
                <a:ea typeface="微軟正黑體" pitchFamily="34" charset="-120"/>
              </a:rPr>
              <a:t>陳治女士</a:t>
            </a:r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（朱媽媽）</a:t>
            </a:r>
            <a:endParaRPr lang="en-US" altLang="zh-TW" sz="6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朱媽媽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5527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原先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認知的老人服務事業的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概念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91265" cy="49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60218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對於此科系有高度的遠景期望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對於科系的就業與未來不確定性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我們的誤解</a:t>
                      </a:r>
                      <a:endParaRPr lang="zh-TW" altLang="en-US" sz="1800" b="1" i="0" u="none" strike="noStrike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60218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長者真的需要更多人的關懷與照顧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老服系的定位也還不是很清楚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老服系就是出來照顧老人</a:t>
                      </a:r>
                    </a:p>
                  </a:txBody>
                  <a:tcPr marL="9525" marR="9525" marT="9525" marB="0"/>
                </a:tc>
              </a:tr>
              <a:tr h="898141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銀髮市場會很蓬勃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一直不知道老服系畢業以後真正要如何進入職場工作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自己的勞力去服務老人 </a:t>
                      </a:r>
                    </a:p>
                  </a:txBody>
                  <a:tcPr marL="9525" marR="9525" marT="9525" marB="0"/>
                </a:tc>
              </a:tr>
              <a:tr h="60218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未來高齡化社會讀這個科系有許多前途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不知道該如何替自己的未來開出一條路來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60218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未來的趨勢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盲目的以為未來要做的是一些基本工作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400087">
                <a:tc>
                  <a:txBody>
                    <a:bodyPr/>
                    <a:lstStyle/>
                    <a:p>
                      <a:pPr algn="just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少子化以及高齡化的時代，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侷限在這些小地方裡面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602186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薪水</a:t>
                      </a:r>
                    </a:p>
                    <a:p>
                      <a:pPr algn="just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其實連自己都不敢很</a:t>
                      </a: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確定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615984">
                <a:tc>
                  <a:txBody>
                    <a:bodyPr/>
                    <a:lstStyle/>
                    <a:p>
                      <a:pPr algn="l" fontAlgn="t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TW" altLang="en-US" sz="1800" b="1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是不是自己真的想要的？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後來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認知的老人服務事業的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概念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14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43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對於未來應該具備的條件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對於科系就業與未來的錯誤認知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對於科系應以學習管理為主軸</a:t>
                      </a:r>
                    </a:p>
                  </a:txBody>
                  <a:tcPr marL="9525" marR="9525" marT="9525" marB="0" anchor="ctr"/>
                </a:tc>
              </a:tr>
              <a:tr h="68745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基本老人事業的知識，都應該去學習了解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如果要選擇照顧服務員也會去選擇一個護士或社工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所學的知識較偏向於管理方面的知識</a:t>
                      </a:r>
                    </a:p>
                  </a:txBody>
                  <a:tcPr marL="9525" marR="9525" marT="9525" marB="0"/>
                </a:tc>
              </a:tr>
              <a:tr h="68745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基本的課程學好，才能夠讓自己更充實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畢業後去擔任照顧服務員，那當初根本沒有必要就讀大學四年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與護士和社工相比，較強的就是管理能力</a:t>
                      </a:r>
                    </a:p>
                  </a:txBody>
                  <a:tcPr marL="9525" marR="9525" marT="9525" marB="0"/>
                </a:tc>
              </a:tr>
              <a:tr h="68745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更了解長者的需要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大學生的我們，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從事照顧服務員等照護方面都太浪費了、大材小用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所學的基礎科目跟管理科目做結合</a:t>
                      </a:r>
                    </a:p>
                  </a:txBody>
                  <a:tcPr marL="9525" marR="9525" marT="9525" marB="0"/>
                </a:tc>
              </a:tr>
              <a:tr h="68745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老人服務事業管理屬於小規模但多機能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只能藉由勞力當照顧服務員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把所學老人科目作為基礎，並以「管理」為重心</a:t>
                      </a:r>
                    </a:p>
                  </a:txBody>
                  <a:tcPr marL="9525" marR="9525" marT="9525" marB="0"/>
                </a:tc>
              </a:tr>
              <a:tr h="6874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不應該把「老人服務事業管理」著重在於「服務」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老人學為基石，以管理學為主軸</a:t>
                      </a:r>
                    </a:p>
                  </a:txBody>
                  <a:tcPr marL="9525" marR="9525" marT="9525" marB="0"/>
                </a:tc>
              </a:tr>
              <a:tr h="6874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從未有人可以真正的讓我們清楚了解這個科系的走向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科系的重點是在教導管理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未來的我們要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51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7614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企業所需要的人才是屬於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銀髮產業在未來的發展空間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總經理的對於現在大學生的勉勵</a:t>
                      </a:r>
                    </a:p>
                  </a:txBody>
                  <a:tcPr marL="9525" marR="9525" marT="9525" marB="0" anchor="ctr"/>
                </a:tc>
              </a:tr>
              <a:tr h="114831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成為一個能夠統整、管理的經理人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更多預防的上面。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機會是要靠自己去把握跟開發</a:t>
                      </a:r>
                    </a:p>
                  </a:txBody>
                  <a:tcPr marL="9525" marR="9525" marT="9525" marB="0"/>
                </a:tc>
              </a:tr>
              <a:tr h="114831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增加基礎所學更有資本去當一個能夠統整管理的經理人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銀髮產業未來還有好多改革跟改變可以去做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學到學校所不會教的事情</a:t>
                      </a:r>
                    </a:p>
                  </a:txBody>
                  <a:tcPr marL="9525" marR="9525" marT="9525" marB="0"/>
                </a:tc>
              </a:tr>
              <a:tr h="11483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u="none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將目標更</a:t>
                      </a:r>
                      <a:r>
                        <a:rPr lang="zh-TW" altLang="zh-TW" sz="2000" b="1" u="none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年輕化</a:t>
                      </a:r>
                      <a:r>
                        <a:rPr lang="zh-TW" altLang="zh-TW" sz="2000" b="0" u="none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，畢竟很多東西都是年輕、上班族群買給自己的長輩來用，而不是長者自己去消費的</a:t>
                      </a:r>
                      <a:r>
                        <a:rPr lang="zh-TW" altLang="zh-TW" sz="20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l" fontAlgn="ctr"/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成功的道路 只有真正成功的人才有辦法把成功的方法告訴我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Ｂｙｅｂｙｅ，謝謝聆聽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DSC01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理念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福樂多理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208912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>
                <a:latin typeface="微軟正黑體" pitchFamily="34" charset="-120"/>
                <a:ea typeface="微軟正黑體" pitchFamily="34" charset="-120"/>
              </a:rPr>
              <a:t>沿革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10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2986</Words>
  <Application>Microsoft Office PowerPoint</Application>
  <PresentationFormat>如螢幕大小 (4:3)</PresentationFormat>
  <Paragraphs>339</Paragraphs>
  <Slides>73</Slides>
  <Notes>0</Notes>
  <HiddenSlides>7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Office 佈景主題</vt:lpstr>
      <vt:lpstr>投影片 1</vt:lpstr>
      <vt:lpstr>目錄</vt:lpstr>
      <vt:lpstr>前言</vt:lpstr>
      <vt:lpstr>你知道福樂多有做什麼嗎？</vt:lpstr>
      <vt:lpstr>投影片 5</vt:lpstr>
      <vt:lpstr>談談福樂多</vt:lpstr>
      <vt:lpstr>緣起</vt:lpstr>
      <vt:lpstr>理念</vt:lpstr>
      <vt:lpstr>沿革</vt:lpstr>
      <vt:lpstr>定位</vt:lpstr>
      <vt:lpstr>大事件</vt:lpstr>
      <vt:lpstr>投影片 12</vt:lpstr>
      <vt:lpstr>投影片 13</vt:lpstr>
      <vt:lpstr>福樂多的學校教育</vt:lpstr>
      <vt:lpstr>目的</vt:lpstr>
      <vt:lpstr>規劃內容</vt:lpstr>
      <vt:lpstr>實務課程研修</vt:lpstr>
      <vt:lpstr>加賀谷‧宮本式音樂照顧</vt:lpstr>
      <vt:lpstr>實施方法</vt:lpstr>
      <vt:lpstr>投影片 20</vt:lpstr>
      <vt:lpstr>發展過程</vt:lpstr>
      <vt:lpstr>沐浴服務曁人才培養</vt:lpstr>
      <vt:lpstr>投影片 23</vt:lpstr>
      <vt:lpstr>發展過程</vt:lpstr>
      <vt:lpstr>情境教室設計規劃</vt:lpstr>
      <vt:lpstr>高齡者全人照護示範教學教室</vt:lpstr>
      <vt:lpstr>參訪及實習生相關</vt:lpstr>
      <vt:lpstr>投影片 28</vt:lpstr>
      <vt:lpstr>醫療相關長照機構</vt:lpstr>
      <vt:lpstr>投影片 30</vt:lpstr>
      <vt:lpstr>日托、日照、協會、基金會</vt:lpstr>
      <vt:lpstr>執行、品質的保證</vt:lpstr>
      <vt:lpstr>社區服務規劃</vt:lpstr>
      <vt:lpstr>機構實務案例</vt:lpstr>
      <vt:lpstr>居家生活</vt:lpstr>
      <vt:lpstr>居家生活？</vt:lpstr>
      <vt:lpstr>無障礙示範展示空間設置</vt:lpstr>
      <vt:lpstr>投影片 38</vt:lpstr>
      <vt:lpstr>輔具販賣</vt:lpstr>
      <vt:lpstr>額外補充</vt:lpstr>
      <vt:lpstr>問題＆回答</vt:lpstr>
      <vt:lpstr>輔具類</vt:lpstr>
      <vt:lpstr>輔具類</vt:lpstr>
      <vt:lpstr>輔具類</vt:lpstr>
      <vt:lpstr>輔具類</vt:lpstr>
      <vt:lpstr>輔具類</vt:lpstr>
      <vt:lpstr>輔具類</vt:lpstr>
      <vt:lpstr>輔具類</vt:lpstr>
      <vt:lpstr>輔具類比較</vt:lpstr>
      <vt:lpstr>輔具類比較</vt:lpstr>
      <vt:lpstr>輔具類小結</vt:lpstr>
      <vt:lpstr>住宅部分</vt:lpstr>
      <vt:lpstr>住宅部分</vt:lpstr>
      <vt:lpstr>住宅部分</vt:lpstr>
      <vt:lpstr>住宅部分</vt:lpstr>
      <vt:lpstr>住宅部分</vt:lpstr>
      <vt:lpstr>住宅部分</vt:lpstr>
      <vt:lpstr>住宅部分</vt:lpstr>
      <vt:lpstr>音樂療法部分</vt:lpstr>
      <vt:lpstr>音樂療法部分</vt:lpstr>
      <vt:lpstr>音樂療法部分</vt:lpstr>
      <vt:lpstr>音樂療法部分</vt:lpstr>
      <vt:lpstr>音樂療法比較</vt:lpstr>
      <vt:lpstr>音樂療法比較</vt:lpstr>
      <vt:lpstr>音樂療法小結</vt:lpstr>
      <vt:lpstr>建議</vt:lpstr>
      <vt:lpstr>投影片 67</vt:lpstr>
      <vt:lpstr>心得分享</vt:lpstr>
      <vt:lpstr>投影片 69</vt:lpstr>
      <vt:lpstr>原先認知的老人服務事業的概念</vt:lpstr>
      <vt:lpstr>後來認知的老人服務事業的概念 </vt:lpstr>
      <vt:lpstr>未來的我們要</vt:lpstr>
      <vt:lpstr>Ｂｙｅｂｙｅ，謝謝聆聽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51</cp:revision>
  <dcterms:created xsi:type="dcterms:W3CDTF">2010-12-29T14:09:58Z</dcterms:created>
  <dcterms:modified xsi:type="dcterms:W3CDTF">2010-12-30T01:16:54Z</dcterms:modified>
</cp:coreProperties>
</file>