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85" r:id="rId2"/>
    <p:sldId id="360" r:id="rId3"/>
    <p:sldId id="361" r:id="rId4"/>
    <p:sldId id="356" r:id="rId5"/>
    <p:sldId id="357" r:id="rId6"/>
    <p:sldId id="358" r:id="rId7"/>
    <p:sldId id="359" r:id="rId8"/>
  </p:sldIdLst>
  <p:sldSz cx="9144000" cy="6858000" type="screen4x3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5F5F5F"/>
    <a:srgbClr val="808080"/>
    <a:srgbClr val="000000"/>
    <a:srgbClr val="CC0000"/>
    <a:srgbClr val="78A4BC"/>
    <a:srgbClr val="9DBDB2"/>
    <a:srgbClr val="77A3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9" autoAdjust="0"/>
    <p:restoredTop sz="94660" autoAdjust="0"/>
  </p:normalViewPr>
  <p:slideViewPr>
    <p:cSldViewPr>
      <p:cViewPr varScale="1">
        <p:scale>
          <a:sx n="65" d="100"/>
          <a:sy n="6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1962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715AEA5-C5DE-4300-9485-09E8BB41EF6B}" type="datetimeFigureOut">
              <a:rPr lang="zh-TW" altLang="en-US" smtClean="0"/>
              <a:pPr/>
              <a:t>2010/12/21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3B2772-E080-46EC-AEA4-36921DA261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9" name="Object 57"/>
          <p:cNvGraphicFramePr>
            <a:graphicFrameLocks noChangeAspect="1"/>
          </p:cNvGraphicFramePr>
          <p:nvPr/>
        </p:nvGraphicFramePr>
        <p:xfrm>
          <a:off x="0" y="0"/>
          <a:ext cx="9144000" cy="3124200"/>
        </p:xfrm>
        <a:graphic>
          <a:graphicData uri="http://schemas.openxmlformats.org/presentationml/2006/ole">
            <p:oleObj spid="_x0000_s3129" name="Image" r:id="rId3" imgW="2438198" imgH="1657835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343400"/>
            <a:ext cx="5181600" cy="12192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626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553200"/>
            <a:ext cx="2438400" cy="228600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3048000" cy="228600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6553200"/>
            <a:ext cx="2438400" cy="228600"/>
          </a:xfrm>
        </p:spPr>
        <p:txBody>
          <a:bodyPr/>
          <a:lstStyle>
            <a:lvl1pPr algn="r">
              <a:defRPr sz="1000">
                <a:latin typeface="Arial" charset="0"/>
              </a:defRPr>
            </a:lvl1pPr>
          </a:lstStyle>
          <a:p>
            <a:fld id="{20BB007C-D42F-43A3-AFB9-20ABA7B32E3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>
            <a:off x="6684963" y="3438525"/>
            <a:ext cx="2001837" cy="1238250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>
            <a:off x="4724400" y="2201863"/>
            <a:ext cx="2047875" cy="1260475"/>
          </a:xfrm>
          <a:prstGeom prst="diamond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gray">
          <a:xfrm>
            <a:off x="5741988" y="1752600"/>
            <a:ext cx="1908175" cy="1263650"/>
          </a:xfrm>
          <a:prstGeom prst="diamond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11" name="Freeform 39" descr="F"/>
          <p:cNvSpPr>
            <a:spLocks/>
          </p:cNvSpPr>
          <p:nvPr/>
        </p:nvSpPr>
        <p:spPr bwMode="gray">
          <a:xfrm>
            <a:off x="6686550" y="4054475"/>
            <a:ext cx="1028700" cy="1692275"/>
          </a:xfrm>
          <a:custGeom>
            <a:avLst/>
            <a:gdLst/>
            <a:ahLst/>
            <a:cxnLst>
              <a:cxn ang="0">
                <a:pos x="648" y="1066"/>
              </a:cxn>
              <a:cxn ang="0">
                <a:pos x="641" y="389"/>
              </a:cxn>
              <a:cxn ang="0">
                <a:pos x="0" y="0"/>
              </a:cxn>
              <a:cxn ang="0">
                <a:pos x="2" y="681"/>
              </a:cxn>
              <a:cxn ang="0">
                <a:pos x="648" y="1066"/>
              </a:cxn>
            </a:cxnLst>
            <a:rect l="0" t="0" r="r" b="b"/>
            <a:pathLst>
              <a:path w="648" h="1066">
                <a:moveTo>
                  <a:pt x="648" y="1066"/>
                </a:moveTo>
                <a:lnTo>
                  <a:pt x="641" y="389"/>
                </a:lnTo>
                <a:lnTo>
                  <a:pt x="0" y="0"/>
                </a:lnTo>
                <a:lnTo>
                  <a:pt x="2" y="681"/>
                </a:lnTo>
                <a:lnTo>
                  <a:pt x="648" y="106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12" name="Freeform 40" descr="d"/>
          <p:cNvSpPr>
            <a:spLocks/>
          </p:cNvSpPr>
          <p:nvPr/>
        </p:nvSpPr>
        <p:spPr bwMode="gray">
          <a:xfrm>
            <a:off x="4725988" y="2819400"/>
            <a:ext cx="1027112" cy="1733550"/>
          </a:xfrm>
          <a:custGeom>
            <a:avLst/>
            <a:gdLst/>
            <a:ahLst/>
            <a:cxnLst>
              <a:cxn ang="0">
                <a:pos x="626" y="991"/>
              </a:cxn>
              <a:cxn ang="0">
                <a:pos x="626" y="362"/>
              </a:cxn>
              <a:cxn ang="0">
                <a:pos x="0" y="0"/>
              </a:cxn>
              <a:cxn ang="0">
                <a:pos x="2" y="617"/>
              </a:cxn>
              <a:cxn ang="0">
                <a:pos x="626" y="991"/>
              </a:cxn>
            </a:cxnLst>
            <a:rect l="0" t="0" r="r" b="b"/>
            <a:pathLst>
              <a:path w="626" h="991">
                <a:moveTo>
                  <a:pt x="626" y="991"/>
                </a:moveTo>
                <a:lnTo>
                  <a:pt x="626" y="362"/>
                </a:lnTo>
                <a:lnTo>
                  <a:pt x="0" y="0"/>
                </a:lnTo>
                <a:lnTo>
                  <a:pt x="2" y="617"/>
                </a:lnTo>
                <a:lnTo>
                  <a:pt x="626" y="991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5749925" y="4537075"/>
            <a:ext cx="939800" cy="1635125"/>
          </a:xfrm>
          <a:custGeom>
            <a:avLst/>
            <a:gdLst/>
            <a:ahLst/>
            <a:cxnLst>
              <a:cxn ang="0">
                <a:pos x="592" y="1030"/>
              </a:cxn>
              <a:cxn ang="0">
                <a:pos x="592" y="371"/>
              </a:cxn>
              <a:cxn ang="0">
                <a:pos x="1" y="0"/>
              </a:cxn>
              <a:cxn ang="0">
                <a:pos x="0" y="662"/>
              </a:cxn>
              <a:cxn ang="0">
                <a:pos x="592" y="1030"/>
              </a:cxn>
            </a:cxnLst>
            <a:rect l="0" t="0" r="r" b="b"/>
            <a:pathLst>
              <a:path w="592" h="1030">
                <a:moveTo>
                  <a:pt x="592" y="1030"/>
                </a:moveTo>
                <a:lnTo>
                  <a:pt x="592" y="371"/>
                </a:lnTo>
                <a:lnTo>
                  <a:pt x="1" y="0"/>
                </a:lnTo>
                <a:lnTo>
                  <a:pt x="0" y="662"/>
                </a:lnTo>
                <a:lnTo>
                  <a:pt x="592" y="103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14" name="Freeform 42" descr="b"/>
          <p:cNvSpPr>
            <a:spLocks/>
          </p:cNvSpPr>
          <p:nvPr/>
        </p:nvSpPr>
        <p:spPr bwMode="gray">
          <a:xfrm>
            <a:off x="5741988" y="2382838"/>
            <a:ext cx="962025" cy="1671637"/>
          </a:xfrm>
          <a:custGeom>
            <a:avLst/>
            <a:gdLst/>
            <a:ahLst/>
            <a:cxnLst>
              <a:cxn ang="0">
                <a:pos x="589" y="1053"/>
              </a:cxn>
              <a:cxn ang="0">
                <a:pos x="598" y="394"/>
              </a:cxn>
              <a:cxn ang="0">
                <a:pos x="0" y="0"/>
              </a:cxn>
              <a:cxn ang="0">
                <a:pos x="1" y="675"/>
              </a:cxn>
              <a:cxn ang="0">
                <a:pos x="589" y="1053"/>
              </a:cxn>
            </a:cxnLst>
            <a:rect l="0" t="0" r="r" b="b"/>
            <a:pathLst>
              <a:path w="598" h="1053">
                <a:moveTo>
                  <a:pt x="589" y="1053"/>
                </a:moveTo>
                <a:lnTo>
                  <a:pt x="598" y="394"/>
                </a:lnTo>
                <a:lnTo>
                  <a:pt x="0" y="0"/>
                </a:lnTo>
                <a:lnTo>
                  <a:pt x="1" y="675"/>
                </a:lnTo>
                <a:lnTo>
                  <a:pt x="589" y="1053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133" name="Picture 61" descr="http://mcollege.cyut.edu.tw/img.php?img=424_6b6f0c93.gif&amp;dir=archiv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8634" y="0"/>
            <a:ext cx="2536104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5A92-C95B-4244-8F70-52A5DA27204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1905000" cy="57721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5562600" cy="57721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638800" y="64579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791200" y="63531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B613-C949-4923-B388-28AC3978F0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866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66800" y="1371600"/>
            <a:ext cx="7620000" cy="485775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CAD4CC2-B120-433B-BD27-1EE77345230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DC9D8-A424-4C47-AF7E-F777677929C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CCD73-6042-4C06-94B5-490C0402B1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733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733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93B-99D7-4001-AC4E-A1347C307C3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C329C-40F0-4616-A8A8-FE98E05F77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E8AD4-FDB0-4885-A55A-B1F9EAD4E94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64F37-8088-4B82-AB7F-625565A0416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638800" y="64579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791200" y="63531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1A06-C22C-4BDC-8CA6-530F16C3266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638800" y="64579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791200" y="63531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B7A5-6538-4877-8E2A-340E6D85BFE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" name="Object 58"/>
          <p:cNvGraphicFramePr>
            <a:graphicFrameLocks noChangeAspect="1"/>
          </p:cNvGraphicFramePr>
          <p:nvPr/>
        </p:nvGraphicFramePr>
        <p:xfrm>
          <a:off x="0" y="0"/>
          <a:ext cx="9144000" cy="3581400"/>
        </p:xfrm>
        <a:graphic>
          <a:graphicData uri="http://schemas.openxmlformats.org/presentationml/2006/ole">
            <p:oleObj spid="_x0000_s1082" name="Image" r:id="rId15" imgW="2438198" imgH="1657835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66800" y="1371600"/>
            <a:ext cx="7620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fld id="{61E9D13E-DAA7-433C-B3A1-144317D84DE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457200"/>
            <a:ext cx="7086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grpSp>
        <p:nvGrpSpPr>
          <p:cNvPr id="1090" name="Group 66"/>
          <p:cNvGrpSpPr>
            <a:grpSpLocks/>
          </p:cNvGrpSpPr>
          <p:nvPr/>
        </p:nvGrpSpPr>
        <p:grpSpPr bwMode="auto">
          <a:xfrm>
            <a:off x="228600" y="228600"/>
            <a:ext cx="990600" cy="1219200"/>
            <a:chOff x="432" y="1152"/>
            <a:chExt cx="2496" cy="2784"/>
          </a:xfrm>
        </p:grpSpPr>
        <p:sp>
          <p:nvSpPr>
            <p:cNvPr id="1083" name="AutoShape 59"/>
            <p:cNvSpPr>
              <a:spLocks noChangeArrowheads="1"/>
            </p:cNvSpPr>
            <p:nvPr userDrawn="1"/>
          </p:nvSpPr>
          <p:spPr bwMode="gray">
            <a:xfrm>
              <a:off x="1667" y="2221"/>
              <a:ext cx="1261" cy="780"/>
            </a:xfrm>
            <a:prstGeom prst="diamond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4" name="AutoShape 60"/>
            <p:cNvSpPr>
              <a:spLocks noChangeArrowheads="1"/>
            </p:cNvSpPr>
            <p:nvPr userDrawn="1"/>
          </p:nvSpPr>
          <p:spPr bwMode="gray">
            <a:xfrm>
              <a:off x="432" y="1442"/>
              <a:ext cx="1290" cy="794"/>
            </a:xfrm>
            <a:prstGeom prst="diamond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5" name="AutoShape 61"/>
            <p:cNvSpPr>
              <a:spLocks noChangeArrowheads="1"/>
            </p:cNvSpPr>
            <p:nvPr userDrawn="1"/>
          </p:nvSpPr>
          <p:spPr bwMode="gray">
            <a:xfrm>
              <a:off x="1066" y="1152"/>
              <a:ext cx="1202" cy="796"/>
            </a:xfrm>
            <a:prstGeom prst="diamond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6" name="Freeform 62"/>
            <p:cNvSpPr>
              <a:spLocks/>
            </p:cNvSpPr>
            <p:nvPr userDrawn="1"/>
          </p:nvSpPr>
          <p:spPr bwMode="gray">
            <a:xfrm>
              <a:off x="1668" y="2609"/>
              <a:ext cx="648" cy="1066"/>
            </a:xfrm>
            <a:custGeom>
              <a:avLst/>
              <a:gdLst/>
              <a:ahLst/>
              <a:cxnLst>
                <a:cxn ang="0">
                  <a:pos x="648" y="1066"/>
                </a:cxn>
                <a:cxn ang="0">
                  <a:pos x="641" y="389"/>
                </a:cxn>
                <a:cxn ang="0">
                  <a:pos x="0" y="0"/>
                </a:cxn>
                <a:cxn ang="0">
                  <a:pos x="2" y="681"/>
                </a:cxn>
                <a:cxn ang="0">
                  <a:pos x="648" y="1066"/>
                </a:cxn>
              </a:cxnLst>
              <a:rect l="0" t="0" r="r" b="b"/>
              <a:pathLst>
                <a:path w="648" h="1066">
                  <a:moveTo>
                    <a:pt x="648" y="1066"/>
                  </a:moveTo>
                  <a:lnTo>
                    <a:pt x="641" y="389"/>
                  </a:lnTo>
                  <a:lnTo>
                    <a:pt x="0" y="0"/>
                  </a:lnTo>
                  <a:lnTo>
                    <a:pt x="2" y="681"/>
                  </a:lnTo>
                  <a:lnTo>
                    <a:pt x="648" y="106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7" name="Freeform 63"/>
            <p:cNvSpPr>
              <a:spLocks/>
            </p:cNvSpPr>
            <p:nvPr userDrawn="1"/>
          </p:nvSpPr>
          <p:spPr bwMode="gray">
            <a:xfrm>
              <a:off x="433" y="1831"/>
              <a:ext cx="647" cy="1092"/>
            </a:xfrm>
            <a:custGeom>
              <a:avLst/>
              <a:gdLst/>
              <a:ahLst/>
              <a:cxnLst>
                <a:cxn ang="0">
                  <a:pos x="626" y="991"/>
                </a:cxn>
                <a:cxn ang="0">
                  <a:pos x="626" y="362"/>
                </a:cxn>
                <a:cxn ang="0">
                  <a:pos x="0" y="0"/>
                </a:cxn>
                <a:cxn ang="0">
                  <a:pos x="2" y="617"/>
                </a:cxn>
                <a:cxn ang="0">
                  <a:pos x="626" y="991"/>
                </a:cxn>
              </a:cxnLst>
              <a:rect l="0" t="0" r="r" b="b"/>
              <a:pathLst>
                <a:path w="626" h="991">
                  <a:moveTo>
                    <a:pt x="626" y="991"/>
                  </a:moveTo>
                  <a:lnTo>
                    <a:pt x="626" y="362"/>
                  </a:lnTo>
                  <a:lnTo>
                    <a:pt x="0" y="0"/>
                  </a:lnTo>
                  <a:lnTo>
                    <a:pt x="2" y="617"/>
                  </a:lnTo>
                  <a:lnTo>
                    <a:pt x="626" y="9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8" name="Freeform 64"/>
            <p:cNvSpPr>
              <a:spLocks/>
            </p:cNvSpPr>
            <p:nvPr userDrawn="1"/>
          </p:nvSpPr>
          <p:spPr bwMode="gray">
            <a:xfrm>
              <a:off x="1077" y="2896"/>
              <a:ext cx="593" cy="1040"/>
            </a:xfrm>
            <a:custGeom>
              <a:avLst/>
              <a:gdLst/>
              <a:ahLst/>
              <a:cxnLst>
                <a:cxn ang="0">
                  <a:pos x="582" y="944"/>
                </a:cxn>
                <a:cxn ang="0">
                  <a:pos x="582" y="346"/>
                </a:cxn>
                <a:cxn ang="0">
                  <a:pos x="0" y="0"/>
                </a:cxn>
                <a:cxn ang="0">
                  <a:pos x="1" y="610"/>
                </a:cxn>
                <a:cxn ang="0">
                  <a:pos x="582" y="944"/>
                </a:cxn>
              </a:cxnLst>
              <a:rect l="0" t="0" r="r" b="b"/>
              <a:pathLst>
                <a:path w="582" h="944">
                  <a:moveTo>
                    <a:pt x="582" y="944"/>
                  </a:moveTo>
                  <a:lnTo>
                    <a:pt x="582" y="346"/>
                  </a:lnTo>
                  <a:lnTo>
                    <a:pt x="0" y="0"/>
                  </a:lnTo>
                  <a:lnTo>
                    <a:pt x="1" y="610"/>
                  </a:lnTo>
                  <a:lnTo>
                    <a:pt x="582" y="9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9" name="Freeform 65"/>
            <p:cNvSpPr>
              <a:spLocks/>
            </p:cNvSpPr>
            <p:nvPr userDrawn="1"/>
          </p:nvSpPr>
          <p:spPr bwMode="gray">
            <a:xfrm>
              <a:off x="1074" y="1547"/>
              <a:ext cx="596" cy="1075"/>
            </a:xfrm>
            <a:custGeom>
              <a:avLst/>
              <a:gdLst/>
              <a:ahLst/>
              <a:cxnLst>
                <a:cxn ang="0">
                  <a:pos x="576" y="976"/>
                </a:cxn>
                <a:cxn ang="0">
                  <a:pos x="574" y="350"/>
                </a:cxn>
                <a:cxn ang="0">
                  <a:pos x="0" y="0"/>
                </a:cxn>
                <a:cxn ang="0">
                  <a:pos x="0" y="625"/>
                </a:cxn>
                <a:cxn ang="0">
                  <a:pos x="576" y="976"/>
                </a:cxn>
              </a:cxnLst>
              <a:rect l="0" t="0" r="r" b="b"/>
              <a:pathLst>
                <a:path w="576" h="976">
                  <a:moveTo>
                    <a:pt x="576" y="976"/>
                  </a:moveTo>
                  <a:lnTo>
                    <a:pt x="574" y="350"/>
                  </a:lnTo>
                  <a:lnTo>
                    <a:pt x="0" y="0"/>
                  </a:lnTo>
                  <a:lnTo>
                    <a:pt x="0" y="625"/>
                  </a:lnTo>
                  <a:lnTo>
                    <a:pt x="576" y="97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7" name="Picture 61" descr="http://mcollege.cyut.edu.tw/img.php?img=424_6b6f0c93.gif&amp;dir=archiv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5518" y="6237312"/>
            <a:ext cx="2058482" cy="62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628800"/>
            <a:ext cx="3528392" cy="1800200"/>
          </a:xfrm>
        </p:spPr>
        <p:txBody>
          <a:bodyPr/>
          <a:lstStyle/>
          <a:p>
            <a:r>
              <a:rPr lang="zh-TW" altLang="en-US" sz="6000" b="0" dirty="0" smtClean="0">
                <a:latin typeface="微軟正黑體" pitchFamily="34" charset="-120"/>
                <a:ea typeface="微軟正黑體" pitchFamily="34" charset="-120"/>
              </a:rPr>
              <a:t>行銷研究</a:t>
            </a:r>
            <a:endParaRPr lang="en-US" altLang="zh-TW" sz="6000" b="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0379" name="Group 27"/>
          <p:cNvGrpSpPr>
            <a:grpSpLocks/>
          </p:cNvGrpSpPr>
          <p:nvPr/>
        </p:nvGrpSpPr>
        <p:grpSpPr bwMode="auto">
          <a:xfrm>
            <a:off x="685800" y="3200400"/>
            <a:ext cx="3429000" cy="1190625"/>
            <a:chOff x="432" y="2034"/>
            <a:chExt cx="2160" cy="750"/>
          </a:xfrm>
        </p:grpSpPr>
        <p:sp>
          <p:nvSpPr>
            <p:cNvPr id="100375" name="Freeform 23"/>
            <p:cNvSpPr>
              <a:spLocks/>
            </p:cNvSpPr>
            <p:nvPr/>
          </p:nvSpPr>
          <p:spPr bwMode="gray">
            <a:xfrm rot="-409519">
              <a:off x="452" y="2473"/>
              <a:ext cx="1618" cy="309"/>
            </a:xfrm>
            <a:custGeom>
              <a:avLst/>
              <a:gdLst/>
              <a:ahLst/>
              <a:cxnLst>
                <a:cxn ang="0">
                  <a:pos x="3" y="145"/>
                </a:cxn>
                <a:cxn ang="0">
                  <a:pos x="987" y="16"/>
                </a:cxn>
                <a:cxn ang="0">
                  <a:pos x="2232" y="168"/>
                </a:cxn>
                <a:cxn ang="0">
                  <a:pos x="3211" y="130"/>
                </a:cxn>
                <a:cxn ang="0">
                  <a:pos x="2251" y="194"/>
                </a:cxn>
                <a:cxn ang="0">
                  <a:pos x="987" y="62"/>
                </a:cxn>
                <a:cxn ang="0">
                  <a:pos x="3" y="145"/>
                </a:cxn>
              </a:cxnLst>
              <a:rect l="0" t="0" r="r" b="b"/>
              <a:pathLst>
                <a:path w="3214" h="205">
                  <a:moveTo>
                    <a:pt x="3" y="145"/>
                  </a:moveTo>
                  <a:cubicBezTo>
                    <a:pt x="0" y="144"/>
                    <a:pt x="557" y="0"/>
                    <a:pt x="987" y="16"/>
                  </a:cubicBezTo>
                  <a:cubicBezTo>
                    <a:pt x="1417" y="33"/>
                    <a:pt x="1861" y="149"/>
                    <a:pt x="2232" y="168"/>
                  </a:cubicBezTo>
                  <a:cubicBezTo>
                    <a:pt x="2603" y="187"/>
                    <a:pt x="3208" y="126"/>
                    <a:pt x="3211" y="130"/>
                  </a:cubicBezTo>
                  <a:cubicBezTo>
                    <a:pt x="3214" y="134"/>
                    <a:pt x="2622" y="205"/>
                    <a:pt x="2251" y="194"/>
                  </a:cubicBezTo>
                  <a:cubicBezTo>
                    <a:pt x="1880" y="183"/>
                    <a:pt x="1362" y="70"/>
                    <a:pt x="987" y="62"/>
                  </a:cubicBezTo>
                  <a:cubicBezTo>
                    <a:pt x="384" y="54"/>
                    <a:pt x="168" y="144"/>
                    <a:pt x="3" y="14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372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378" name="Freeform 26"/>
            <p:cNvSpPr>
              <a:spLocks/>
            </p:cNvSpPr>
            <p:nvPr/>
          </p:nvSpPr>
          <p:spPr bwMode="gray">
            <a:xfrm>
              <a:off x="432" y="2034"/>
              <a:ext cx="2160" cy="750"/>
            </a:xfrm>
            <a:custGeom>
              <a:avLst/>
              <a:gdLst/>
              <a:ahLst/>
              <a:cxnLst>
                <a:cxn ang="0">
                  <a:pos x="3" y="565"/>
                </a:cxn>
                <a:cxn ang="0">
                  <a:pos x="460" y="237"/>
                </a:cxn>
                <a:cxn ang="0">
                  <a:pos x="1104" y="305"/>
                </a:cxn>
                <a:cxn ang="0">
                  <a:pos x="1731" y="6"/>
                </a:cxn>
                <a:cxn ang="0">
                  <a:pos x="1124" y="344"/>
                </a:cxn>
                <a:cxn ang="0">
                  <a:pos x="456" y="313"/>
                </a:cxn>
                <a:cxn ang="0">
                  <a:pos x="3" y="565"/>
                </a:cxn>
              </a:cxnLst>
              <a:rect l="0" t="0" r="r" b="b"/>
              <a:pathLst>
                <a:path w="1731" h="565">
                  <a:moveTo>
                    <a:pt x="3" y="565"/>
                  </a:moveTo>
                  <a:cubicBezTo>
                    <a:pt x="0" y="563"/>
                    <a:pt x="215" y="289"/>
                    <a:pt x="460" y="237"/>
                  </a:cubicBezTo>
                  <a:cubicBezTo>
                    <a:pt x="704" y="187"/>
                    <a:pt x="892" y="343"/>
                    <a:pt x="1104" y="305"/>
                  </a:cubicBezTo>
                  <a:cubicBezTo>
                    <a:pt x="1316" y="267"/>
                    <a:pt x="1728" y="0"/>
                    <a:pt x="1731" y="6"/>
                  </a:cubicBezTo>
                  <a:cubicBezTo>
                    <a:pt x="1654" y="53"/>
                    <a:pt x="1362" y="291"/>
                    <a:pt x="1124" y="344"/>
                  </a:cubicBezTo>
                  <a:cubicBezTo>
                    <a:pt x="886" y="397"/>
                    <a:pt x="650" y="265"/>
                    <a:pt x="456" y="313"/>
                  </a:cubicBezTo>
                  <a:cubicBezTo>
                    <a:pt x="115" y="402"/>
                    <a:pt x="94" y="537"/>
                    <a:pt x="3" y="56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372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5181600" cy="381000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資料修正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資料編碼的轉換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如何把原編碼為</a:t>
            </a:r>
            <a:r>
              <a:rPr lang="en-US" altLang="zh-TW" dirty="0" smtClean="0"/>
              <a:t>1/2/3/4/5</a:t>
            </a:r>
            <a:r>
              <a:rPr lang="zh-TW" altLang="en-US" dirty="0" smtClean="0"/>
              <a:t>的重要性，變成</a:t>
            </a:r>
            <a:r>
              <a:rPr lang="en-US" altLang="zh-TW" dirty="0" smtClean="0"/>
              <a:t>1/0</a:t>
            </a:r>
          </a:p>
          <a:p>
            <a:pPr lvl="1"/>
            <a:r>
              <a:rPr lang="en-US" altLang="zh-TW" dirty="0" smtClean="0"/>
              <a:t>If</a:t>
            </a:r>
            <a:r>
              <a:rPr lang="zh-TW" altLang="en-US" dirty="0" smtClean="0"/>
              <a:t>指令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檢查輸入的資料有沒有錯誤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常用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排序與篩選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篩選</a:t>
            </a:r>
            <a:endParaRPr lang="en-US" altLang="zh-TW" dirty="0" smtClean="0">
              <a:sym typeface="Wingdings" pitchFamily="2" charset="2"/>
            </a:endParaRPr>
          </a:p>
          <a:p>
            <a:pPr lvl="1"/>
            <a:r>
              <a:rPr lang="zh-TW" altLang="en-US" dirty="0" smtClean="0"/>
              <a:t>確認資料全部正確後才進行分析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429000"/>
            <a:ext cx="1666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全部樣本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子樣本</a:t>
            </a:r>
            <a:r>
              <a:rPr lang="en-US" altLang="zh-TW" dirty="0" smtClean="0"/>
              <a:t>(</a:t>
            </a:r>
            <a:r>
              <a:rPr lang="zh-TW" altLang="en-US" dirty="0" smtClean="0"/>
              <a:t>依招生管道區分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資料分析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5153744"/>
          </a:xfrm>
        </p:spPr>
        <p:txBody>
          <a:bodyPr/>
          <a:lstStyle/>
          <a:p>
            <a:r>
              <a:rPr lang="zh-TW" altLang="en-US" dirty="0" smtClean="0"/>
              <a:t>次數分配表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各式圖形的運用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 smtClean="0"/>
              <a:t>1~5.9</a:t>
            </a:r>
            <a:r>
              <a:rPr lang="zh-TW" altLang="en-US" dirty="0" smtClean="0"/>
              <a:t>題－宣傳管道被勾選的頻率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加總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每一種宣傳管道被勾選的次數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長條圖</a:t>
            </a:r>
            <a:endParaRPr lang="en-US" altLang="zh-TW" dirty="0" smtClean="0">
              <a:sym typeface="Wingdings" pitchFamily="2" charset="2"/>
            </a:endParaRPr>
          </a:p>
          <a:p>
            <a:pPr lvl="2"/>
            <a:r>
              <a:rPr lang="zh-TW" altLang="en-US" dirty="0" smtClean="0"/>
              <a:t>比例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圖形圖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 smtClean="0"/>
              <a:t>6.7</a:t>
            </a:r>
            <a:r>
              <a:rPr lang="zh-TW" altLang="en-US" dirty="0" smtClean="0"/>
              <a:t>題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各項次的平均分數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取小數點第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zh-TW" altLang="en-US" dirty="0" smtClean="0">
                <a:sym typeface="Wingdings" pitchFamily="2" charset="2"/>
              </a:rPr>
              <a:t>位</a:t>
            </a:r>
            <a:endParaRPr lang="en-US" altLang="zh-TW" dirty="0" smtClean="0">
              <a:sym typeface="Wingdings" pitchFamily="2" charset="2"/>
            </a:endParaRPr>
          </a:p>
          <a:p>
            <a:pPr lvl="2"/>
            <a:r>
              <a:rPr lang="zh-TW" altLang="en-US" dirty="0" smtClean="0"/>
              <a:t>平均分數的排序</a:t>
            </a:r>
            <a:r>
              <a:rPr lang="en-US" altLang="zh-TW" dirty="0" smtClean="0">
                <a:sym typeface="Wingdings" pitchFamily="2" charset="2"/>
              </a:rPr>
              <a:t>RANK</a:t>
            </a:r>
            <a:endParaRPr lang="en-US" altLang="zh-TW" dirty="0" smtClean="0"/>
          </a:p>
          <a:p>
            <a:pPr lvl="3"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基礎資料分析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男女生比例</a:t>
            </a:r>
            <a:endParaRPr lang="en-US" altLang="zh-TW" dirty="0" smtClean="0"/>
          </a:p>
          <a:p>
            <a:r>
              <a:rPr lang="zh-TW" altLang="en-US" dirty="0" smtClean="0"/>
              <a:t>升學管道狀況</a:t>
            </a:r>
            <a:endParaRPr lang="en-US" altLang="zh-TW" dirty="0" smtClean="0"/>
          </a:p>
          <a:p>
            <a:r>
              <a:rPr lang="zh-TW" altLang="en-US" dirty="0" smtClean="0"/>
              <a:t>居住縣市分布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大台中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台中縣＋台中市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彰化縣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南投縣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新北市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桃園縣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其它（總合）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交叉分析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在不同入學管道及居住縣市下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最多前五個縣市進行分析</a:t>
            </a:r>
            <a:r>
              <a:rPr lang="en-US" altLang="zh-TW" dirty="0" smtClean="0"/>
              <a:t>) </a:t>
            </a:r>
            <a:r>
              <a:rPr lang="zh-TW" altLang="en-US" dirty="0" smtClean="0"/>
              <a:t>，各項分析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先以各入學管道為主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次</a:t>
            </a:r>
            <a:r>
              <a:rPr lang="zh-TW" altLang="en-US" dirty="0" smtClean="0">
                <a:solidFill>
                  <a:srgbClr val="FF0000"/>
                </a:solidFill>
              </a:rPr>
              <a:t>以前五個縣市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FF0000"/>
                </a:solidFill>
              </a:rPr>
              <a:t>其它總合</a:t>
            </a:r>
            <a:r>
              <a:rPr lang="zh-TW" altLang="en-US" dirty="0" smtClean="0"/>
              <a:t>進行分析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91680" y="3429000"/>
          <a:ext cx="6096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76064"/>
                <a:gridCol w="460648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0">
                <a:tc grid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聯合登記分發（Ｎ＝？？）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A6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…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/>
                        <a:t>台中</a:t>
                      </a:r>
                    </a:p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彰化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南投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200" dirty="0" smtClean="0"/>
                        <a:t>新北市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報告架構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研究動機</a:t>
            </a:r>
            <a:endParaRPr lang="en-US" altLang="zh-TW" dirty="0" smtClean="0"/>
          </a:p>
          <a:p>
            <a:r>
              <a:rPr lang="zh-TW" altLang="en-US" dirty="0" smtClean="0"/>
              <a:t>研究目的</a:t>
            </a:r>
            <a:endParaRPr lang="en-US" altLang="zh-TW" dirty="0" smtClean="0"/>
          </a:p>
          <a:p>
            <a:r>
              <a:rPr lang="zh-TW" altLang="en-US" dirty="0" smtClean="0"/>
              <a:t>分析方法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量化分析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問卷設計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怎麼進行調查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問卷份數</a:t>
            </a:r>
            <a:endParaRPr lang="en-US" altLang="zh-TW" dirty="0" smtClean="0"/>
          </a:p>
          <a:p>
            <a:r>
              <a:rPr lang="zh-TW" altLang="en-US" dirty="0" smtClean="0"/>
              <a:t>分析結果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結論與建議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建議學校招生方式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34TGp_report_light_v2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234TGp_report_light_v2</Template>
  <TotalTime>743</TotalTime>
  <Words>229</Words>
  <Application>Microsoft Office PowerPoint</Application>
  <PresentationFormat>如螢幕大小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234TGp_report_light_v2</vt:lpstr>
      <vt:lpstr>Image</vt:lpstr>
      <vt:lpstr>行銷研究</vt:lpstr>
      <vt:lpstr> 資料修正</vt:lpstr>
      <vt:lpstr>資料分析</vt:lpstr>
      <vt:lpstr>資料分析</vt:lpstr>
      <vt:lpstr>基礎資料分析</vt:lpstr>
      <vt:lpstr>交叉分析</vt:lpstr>
      <vt:lpstr>報告架構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行銷研究</dc:title>
  <dc:creator>*****</dc:creator>
  <cp:lastModifiedBy>*****</cp:lastModifiedBy>
  <cp:revision>64</cp:revision>
  <dcterms:created xsi:type="dcterms:W3CDTF">2010-11-15T01:52:38Z</dcterms:created>
  <dcterms:modified xsi:type="dcterms:W3CDTF">2010-12-21T05:12:10Z</dcterms:modified>
</cp:coreProperties>
</file>