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00"/>
    <a:srgbClr val="F8FE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79" autoAdjust="0"/>
  </p:normalViewPr>
  <p:slideViewPr>
    <p:cSldViewPr showGuides="1">
      <p:cViewPr>
        <p:scale>
          <a:sx n="75" d="100"/>
          <a:sy n="75" d="100"/>
        </p:scale>
        <p:origin x="-101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71238-4436-40BB-AE46-8EFB9A438BF6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D96D7-4295-40ED-9B18-C4046381F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4729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dist="254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E0DA6D6A-7F46-42AD-90F8-7FDB8E793DBF}" type="datetimeFigureOut">
              <a:rPr lang="en-US" smtClean="0"/>
              <a:pPr/>
              <a:t>12/21/2010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C17D0019-BC17-4F52-B8A1-1201077D4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1905">
            <a:solidFill>
              <a:schemeClr val="tx1">
                <a:lumMod val="85000"/>
                <a:lumOff val="15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effectLst>
            <a:outerShdw blurRad="25400" dist="25400" dir="2700000" algn="tl" rotWithShape="0">
              <a:schemeClr val="bg1">
                <a:lumMod val="95000"/>
                <a:alpha val="80000"/>
              </a:schemeClr>
            </a:outerShdw>
          </a:effectLst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1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92696"/>
            <a:ext cx="81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5400" dirty="0" smtClean="0">
                <a:latin typeface="文鼎細鋼筆行楷" pitchFamily="34" charset="-120"/>
                <a:ea typeface="文鼎細鋼筆行楷" pitchFamily="34" charset="-120"/>
              </a:rPr>
              <a:t>威剛科技 </a:t>
            </a:r>
            <a:r>
              <a:rPr lang="en-US" altLang="zh-TW" dirty="0" smtClean="0">
                <a:latin typeface="文鼎細鋼筆行楷" pitchFamily="34" charset="-120"/>
                <a:ea typeface="文鼎細鋼筆行楷" pitchFamily="34" charset="-120"/>
              </a:rPr>
              <a:t/>
            </a:r>
            <a:br>
              <a:rPr lang="en-US" altLang="zh-TW" dirty="0" smtClean="0">
                <a:latin typeface="文鼎細鋼筆行楷" pitchFamily="34" charset="-120"/>
                <a:ea typeface="文鼎細鋼筆行楷" pitchFamily="34" charset="-120"/>
              </a:rPr>
            </a:br>
            <a:r>
              <a:rPr lang="zh-TW" altLang="en-US" dirty="0" smtClean="0">
                <a:latin typeface="文鼎細鋼筆行楷" pitchFamily="34" charset="-120"/>
                <a:ea typeface="文鼎細鋼筆行楷" pitchFamily="34" charset="-120"/>
              </a:rPr>
              <a:t>         看我「</a:t>
            </a:r>
            <a:r>
              <a:rPr lang="zh-TW" altLang="en-US" dirty="0" smtClean="0">
                <a:solidFill>
                  <a:srgbClr val="C00000"/>
                </a:solidFill>
                <a:effectLst/>
                <a:latin typeface="文鼎細鋼筆行楷" pitchFamily="34" charset="-120"/>
                <a:ea typeface="文鼎細鋼筆行楷" pitchFamily="34" charset="-120"/>
              </a:rPr>
              <a:t>繞著地球</a:t>
            </a:r>
            <a:r>
              <a:rPr lang="zh-TW" altLang="en-US" dirty="0" smtClean="0">
                <a:latin typeface="文鼎細鋼筆行楷" pitchFamily="34" charset="-120"/>
                <a:ea typeface="文鼎細鋼筆行楷" pitchFamily="34" charset="-120"/>
              </a:rPr>
              <a:t>」賣東西。</a:t>
            </a:r>
            <a:endParaRPr lang="en-US" dirty="0">
              <a:latin typeface="文鼎細鋼筆行楷" pitchFamily="34" charset="-120"/>
              <a:ea typeface="文鼎細鋼筆行楷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780928"/>
            <a:ext cx="4320480" cy="3600400"/>
          </a:xfrm>
        </p:spPr>
        <p:txBody>
          <a:bodyPr>
            <a:noAutofit/>
          </a:bodyPr>
          <a:lstStyle/>
          <a:p>
            <a:r>
              <a:rPr lang="en-US" sz="4000" b="0" dirty="0" smtClean="0">
                <a:latin typeface="文鼎細鋼筆行楷" pitchFamily="34" charset="-120"/>
                <a:ea typeface="文鼎細鋼筆行楷" pitchFamily="34" charset="-120"/>
              </a:rPr>
              <a:t>9814072</a:t>
            </a:r>
            <a:r>
              <a:rPr lang="zh-TW" altLang="en-US" sz="4000" b="0" dirty="0" smtClean="0">
                <a:latin typeface="文鼎細鋼筆行楷" pitchFamily="34" charset="-120"/>
                <a:ea typeface="文鼎細鋼筆行楷" pitchFamily="34" charset="-120"/>
              </a:rPr>
              <a:t>郭泰延</a:t>
            </a:r>
            <a:endParaRPr lang="en-US" altLang="zh-TW" sz="4000" b="0" dirty="0" smtClean="0">
              <a:latin typeface="文鼎細鋼筆行楷" pitchFamily="34" charset="-120"/>
              <a:ea typeface="文鼎細鋼筆行楷" pitchFamily="34" charset="-120"/>
            </a:endParaRPr>
          </a:p>
          <a:p>
            <a:r>
              <a:rPr lang="en-US" sz="4000" b="0" dirty="0" smtClean="0">
                <a:latin typeface="文鼎細鋼筆行楷" pitchFamily="34" charset="-120"/>
                <a:ea typeface="文鼎細鋼筆行楷" pitchFamily="34" charset="-120"/>
              </a:rPr>
              <a:t>9814137</a:t>
            </a:r>
            <a:r>
              <a:rPr lang="zh-TW" altLang="en-US" sz="4000" b="0" dirty="0" smtClean="0">
                <a:latin typeface="文鼎細鋼筆行楷" pitchFamily="34" charset="-120"/>
                <a:ea typeface="文鼎細鋼筆行楷" pitchFamily="34" charset="-120"/>
              </a:rPr>
              <a:t>謝議寬</a:t>
            </a:r>
            <a:endParaRPr lang="en-US" altLang="zh-TW" sz="4000" b="0" dirty="0" smtClean="0">
              <a:latin typeface="文鼎細鋼筆行楷" pitchFamily="34" charset="-120"/>
              <a:ea typeface="文鼎細鋼筆行楷" pitchFamily="34" charset="-120"/>
            </a:endParaRPr>
          </a:p>
          <a:p>
            <a:r>
              <a:rPr lang="en-US" sz="4000" b="0" dirty="0" smtClean="0">
                <a:latin typeface="文鼎細鋼筆行楷" pitchFamily="34" charset="-120"/>
                <a:ea typeface="文鼎細鋼筆行楷" pitchFamily="34" charset="-120"/>
              </a:rPr>
              <a:t>9814146</a:t>
            </a:r>
            <a:r>
              <a:rPr lang="zh-TW" altLang="en-US" sz="4000" b="0" dirty="0" smtClean="0">
                <a:latin typeface="文鼎細鋼筆行楷" pitchFamily="34" charset="-120"/>
                <a:ea typeface="文鼎細鋼筆行楷" pitchFamily="34" charset="-120"/>
              </a:rPr>
              <a:t>高佑銘</a:t>
            </a:r>
            <a:endParaRPr lang="en-US" altLang="zh-TW" sz="4000" b="0" dirty="0" smtClean="0">
              <a:latin typeface="文鼎細鋼筆行楷" pitchFamily="34" charset="-120"/>
              <a:ea typeface="文鼎細鋼筆行楷" pitchFamily="34" charset="-120"/>
            </a:endParaRPr>
          </a:p>
          <a:p>
            <a:r>
              <a:rPr lang="en-US" sz="4000" b="0" dirty="0" smtClean="0">
                <a:latin typeface="文鼎細鋼筆行楷" pitchFamily="34" charset="-120"/>
                <a:ea typeface="文鼎細鋼筆行楷" pitchFamily="34" charset="-120"/>
              </a:rPr>
              <a:t>9814176</a:t>
            </a:r>
            <a:r>
              <a:rPr lang="zh-TW" altLang="en-US" sz="4000" b="0" dirty="0" smtClean="0">
                <a:latin typeface="文鼎細鋼筆行楷" pitchFamily="34" charset="-120"/>
                <a:ea typeface="文鼎細鋼筆行楷" pitchFamily="34" charset="-120"/>
              </a:rPr>
              <a:t>林敬傑</a:t>
            </a:r>
            <a:endParaRPr lang="en-US" sz="4000" b="0" dirty="0" smtClean="0">
              <a:latin typeface="文鼎細鋼筆行楷" pitchFamily="34" charset="-120"/>
              <a:ea typeface="文鼎細鋼筆行楷" pitchFamily="34" charset="-120"/>
            </a:endParaRPr>
          </a:p>
          <a:p>
            <a:r>
              <a:rPr lang="en-US" sz="4000" b="0" dirty="0" smtClean="0">
                <a:latin typeface="文鼎細鋼筆行楷" pitchFamily="34" charset="-120"/>
                <a:ea typeface="文鼎細鋼筆行楷" pitchFamily="34" charset="-120"/>
              </a:rPr>
              <a:t>9814173</a:t>
            </a:r>
            <a:r>
              <a:rPr lang="zh-TW" altLang="en-US" sz="4000" b="0" dirty="0" smtClean="0">
                <a:latin typeface="文鼎細鋼筆行楷" pitchFamily="34" charset="-120"/>
                <a:ea typeface="文鼎細鋼筆行楷" pitchFamily="34" charset="-120"/>
              </a:rPr>
              <a:t>沈敬倫</a:t>
            </a:r>
            <a:endParaRPr lang="en-US" sz="4000" b="0" dirty="0">
              <a:latin typeface="文鼎細鋼筆行楷" pitchFamily="34" charset="-120"/>
              <a:ea typeface="文鼎細鋼筆行楷" pitchFamily="34" charset="-120"/>
            </a:endParaRPr>
          </a:p>
        </p:txBody>
      </p:sp>
      <p:pic>
        <p:nvPicPr>
          <p:cNvPr id="5" name="圖片 4" descr="101232M23-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188640"/>
            <a:ext cx="3333370" cy="12800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-828600" y="836712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7200" dirty="0" smtClean="0">
                <a:latin typeface="華康瘦金體" pitchFamily="65" charset="-120"/>
                <a:ea typeface="華康瘦金體" pitchFamily="65" charset="-120"/>
              </a:rPr>
              <a:t>感謝聆聽</a:t>
            </a:r>
            <a:endParaRPr lang="zh-TW" altLang="en-US" sz="7200" dirty="0">
              <a:latin typeface="華康瘦金體" pitchFamily="65" charset="-120"/>
              <a:ea typeface="華康瘦金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zh-TW" sz="7200" dirty="0" smtClean="0">
                <a:latin typeface="華康瘦金體" pitchFamily="65" charset="-120"/>
                <a:ea typeface="華康瘦金體" pitchFamily="65" charset="-120"/>
              </a:rPr>
              <a:t>Q&amp;A</a:t>
            </a:r>
            <a:endParaRPr lang="zh-TW" altLang="en-US" sz="7200" dirty="0">
              <a:latin typeface="華康瘦金體" pitchFamily="65" charset="-120"/>
              <a:ea typeface="華康瘦金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「繞著地球」可以做什麼？</a:t>
            </a:r>
            <a:endParaRPr lang="zh-TW" altLang="en-US" dirty="0">
              <a:latin typeface="華康瘦金體" pitchFamily="65" charset="-120"/>
              <a:ea typeface="華康瘦金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374441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「繞著地球」旅遊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「繞著地球」</a:t>
            </a: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>SHOPPING</a:t>
            </a:r>
          </a:p>
          <a:p>
            <a:r>
              <a:rPr lang="zh-TW" altLang="en-US" dirty="0" smtClean="0">
                <a:solidFill>
                  <a:srgbClr val="002060"/>
                </a:solidFill>
                <a:latin typeface="華康瘦金體" pitchFamily="65" charset="-120"/>
                <a:ea typeface="華康瘦金體" pitchFamily="65" charset="-120"/>
              </a:rPr>
              <a:t>「繞著地球」賣東西</a:t>
            </a:r>
            <a:endParaRPr lang="en-US" altLang="zh-TW" dirty="0" smtClean="0">
              <a:solidFill>
                <a:srgbClr val="002060"/>
              </a:solidFill>
              <a:latin typeface="華康瘦金體" pitchFamily="65" charset="-120"/>
              <a:ea typeface="華康瘦金體" pitchFamily="65" charset="-120"/>
            </a:endParaRPr>
          </a:p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「繞著地球」聽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「繞著地球」看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「繞著地球」跑</a:t>
            </a:r>
            <a:endParaRPr lang="zh-TW" altLang="en-US" dirty="0">
              <a:latin typeface="華康瘦金體" pitchFamily="65" charset="-120"/>
              <a:ea typeface="華康瘦金體" pitchFamily="65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539552" y="5013176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瘦金體" pitchFamily="65" charset="-120"/>
                <a:ea typeface="華康瘦金體" pitchFamily="65" charset="-120"/>
              </a:rPr>
              <a:t>「繞著地球」找房子</a:t>
            </a: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華康瘦金體" pitchFamily="65" charset="-120"/>
              <a:ea typeface="華康瘦金體" pitchFamily="65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瘦金體" pitchFamily="65" charset="-120"/>
                <a:ea typeface="華康瘦金體" pitchFamily="65" charset="-120"/>
              </a:rPr>
              <a:t>「繞著地球」上殺價課程</a:t>
            </a:r>
          </a:p>
        </p:txBody>
      </p:sp>
      <p:pic>
        <p:nvPicPr>
          <p:cNvPr id="5" name="圖片 4" descr="question_ma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988840"/>
            <a:ext cx="2625756" cy="3501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solidFill>
                  <a:schemeClr val="accent4"/>
                </a:solidFill>
                <a:latin typeface="華康瘦金體" pitchFamily="65" charset="-120"/>
                <a:ea typeface="華康瘦金體" pitchFamily="65" charset="-120"/>
              </a:rPr>
              <a:t>威剛科技</a:t>
            </a:r>
            <a:endParaRPr lang="zh-TW" altLang="en-US" dirty="0">
              <a:solidFill>
                <a:schemeClr val="accent4"/>
              </a:solidFill>
              <a:latin typeface="華康瘦金體" pitchFamily="65" charset="-120"/>
              <a:ea typeface="華康瘦金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340768"/>
            <a:ext cx="7560840" cy="4968552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成立於</a:t>
            </a: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>2001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年</a:t>
            </a: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>5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月。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營業初期以記憶體模組為主，因快閃記憶體之應用日廣，遂投入快閃記憶體應用產品之開發。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目前</a:t>
            </a: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>DRAM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及</a:t>
            </a: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>FLASH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記憶體為主，且分別在應用產品上取的全球領先地位。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在</a:t>
            </a: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>2006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年統計分析：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600000"/>
                </a:solidFill>
                <a:latin typeface="華康瘦金體" pitchFamily="65" charset="-120"/>
                <a:ea typeface="華康瘦金體" pitchFamily="65" charset="-120"/>
              </a:rPr>
              <a:t>記憶體模組方面業已位居全球第二大市場佔有率。</a:t>
            </a:r>
            <a:endParaRPr lang="en-US" altLang="zh-TW" dirty="0" smtClean="0">
              <a:solidFill>
                <a:srgbClr val="600000"/>
              </a:solidFill>
              <a:latin typeface="華康瘦金體" pitchFamily="65" charset="-120"/>
              <a:ea typeface="華康瘦金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600000"/>
                </a:solidFill>
                <a:latin typeface="華康瘦金體" pitchFamily="65" charset="-120"/>
                <a:ea typeface="華康瘦金體" pitchFamily="65" charset="-120"/>
              </a:rPr>
              <a:t>快閃記憶碟方面，業已成為全球第四大市場佔有率。</a:t>
            </a:r>
            <a:endParaRPr lang="zh-TW" altLang="en-US" dirty="0">
              <a:solidFill>
                <a:srgbClr val="600000"/>
              </a:solidFill>
              <a:latin typeface="華康瘦金體" pitchFamily="65" charset="-120"/>
              <a:ea typeface="華康瘦金體" pitchFamily="65" charset="-120"/>
            </a:endParaRPr>
          </a:p>
        </p:txBody>
      </p:sp>
      <p:pic>
        <p:nvPicPr>
          <p:cNvPr id="6" name="圖片 5" descr="快照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1484784"/>
            <a:ext cx="1266825" cy="511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圖片 6" descr="快照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476672"/>
            <a:ext cx="1343025" cy="704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「繞著地球」賣東西</a:t>
            </a: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/>
            </a:r>
            <a:b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</a:b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>		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 面對問題，解決之道。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語言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>		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首先的問題，語言不融，哪來的貿易。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當地文化、習性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>		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不融入地方風情，生意從哪來？</a:t>
            </a:r>
          </a:p>
          <a:p>
            <a:pPr>
              <a:buBlip>
                <a:blip r:embed="rId2"/>
              </a:buBlip>
            </a:pPr>
            <a:r>
              <a:rPr lang="zh-TW" altLang="en-US" sz="2400" dirty="0" smtClean="0">
                <a:solidFill>
                  <a:srgbClr val="600000"/>
                </a:solidFill>
                <a:latin typeface="華康瘦金體" pitchFamily="65" charset="-120"/>
                <a:ea typeface="華康瘦金體" pitchFamily="65" charset="-120"/>
              </a:rPr>
              <a:t>德國：資料充足、直接切入重點和講求效率。</a:t>
            </a:r>
            <a:endParaRPr lang="en-US" altLang="zh-TW" sz="2400" dirty="0" smtClean="0">
              <a:solidFill>
                <a:srgbClr val="600000"/>
              </a:solidFill>
              <a:latin typeface="華康瘦金體" pitchFamily="65" charset="-120"/>
              <a:ea typeface="華康瘦金體" pitchFamily="65" charset="-120"/>
            </a:endParaRPr>
          </a:p>
          <a:p>
            <a:pPr>
              <a:buBlip>
                <a:blip r:embed="rId2"/>
              </a:buBlip>
            </a:pPr>
            <a:r>
              <a:rPr lang="zh-TW" altLang="en-US" sz="2400" dirty="0" smtClean="0">
                <a:solidFill>
                  <a:srgbClr val="600000"/>
                </a:solidFill>
                <a:latin typeface="華康瘦金體" pitchFamily="65" charset="-120"/>
                <a:ea typeface="華康瘦金體" pitchFamily="65" charset="-120"/>
              </a:rPr>
              <a:t>印度：花較久時間了解對象，注意時間掌握。</a:t>
            </a:r>
            <a:endParaRPr lang="en-US" altLang="zh-TW" sz="2400" dirty="0" smtClean="0">
              <a:solidFill>
                <a:srgbClr val="600000"/>
              </a:solidFill>
              <a:latin typeface="華康瘦金體" pitchFamily="65" charset="-120"/>
              <a:ea typeface="華康瘦金體" pitchFamily="65" charset="-120"/>
            </a:endParaRPr>
          </a:p>
          <a:p>
            <a:pPr>
              <a:buBlip>
                <a:blip r:embed="rId2"/>
              </a:buBlip>
            </a:pPr>
            <a:r>
              <a:rPr lang="zh-TW" altLang="en-US" sz="2400" dirty="0" smtClean="0">
                <a:solidFill>
                  <a:srgbClr val="600000"/>
                </a:solidFill>
                <a:latin typeface="華康瘦金體" pitchFamily="65" charset="-120"/>
                <a:ea typeface="華康瘦金體" pitchFamily="65" charset="-120"/>
              </a:rPr>
              <a:t>日本</a:t>
            </a:r>
            <a:r>
              <a:rPr lang="en-US" altLang="zh-TW" sz="2400" dirty="0" smtClean="0">
                <a:solidFill>
                  <a:srgbClr val="600000"/>
                </a:solidFill>
                <a:latin typeface="華康瘦金體" pitchFamily="65" charset="-120"/>
                <a:ea typeface="華康瘦金體" pitchFamily="65" charset="-120"/>
              </a:rPr>
              <a:t>/</a:t>
            </a:r>
            <a:r>
              <a:rPr lang="zh-TW" altLang="en-US" sz="2400" dirty="0" smtClean="0">
                <a:solidFill>
                  <a:srgbClr val="600000"/>
                </a:solidFill>
                <a:latin typeface="華康瘦金體" pitchFamily="65" charset="-120"/>
                <a:ea typeface="華康瘦金體" pitchFamily="65" charset="-120"/>
              </a:rPr>
              <a:t>韓國：詳盡完整的資料，盡量以對方語言為主。</a:t>
            </a:r>
            <a:endParaRPr lang="en-US" altLang="zh-TW" sz="2400" dirty="0" smtClean="0">
              <a:solidFill>
                <a:srgbClr val="600000"/>
              </a:solidFill>
              <a:latin typeface="華康瘦金體" pitchFamily="65" charset="-120"/>
              <a:ea typeface="華康瘦金體" pitchFamily="65" charset="-120"/>
            </a:endParaRPr>
          </a:p>
          <a:p>
            <a:pPr>
              <a:buBlip>
                <a:blip r:embed="rId2"/>
              </a:buBlip>
            </a:pPr>
            <a:r>
              <a:rPr lang="zh-TW" altLang="en-US" sz="2400" dirty="0" smtClean="0">
                <a:solidFill>
                  <a:srgbClr val="600000"/>
                </a:solidFill>
                <a:latin typeface="華康瘦金體" pitchFamily="65" charset="-120"/>
                <a:ea typeface="華康瘦金體" pitchFamily="65" charset="-120"/>
              </a:rPr>
              <a:t>伊朗：注重回禮，女性頭巾不可少。</a:t>
            </a:r>
            <a:endParaRPr lang="zh-TW" altLang="en-US" sz="2400" dirty="0">
              <a:solidFill>
                <a:srgbClr val="600000"/>
              </a:solidFill>
              <a:latin typeface="華康瘦金體" pitchFamily="65" charset="-120"/>
              <a:ea typeface="華康瘦金體" pitchFamily="65" charset="-120"/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971600" y="234888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971600" y="3573016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「繞著地球」賣東西</a:t>
            </a: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/>
            </a:r>
            <a:b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</a:b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>		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 面對問題，解決之道。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新市場，如何找尋合作夥伴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>		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用各種方式了解各家廠商。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當地已有這項商品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>		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做出與它不同特色，增加差異化。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雙方資訊不對稱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>		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事前準備</a:t>
            </a:r>
            <a:r>
              <a:rPr lang="zh-TW" altLang="en-US" smtClean="0">
                <a:latin typeface="華康瘦金體" pitchFamily="65" charset="-120"/>
                <a:ea typeface="華康瘦金體" pitchFamily="65" charset="-120"/>
              </a:rPr>
              <a:t>足夠，才能氣勢十足！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向右箭號 3"/>
          <p:cNvSpPr/>
          <p:nvPr/>
        </p:nvSpPr>
        <p:spPr>
          <a:xfrm>
            <a:off x="971600" y="234888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971600" y="4653136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971600" y="3501008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標示.gif"/>
          <p:cNvPicPr>
            <a:picLocks noChangeAspect="1"/>
          </p:cNvPicPr>
          <p:nvPr/>
        </p:nvPicPr>
        <p:blipFill>
          <a:blip r:embed="rId2" cstate="print"/>
          <a:srcRect t="965" r="1055"/>
          <a:stretch>
            <a:fillRect/>
          </a:stretch>
        </p:blipFill>
        <p:spPr>
          <a:xfrm>
            <a:off x="7164288" y="4100513"/>
            <a:ext cx="1479650" cy="2405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文字方塊 8"/>
          <p:cNvSpPr txBox="1"/>
          <p:nvPr/>
        </p:nvSpPr>
        <p:spPr>
          <a:xfrm>
            <a:off x="7452320" y="45811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  <a:latin typeface="文鼎細鋼筆行楷" pitchFamily="34" charset="-120"/>
                <a:ea typeface="文鼎細鋼筆行楷" pitchFamily="34" charset="-120"/>
              </a:rPr>
              <a:t>Solution</a:t>
            </a:r>
            <a:endParaRPr lang="zh-TW" altLang="en-US" b="1" dirty="0">
              <a:solidFill>
                <a:srgbClr val="C00000"/>
              </a:solidFill>
              <a:latin typeface="文鼎細鋼筆行楷" pitchFamily="34" charset="-120"/>
              <a:ea typeface="文鼎細鋼筆行楷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「繞著地球」賣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東西</a:t>
            </a: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/>
            </a:r>
            <a:b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</a:br>
            <a:r>
              <a:rPr lang="en-US" altLang="zh-TW" dirty="0" smtClean="0">
                <a:latin typeface="華康瘦金體" pitchFamily="65" charset="-120"/>
                <a:ea typeface="華康瘦金體" pitchFamily="65" charset="-120"/>
              </a:rPr>
              <a:t>			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該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使用什麼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手法？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知己知彼，百戰百勝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多增加聯繫客戶的關係，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靠觀察與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細心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做足萬全準備，臨陣磨槍閃邊站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觀察地方生活習慣，融入其中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威剛的產品從工業設計、原料採購、生產製程與品質檢驗，皆通過威剛專業人員最嚴密的執行與檢驗；且威剛以不斷創新精神，努力開發差異化之優質產品，每年皆得到國際知名大獎的肯定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。</a:t>
            </a:r>
            <a:endParaRPr lang="zh-TW" altLang="en-US" dirty="0" smtClean="0">
              <a:latin typeface="華康瘦金體" pitchFamily="65" charset="-120"/>
              <a:ea typeface="華康瘦金體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TW" altLang="en-US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華康瘦金體" pitchFamily="65" charset="-120"/>
                <a:ea typeface="華康瘦金體" pitchFamily="65" charset="-120"/>
              </a:rPr>
              <a:t>「繞著地球」賣東西 </a:t>
            </a:r>
            <a:r>
              <a:rPr lang="en-US" altLang="zh-TW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華康瘦金體" pitchFamily="65" charset="-120"/>
                <a:ea typeface="華康瘦金體" pitchFamily="65" charset="-120"/>
              </a:rPr>
              <a:t/>
            </a:r>
            <a:br>
              <a:rPr lang="en-US" altLang="zh-TW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華康瘦金體" pitchFamily="65" charset="-120"/>
                <a:ea typeface="華康瘦金體" pitchFamily="65" charset="-120"/>
              </a:rPr>
            </a:br>
            <a:r>
              <a:rPr lang="en-US" altLang="zh-TW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華康瘦金體" pitchFamily="65" charset="-120"/>
                <a:ea typeface="華康瘦金體" pitchFamily="65" charset="-120"/>
              </a:rPr>
              <a:t>				</a:t>
            </a:r>
            <a:r>
              <a:rPr lang="zh-TW" altLang="en-US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華康瘦金體" pitchFamily="65" charset="-120"/>
                <a:ea typeface="華康瘦金體" pitchFamily="65" charset="-120"/>
              </a:rPr>
              <a:t>所獲得的利弊</a:t>
            </a:r>
            <a:endParaRPr lang="zh-TW" altLang="en-US" dirty="0">
              <a:latin typeface="華康瘦金體" pitchFamily="65" charset="-120"/>
              <a:ea typeface="華康瘦金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利益：</a:t>
            </a: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zh-TW" altLang="en-US" dirty="0" smtClean="0">
                <a:effectLst/>
                <a:latin typeface="華康瘦金體" pitchFamily="65" charset="-120"/>
                <a:ea typeface="華康瘦金體" pitchFamily="65" charset="-120"/>
              </a:rPr>
              <a:t>開發其他市場的商機</a:t>
            </a:r>
            <a:endParaRPr lang="en-US" altLang="zh-TW" dirty="0" smtClean="0">
              <a:effectLst/>
              <a:latin typeface="華康瘦金體" pitchFamily="65" charset="-120"/>
              <a:ea typeface="華康瘦金體" pitchFamily="65" charset="-120"/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en-US" altLang="zh-TW" dirty="0" smtClean="0">
              <a:effectLst/>
              <a:latin typeface="華康瘦金體" pitchFamily="65" charset="-120"/>
              <a:ea typeface="華康瘦金體" pitchFamily="65" charset="-12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zh-TW" altLang="en-US" dirty="0" smtClean="0">
                <a:effectLst/>
                <a:latin typeface="華康瘦金體" pitchFamily="65" charset="-120"/>
                <a:ea typeface="華康瘦金體" pitchFamily="65" charset="-120"/>
              </a:rPr>
              <a:t>跟世界各國互通有無</a:t>
            </a:r>
            <a:endParaRPr lang="en-US" altLang="zh-TW" dirty="0" smtClean="0">
              <a:effectLst/>
              <a:latin typeface="華康瘦金體" pitchFamily="65" charset="-120"/>
              <a:ea typeface="華康瘦金體" pitchFamily="65" charset="-120"/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en-US" altLang="zh-TW" dirty="0" smtClean="0">
              <a:effectLst/>
              <a:latin typeface="華康瘦金體" pitchFamily="65" charset="-120"/>
              <a:ea typeface="華康瘦金體" pitchFamily="65" charset="-12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zh-TW" altLang="en-US" dirty="0" smtClean="0">
                <a:effectLst/>
                <a:latin typeface="華康瘦金體" pitchFamily="65" charset="-120"/>
                <a:ea typeface="華康瘦金體" pitchFamily="65" charset="-120"/>
              </a:rPr>
              <a:t>增近國家與國家的經貿關係</a:t>
            </a:r>
          </a:p>
          <a:p>
            <a:pPr>
              <a:buNone/>
            </a:pPr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</p:txBody>
      </p:sp>
      <p:pic>
        <p:nvPicPr>
          <p:cNvPr id="4" name="圖片 3" descr="標示.gif"/>
          <p:cNvPicPr>
            <a:picLocks noChangeAspect="1"/>
          </p:cNvPicPr>
          <p:nvPr/>
        </p:nvPicPr>
        <p:blipFill>
          <a:blip r:embed="rId2" cstate="print"/>
          <a:srcRect t="965" r="1055"/>
          <a:stretch>
            <a:fillRect/>
          </a:stretch>
        </p:blipFill>
        <p:spPr>
          <a:xfrm>
            <a:off x="7164288" y="4100513"/>
            <a:ext cx="1479650" cy="2405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文字方塊 4"/>
          <p:cNvSpPr txBox="1"/>
          <p:nvPr/>
        </p:nvSpPr>
        <p:spPr>
          <a:xfrm>
            <a:off x="7452320" y="45811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Benefits;</a:t>
            </a:r>
            <a:endParaRPr lang="zh-TW" altLang="en-US" b="1" dirty="0">
              <a:solidFill>
                <a:srgbClr val="C00000"/>
              </a:solidFill>
              <a:latin typeface="文鼎細鋼筆行楷" pitchFamily="34" charset="-120"/>
              <a:ea typeface="文鼎細鋼筆行楷" pitchFamily="3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TW" altLang="en-US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華康瘦金體" pitchFamily="65" charset="-120"/>
                <a:ea typeface="華康瘦金體" pitchFamily="65" charset="-120"/>
              </a:rPr>
              <a:t>「繞著地球」賣東西 </a:t>
            </a:r>
            <a:r>
              <a:rPr lang="en-US" altLang="zh-TW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華康瘦金體" pitchFamily="65" charset="-120"/>
                <a:ea typeface="華康瘦金體" pitchFamily="65" charset="-120"/>
              </a:rPr>
              <a:t/>
            </a:r>
            <a:br>
              <a:rPr lang="en-US" altLang="zh-TW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華康瘦金體" pitchFamily="65" charset="-120"/>
                <a:ea typeface="華康瘦金體" pitchFamily="65" charset="-120"/>
              </a:rPr>
            </a:br>
            <a:r>
              <a:rPr lang="en-US" altLang="zh-TW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華康瘦金體" pitchFamily="65" charset="-120"/>
                <a:ea typeface="華康瘦金體" pitchFamily="65" charset="-120"/>
              </a:rPr>
              <a:t>				</a:t>
            </a:r>
            <a:r>
              <a:rPr lang="zh-TW" altLang="en-US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華康瘦金體" pitchFamily="65" charset="-120"/>
                <a:ea typeface="華康瘦金體" pitchFamily="65" charset="-120"/>
              </a:rPr>
              <a:t>所獲得的利弊</a:t>
            </a:r>
            <a:endParaRPr lang="zh-TW" altLang="en-US" dirty="0">
              <a:latin typeface="華康瘦金體" pitchFamily="65" charset="-120"/>
              <a:ea typeface="華康瘦金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300" dirty="0" smtClean="0">
                <a:effectLst/>
                <a:latin typeface="華康瘦金體" pitchFamily="65" charset="-120"/>
                <a:ea typeface="華康瘦金體" pitchFamily="65" charset="-120"/>
              </a:rPr>
              <a:t>缺點：</a:t>
            </a:r>
          </a:p>
          <a:p>
            <a:pPr>
              <a:buNone/>
            </a:pPr>
            <a:r>
              <a:rPr lang="en-US" altLang="zh-TW" sz="3300" dirty="0" smtClean="0">
                <a:effectLst/>
                <a:latin typeface="華康瘦金體" pitchFamily="65" charset="-120"/>
                <a:ea typeface="華康瘦金體" pitchFamily="65" charset="-120"/>
              </a:rPr>
              <a:t>1.</a:t>
            </a:r>
            <a:r>
              <a:rPr lang="zh-TW" altLang="en-US" sz="3300" dirty="0" smtClean="0">
                <a:effectLst/>
                <a:latin typeface="華康瘦金體" pitchFamily="65" charset="-120"/>
                <a:ea typeface="華康瘦金體" pitchFamily="65" charset="-120"/>
              </a:rPr>
              <a:t>品質與信用難以獲得保障</a:t>
            </a:r>
          </a:p>
          <a:p>
            <a:pPr>
              <a:buNone/>
            </a:pPr>
            <a:endParaRPr lang="zh-TW" altLang="en-US" sz="3300" dirty="0" smtClean="0">
              <a:effectLst/>
              <a:latin typeface="華康瘦金體" pitchFamily="65" charset="-120"/>
              <a:ea typeface="華康瘦金體" pitchFamily="65" charset="-120"/>
            </a:endParaRPr>
          </a:p>
          <a:p>
            <a:pPr>
              <a:buNone/>
            </a:pPr>
            <a:r>
              <a:rPr lang="en-US" altLang="zh-TW" sz="3300" dirty="0" smtClean="0">
                <a:effectLst/>
                <a:latin typeface="華康瘦金體" pitchFamily="65" charset="-120"/>
                <a:ea typeface="華康瘦金體" pitchFamily="65" charset="-120"/>
              </a:rPr>
              <a:t>2.</a:t>
            </a:r>
            <a:r>
              <a:rPr lang="zh-TW" altLang="en-US" sz="3300" dirty="0" smtClean="0">
                <a:effectLst/>
                <a:latin typeface="華康瘦金體" pitchFamily="65" charset="-120"/>
                <a:ea typeface="華康瘦金體" pitchFamily="65" charset="-120"/>
              </a:rPr>
              <a:t>匯兌損失</a:t>
            </a:r>
          </a:p>
          <a:p>
            <a:pPr>
              <a:buNone/>
            </a:pPr>
            <a:endParaRPr lang="zh-TW" altLang="en-US" sz="3300" dirty="0" smtClean="0">
              <a:effectLst/>
              <a:latin typeface="華康瘦金體" pitchFamily="65" charset="-120"/>
              <a:ea typeface="華康瘦金體" pitchFamily="65" charset="-120"/>
            </a:endParaRPr>
          </a:p>
          <a:p>
            <a:pPr>
              <a:buNone/>
            </a:pPr>
            <a:r>
              <a:rPr lang="en-US" altLang="zh-TW" sz="3300" dirty="0" smtClean="0">
                <a:effectLst/>
                <a:latin typeface="華康瘦金體" pitchFamily="65" charset="-120"/>
                <a:ea typeface="華康瘦金體" pitchFamily="65" charset="-120"/>
              </a:rPr>
              <a:t>3.</a:t>
            </a:r>
            <a:r>
              <a:rPr lang="zh-TW" altLang="en-US" sz="3300" dirty="0" smtClean="0">
                <a:effectLst/>
                <a:latin typeface="華康瘦金體" pitchFamily="65" charset="-120"/>
                <a:ea typeface="華康瘦金體" pitchFamily="65" charset="-120"/>
              </a:rPr>
              <a:t>各國風俗的爭議</a:t>
            </a:r>
          </a:p>
          <a:p>
            <a:endParaRPr lang="en-US" altLang="zh-TW" dirty="0" smtClean="0">
              <a:latin typeface="華康瘦金體" pitchFamily="65" charset="-120"/>
              <a:ea typeface="華康瘦金體" pitchFamily="65" charset="-120"/>
            </a:endParaRPr>
          </a:p>
        </p:txBody>
      </p:sp>
      <p:pic>
        <p:nvPicPr>
          <p:cNvPr id="4" name="圖片 3" descr="標示.gif"/>
          <p:cNvPicPr>
            <a:picLocks noChangeAspect="1"/>
          </p:cNvPicPr>
          <p:nvPr/>
        </p:nvPicPr>
        <p:blipFill>
          <a:blip r:embed="rId2" cstate="print"/>
          <a:srcRect t="965" r="1055"/>
          <a:stretch>
            <a:fillRect/>
          </a:stretch>
        </p:blipFill>
        <p:spPr>
          <a:xfrm>
            <a:off x="7164288" y="4100513"/>
            <a:ext cx="1479650" cy="2405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文字方塊 4"/>
          <p:cNvSpPr txBox="1"/>
          <p:nvPr/>
        </p:nvSpPr>
        <p:spPr>
          <a:xfrm>
            <a:off x="7524328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Defect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結論</a:t>
            </a:r>
            <a:endParaRPr lang="zh-TW" altLang="en-US" dirty="0">
              <a:latin typeface="華康瘦金體" pitchFamily="65" charset="-120"/>
              <a:ea typeface="華康瘦金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>
                <a:solidFill>
                  <a:srgbClr val="600000"/>
                </a:solidFill>
                <a:latin typeface="華康瘦金體" pitchFamily="65" charset="-120"/>
                <a:ea typeface="華康瘦金體" pitchFamily="65" charset="-120"/>
              </a:rPr>
              <a:t>如何</a:t>
            </a:r>
            <a:r>
              <a:rPr lang="zh-TW" altLang="en-US" dirty="0" smtClean="0">
                <a:solidFill>
                  <a:srgbClr val="600000"/>
                </a:solidFill>
                <a:latin typeface="華康瘦金體" pitchFamily="65" charset="-120"/>
                <a:ea typeface="華康瘦金體" pitchFamily="65" charset="-120"/>
              </a:rPr>
              <a:t>帶領團隊</a:t>
            </a:r>
            <a:r>
              <a:rPr lang="zh-TW" altLang="en-US" dirty="0" smtClean="0">
                <a:solidFill>
                  <a:srgbClr val="600000"/>
                </a:solidFill>
                <a:latin typeface="華康瘦金體" pitchFamily="65" charset="-120"/>
                <a:ea typeface="華康瘦金體" pitchFamily="65" charset="-120"/>
              </a:rPr>
              <a:t>打入全球市場？</a:t>
            </a:r>
          </a:p>
          <a:p>
            <a:endParaRPr lang="zh-TW" altLang="en-US" dirty="0" smtClean="0">
              <a:latin typeface="華康瘦金體" pitchFamily="65" charset="-120"/>
              <a:ea typeface="華康瘦金體" pitchFamily="65" charset="-120"/>
            </a:endParaRPr>
          </a:p>
          <a:p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要成為成功的國際業務員，把企業的通路打通成可以繞著地球賣東西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，靠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的不是白紙黑字的合約，困難的也不是各個國家的語言性，而是要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充分了解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各個國家的民情與企業的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的歷史、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背景、企業演進、企業文化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、組織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圖、甚至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市場狀況等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，以及業務員本身有沒有做好相當足夠的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努力、</a:t>
            </a:r>
            <a:r>
              <a:rPr lang="zh-TW" altLang="en-US" dirty="0" smtClean="0">
                <a:latin typeface="華康瘦金體" pitchFamily="65" charset="-120"/>
                <a:ea typeface="華康瘦金體" pitchFamily="65" charset="-120"/>
              </a:rPr>
              <a:t>充足的經驗。</a:t>
            </a:r>
            <a:endParaRPr lang="zh-TW" altLang="en-US" dirty="0">
              <a:latin typeface="華康瘦金體" pitchFamily="65" charset="-120"/>
              <a:ea typeface="華康瘦金體" pitchFamily="65" charset="-120"/>
            </a:endParaRPr>
          </a:p>
        </p:txBody>
      </p:sp>
      <p:pic>
        <p:nvPicPr>
          <p:cNvPr id="4" name="圖片 3" descr="65599_ccd87d3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5589240"/>
            <a:ext cx="1484176" cy="10674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S010362639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56C63A3-B5BF-421A-8FF5-A888FE13B4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TS010362639</Template>
  <TotalTime>0</TotalTime>
  <Words>421</Words>
  <Application>Microsoft Office PowerPoint</Application>
  <PresentationFormat>如螢幕大小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TS010362639</vt:lpstr>
      <vt:lpstr>威剛科技           看我「繞著地球」賣東西。</vt:lpstr>
      <vt:lpstr>「繞著地球」可以做什麼？</vt:lpstr>
      <vt:lpstr>威剛科技</vt:lpstr>
      <vt:lpstr>「繞著地球」賣東西    面對問題，解決之道。</vt:lpstr>
      <vt:lpstr>「繞著地球」賣東西    面對問題，解決之道。</vt:lpstr>
      <vt:lpstr>「繞著地球」賣東西    該使用什麼手法？</vt:lpstr>
      <vt:lpstr>「繞著地球」賣東西      所獲得的利弊</vt:lpstr>
      <vt:lpstr>「繞著地球」賣東西      所獲得的利弊</vt:lpstr>
      <vt:lpstr>結論</vt:lpstr>
      <vt:lpstr>感謝聆聽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2010-12-20T12:22:19Z</dcterms:created>
  <dcterms:modified xsi:type="dcterms:W3CDTF">2010-12-21T09:08:32Z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TC103626399990</vt:lpwstr>
  </property>
</Properties>
</file>