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61" r:id="rId5"/>
    <p:sldId id="279" r:id="rId6"/>
    <p:sldId id="260" r:id="rId7"/>
    <p:sldId id="259" r:id="rId8"/>
    <p:sldId id="262" r:id="rId9"/>
    <p:sldId id="263"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81" autoAdjust="0"/>
    <p:restoredTop sz="94988" autoAdjust="0"/>
  </p:normalViewPr>
  <p:slideViewPr>
    <p:cSldViewPr>
      <p:cViewPr varScale="1">
        <p:scale>
          <a:sx n="106" d="100"/>
          <a:sy n="106" d="100"/>
        </p:scale>
        <p:origin x="-570" y="-96"/>
      </p:cViewPr>
      <p:guideLst>
        <p:guide orient="horz" pos="2160"/>
        <p:guide pos="2880"/>
      </p:guideLst>
    </p:cSldViewPr>
  </p:slideViewPr>
  <p:outlineViewPr>
    <p:cViewPr>
      <p:scale>
        <a:sx n="33" d="100"/>
        <a:sy n="33" d="100"/>
      </p:scale>
      <p:origin x="0" y="37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DDFA76-D8AD-46A0-8F92-263019643FEF}" type="datetimeFigureOut">
              <a:rPr lang="zh-TW" altLang="en-US" smtClean="0"/>
              <a:pPr/>
              <a:t>2010/12/27</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ABDB66-8E66-423E-881D-29A1AD8015C2}"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應用六標準差方法去最佳化金屬介電層流層的績效</a:t>
            </a:r>
            <a:endParaRPr lang="zh-TW" altLang="en-US" dirty="0"/>
          </a:p>
        </p:txBody>
      </p:sp>
      <p:sp>
        <p:nvSpPr>
          <p:cNvPr id="4" name="投影片編號版面配置區 3"/>
          <p:cNvSpPr>
            <a:spLocks noGrp="1"/>
          </p:cNvSpPr>
          <p:nvPr>
            <p:ph type="sldNum" sz="quarter" idx="10"/>
          </p:nvPr>
        </p:nvSpPr>
        <p:spPr/>
        <p:txBody>
          <a:bodyPr/>
          <a:lstStyle/>
          <a:p>
            <a:fld id="{50ABDB66-8E66-423E-881D-29A1AD8015C2}" type="slidenum">
              <a:rPr lang="zh-TW" altLang="en-US" smtClean="0"/>
              <a:pPr/>
              <a:t>1</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50ABDB66-8E66-423E-881D-29A1AD8015C2}" type="slidenum">
              <a:rPr lang="zh-TW" altLang="en-US" smtClean="0"/>
              <a:pPr/>
              <a:t>4</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50ABDB66-8E66-423E-881D-29A1AD8015C2}" type="slidenum">
              <a:rPr lang="zh-TW" altLang="en-US" smtClean="0"/>
              <a:pPr/>
              <a:t>5</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此三項為</a:t>
            </a:r>
            <a:r>
              <a:rPr lang="en-US" altLang="zh-TW" dirty="0" smtClean="0"/>
              <a:t>CTQs</a:t>
            </a:r>
            <a:endParaRPr lang="zh-TW" altLang="en-US" dirty="0"/>
          </a:p>
        </p:txBody>
      </p:sp>
      <p:sp>
        <p:nvSpPr>
          <p:cNvPr id="4" name="投影片編號版面配置區 3"/>
          <p:cNvSpPr>
            <a:spLocks noGrp="1"/>
          </p:cNvSpPr>
          <p:nvPr>
            <p:ph type="sldNum" sz="quarter" idx="10"/>
          </p:nvPr>
        </p:nvSpPr>
        <p:spPr/>
        <p:txBody>
          <a:bodyPr/>
          <a:lstStyle/>
          <a:p>
            <a:fld id="{50ABDB66-8E66-423E-881D-29A1AD8015C2}" type="slidenum">
              <a:rPr lang="zh-TW" altLang="en-US" smtClean="0"/>
              <a:pPr/>
              <a:t>9</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氟含量必須在 一個可接受的範圍，能維持良好的績效又不產生縫隙。</a:t>
            </a:r>
            <a:endParaRPr lang="zh-TW" altLang="en-US" dirty="0"/>
          </a:p>
        </p:txBody>
      </p:sp>
      <p:sp>
        <p:nvSpPr>
          <p:cNvPr id="4" name="投影片編號版面配置區 3"/>
          <p:cNvSpPr>
            <a:spLocks noGrp="1"/>
          </p:cNvSpPr>
          <p:nvPr>
            <p:ph type="sldNum" sz="quarter" idx="10"/>
          </p:nvPr>
        </p:nvSpPr>
        <p:spPr/>
        <p:txBody>
          <a:bodyPr/>
          <a:lstStyle/>
          <a:p>
            <a:fld id="{50ABDB66-8E66-423E-881D-29A1AD8015C2}" type="slidenum">
              <a:rPr lang="zh-TW" altLang="en-US" smtClean="0"/>
              <a:pPr/>
              <a:t>12</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縫隙只會在</a:t>
            </a:r>
            <a:r>
              <a:rPr lang="en-US" altLang="zh-TW" dirty="0" smtClean="0"/>
              <a:t>SRO</a:t>
            </a:r>
            <a:r>
              <a:rPr lang="zh-TW" altLang="en-US" dirty="0" smtClean="0"/>
              <a:t> </a:t>
            </a:r>
            <a:r>
              <a:rPr lang="en-US" altLang="zh-TW" dirty="0" smtClean="0"/>
              <a:t>liner</a:t>
            </a:r>
            <a:r>
              <a:rPr lang="zh-TW" altLang="en-US" dirty="0" smtClean="0"/>
              <a:t>和 </a:t>
            </a:r>
            <a:r>
              <a:rPr lang="en-US" altLang="zh-TW" dirty="0" smtClean="0"/>
              <a:t>FSG1</a:t>
            </a:r>
            <a:r>
              <a:rPr lang="zh-TW" altLang="en-US" dirty="0" smtClean="0"/>
              <a:t>產生</a:t>
            </a:r>
            <a:endParaRPr lang="zh-TW" altLang="en-US" dirty="0"/>
          </a:p>
        </p:txBody>
      </p:sp>
      <p:sp>
        <p:nvSpPr>
          <p:cNvPr id="4" name="投影片編號版面配置區 3"/>
          <p:cNvSpPr>
            <a:spLocks noGrp="1"/>
          </p:cNvSpPr>
          <p:nvPr>
            <p:ph type="sldNum" sz="quarter" idx="10"/>
          </p:nvPr>
        </p:nvSpPr>
        <p:spPr/>
        <p:txBody>
          <a:bodyPr/>
          <a:lstStyle/>
          <a:p>
            <a:fld id="{50ABDB66-8E66-423E-881D-29A1AD8015C2}" type="slidenum">
              <a:rPr lang="zh-TW" altLang="en-US" smtClean="0"/>
              <a:pPr/>
              <a:t>13</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I-MR</a:t>
            </a:r>
            <a:r>
              <a:rPr lang="zh-TW" altLang="en-US" dirty="0" smtClean="0"/>
              <a:t>：個別與移動全距管制</a:t>
            </a:r>
            <a:r>
              <a:rPr lang="zh-TW" altLang="en-US" dirty="0" smtClean="0"/>
              <a:t>圖</a:t>
            </a:r>
            <a:endParaRPr lang="en-US" altLang="zh-TW" dirty="0" smtClean="0"/>
          </a:p>
          <a:p>
            <a:r>
              <a:rPr lang="en-US" altLang="zh-TW" dirty="0" smtClean="0"/>
              <a:t>H0:</a:t>
            </a:r>
            <a:r>
              <a:rPr lang="zh-TW" altLang="en-US" baseline="0" dirty="0" smtClean="0"/>
              <a:t> 常態；</a:t>
            </a:r>
            <a:r>
              <a:rPr lang="en-US" altLang="zh-TW" baseline="0" dirty="0" smtClean="0"/>
              <a:t>H1:</a:t>
            </a:r>
            <a:r>
              <a:rPr lang="zh-TW" altLang="en-US" baseline="0" dirty="0" smtClean="0"/>
              <a:t>非常態</a:t>
            </a:r>
            <a:endParaRPr lang="en-US" altLang="zh-TW" baseline="0" dirty="0" smtClean="0"/>
          </a:p>
        </p:txBody>
      </p:sp>
      <p:sp>
        <p:nvSpPr>
          <p:cNvPr id="4" name="投影片編號版面配置區 3"/>
          <p:cNvSpPr>
            <a:spLocks noGrp="1"/>
          </p:cNvSpPr>
          <p:nvPr>
            <p:ph type="sldNum" sz="quarter" idx="10"/>
          </p:nvPr>
        </p:nvSpPr>
        <p:spPr/>
        <p:txBody>
          <a:bodyPr/>
          <a:lstStyle/>
          <a:p>
            <a:fld id="{50ABDB66-8E66-423E-881D-29A1AD8015C2}" type="slidenum">
              <a:rPr lang="zh-TW" altLang="en-US" smtClean="0"/>
              <a:pPr/>
              <a:t>15</a:t>
            </a:fld>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專案人員</a:t>
            </a:r>
            <a:r>
              <a:rPr lang="zh-TW" altLang="en-US" dirty="0" smtClean="0"/>
              <a:t>使用因果矩陣</a:t>
            </a:r>
            <a:endParaRPr lang="zh-TW" altLang="en-US" dirty="0"/>
          </a:p>
        </p:txBody>
      </p:sp>
      <p:sp>
        <p:nvSpPr>
          <p:cNvPr id="4" name="投影片編號版面配置區 3"/>
          <p:cNvSpPr>
            <a:spLocks noGrp="1"/>
          </p:cNvSpPr>
          <p:nvPr>
            <p:ph type="sldNum" sz="quarter" idx="10"/>
          </p:nvPr>
        </p:nvSpPr>
        <p:spPr/>
        <p:txBody>
          <a:bodyPr/>
          <a:lstStyle/>
          <a:p>
            <a:fld id="{50ABDB66-8E66-423E-881D-29A1AD8015C2}" type="slidenum">
              <a:rPr lang="zh-TW" altLang="en-US" smtClean="0"/>
              <a:pPr/>
              <a:t>16</a:t>
            </a:fld>
            <a:endParaRPr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sz="1200" kern="1200" dirty="0" smtClean="0">
                <a:solidFill>
                  <a:schemeClr val="tx1"/>
                </a:solidFill>
                <a:latin typeface="+mn-lt"/>
                <a:ea typeface="+mn-ea"/>
                <a:cs typeface="+mn-cs"/>
              </a:rPr>
              <a:t>反應曲面法</a:t>
            </a:r>
            <a:r>
              <a:rPr lang="en-US" sz="1200" kern="1200" dirty="0" smtClean="0">
                <a:solidFill>
                  <a:schemeClr val="tx1"/>
                </a:solidFill>
                <a:latin typeface="+mn-lt"/>
                <a:ea typeface="+mn-ea"/>
                <a:cs typeface="+mn-cs"/>
              </a:rPr>
              <a:t>(RSM)</a:t>
            </a:r>
            <a:r>
              <a:rPr lang="zh-TW" altLang="en-US" sz="1200" kern="1200" dirty="0" smtClean="0">
                <a:solidFill>
                  <a:schemeClr val="tx1"/>
                </a:solidFill>
                <a:latin typeface="+mn-lt"/>
                <a:ea typeface="+mn-ea"/>
                <a:cs typeface="+mn-cs"/>
              </a:rPr>
              <a:t>通常被使用在設計或改善階段，以決定最佳的控制參數設定。</a:t>
            </a:r>
            <a:endParaRPr lang="zh-TW" altLang="en-US" dirty="0"/>
          </a:p>
        </p:txBody>
      </p:sp>
      <p:sp>
        <p:nvSpPr>
          <p:cNvPr id="4" name="投影片編號版面配置區 3"/>
          <p:cNvSpPr>
            <a:spLocks noGrp="1"/>
          </p:cNvSpPr>
          <p:nvPr>
            <p:ph type="sldNum" sz="quarter" idx="10"/>
          </p:nvPr>
        </p:nvSpPr>
        <p:spPr/>
        <p:txBody>
          <a:bodyPr/>
          <a:lstStyle/>
          <a:p>
            <a:fld id="{50ABDB66-8E66-423E-881D-29A1AD8015C2}" type="slidenum">
              <a:rPr lang="zh-TW" altLang="en-US" smtClean="0"/>
              <a:pPr/>
              <a:t>17</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fld id="{DB87B80E-8A62-4434-8542-66C414013738}" type="datetimeFigureOut">
              <a:rPr lang="zh-TW" altLang="en-US" smtClean="0"/>
              <a:pPr/>
              <a:t>2010/12/27</a:t>
            </a:fld>
            <a:endParaRPr lang="zh-TW" altLang="en-US"/>
          </a:p>
        </p:txBody>
      </p:sp>
      <p:sp>
        <p:nvSpPr>
          <p:cNvPr id="20" name="頁尾版面配置區 19"/>
          <p:cNvSpPr>
            <a:spLocks noGrp="1"/>
          </p:cNvSpPr>
          <p:nvPr>
            <p:ph type="ftr" sz="quarter" idx="11"/>
          </p:nvPr>
        </p:nvSpPr>
        <p:spPr/>
        <p:txBody>
          <a:bodyPr/>
          <a:lstStyle>
            <a:extLst/>
          </a:lstStyle>
          <a:p>
            <a:endParaRPr lang="zh-TW" altLang="en-US"/>
          </a:p>
        </p:txBody>
      </p:sp>
      <p:sp>
        <p:nvSpPr>
          <p:cNvPr id="10" name="投影片編號版面配置區 9"/>
          <p:cNvSpPr>
            <a:spLocks noGrp="1"/>
          </p:cNvSpPr>
          <p:nvPr>
            <p:ph type="sldNum" sz="quarter" idx="12"/>
          </p:nvPr>
        </p:nvSpPr>
        <p:spPr/>
        <p:txBody>
          <a:bodyPr/>
          <a:lstStyle>
            <a:extLst/>
          </a:lstStyle>
          <a:p>
            <a:fld id="{17C72BEC-8A13-4FAB-BF15-91D9806B3393}" type="slidenum">
              <a:rPr lang="zh-TW" altLang="en-US" smtClean="0"/>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DB87B80E-8A62-4434-8542-66C414013738}" type="datetimeFigureOut">
              <a:rPr lang="zh-TW" altLang="en-US" smtClean="0"/>
              <a:pPr/>
              <a:t>2010/12/27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17C72BEC-8A13-4FAB-BF15-91D9806B3393}"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DB87B80E-8A62-4434-8542-66C414013738}" type="datetimeFigureOut">
              <a:rPr lang="zh-TW" altLang="en-US" smtClean="0"/>
              <a:pPr/>
              <a:t>2010/12/27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17C72BEC-8A13-4FAB-BF15-91D9806B3393}"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DB87B80E-8A62-4434-8542-66C414013738}" type="datetimeFigureOut">
              <a:rPr lang="zh-TW" altLang="en-US" smtClean="0"/>
              <a:pPr/>
              <a:t>2010/12/27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17C72BEC-8A13-4FAB-BF15-91D9806B3393}"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DB87B80E-8A62-4434-8542-66C414013738}" type="datetimeFigureOut">
              <a:rPr lang="zh-TW" altLang="en-US" smtClean="0"/>
              <a:pPr/>
              <a:t>2010/12/27</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17C72BEC-8A13-4FAB-BF15-91D9806B3393}" type="slidenum">
              <a:rPr lang="zh-TW" altLang="en-US" smtClean="0"/>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DB87B80E-8A62-4434-8542-66C414013738}" type="datetimeFigureOut">
              <a:rPr lang="zh-TW" altLang="en-US" smtClean="0"/>
              <a:pPr/>
              <a:t>2010/12/27</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17C72BEC-8A13-4FAB-BF15-91D9806B3393}"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DB87B80E-8A62-4434-8542-66C414013738}" type="datetimeFigureOut">
              <a:rPr lang="zh-TW" altLang="en-US" smtClean="0"/>
              <a:pPr/>
              <a:t>2010/12/27</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17C72BEC-8A13-4FAB-BF15-91D9806B3393}"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DB87B80E-8A62-4434-8542-66C414013738}" type="datetimeFigureOut">
              <a:rPr lang="zh-TW" altLang="en-US" smtClean="0"/>
              <a:pPr/>
              <a:t>2010/12/27</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17C72BEC-8A13-4FAB-BF15-91D9806B3393}"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fld id="{DB87B80E-8A62-4434-8542-66C414013738}" type="datetimeFigureOut">
              <a:rPr lang="zh-TW" altLang="en-US" smtClean="0"/>
              <a:pPr/>
              <a:t>2010/12/27</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17C72BEC-8A13-4FAB-BF15-91D9806B3393}" type="slidenum">
              <a:rPr lang="zh-TW" altLang="en-US" smtClean="0"/>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DB87B80E-8A62-4434-8542-66C414013738}" type="datetimeFigureOut">
              <a:rPr lang="zh-TW" altLang="en-US" smtClean="0"/>
              <a:pPr/>
              <a:t>2010/12/27</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17C72BEC-8A13-4FAB-BF15-91D9806B3393}"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fld id="{DB87B80E-8A62-4434-8542-66C414013738}" type="datetimeFigureOut">
              <a:rPr lang="zh-TW" altLang="en-US" smtClean="0"/>
              <a:pPr/>
              <a:t>2010/12/27</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17C72BEC-8A13-4FAB-BF15-91D9806B3393}" type="slidenum">
              <a:rPr lang="zh-TW" altLang="en-US" smtClean="0"/>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B87B80E-8A62-4434-8542-66C414013738}" type="datetimeFigureOut">
              <a:rPr lang="zh-TW" altLang="en-US" smtClean="0"/>
              <a:pPr/>
              <a:t>2010/12/27</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7C72BEC-8A13-4FAB-BF15-91D9806B3393}" type="slidenum">
              <a:rPr lang="zh-TW" altLang="en-US" smtClean="0"/>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428728" y="1142984"/>
            <a:ext cx="7406640" cy="1472184"/>
          </a:xfrm>
        </p:spPr>
        <p:txBody>
          <a:bodyPr>
            <a:noAutofit/>
          </a:bodyPr>
          <a:lstStyle/>
          <a:p>
            <a:pPr algn="just"/>
            <a:r>
              <a:rPr lang="en-US" altLang="zh-TW" sz="3400" b="1" dirty="0" smtClean="0"/>
              <a:t>Application of Six Sigma Methodology to Optimize the Performance of the Inter-Metal Dielectric Process</a:t>
            </a:r>
            <a:endParaRPr lang="zh-TW" altLang="en-US" sz="3400" b="1" dirty="0"/>
          </a:p>
        </p:txBody>
      </p:sp>
      <p:sp>
        <p:nvSpPr>
          <p:cNvPr id="3" name="副標題 2"/>
          <p:cNvSpPr>
            <a:spLocks noGrp="1"/>
          </p:cNvSpPr>
          <p:nvPr>
            <p:ph type="subTitle" idx="1"/>
          </p:nvPr>
        </p:nvSpPr>
        <p:spPr>
          <a:xfrm>
            <a:off x="1142976" y="4071942"/>
            <a:ext cx="7858180" cy="2143140"/>
          </a:xfrm>
        </p:spPr>
        <p:txBody>
          <a:bodyPr>
            <a:noAutofit/>
          </a:bodyPr>
          <a:lstStyle/>
          <a:p>
            <a:pPr>
              <a:defRPr/>
            </a:pPr>
            <a:r>
              <a:rPr lang="en-US" altLang="zh-TW" sz="2400" dirty="0" smtClean="0"/>
              <a:t>Authors: </a:t>
            </a:r>
            <a:r>
              <a:rPr lang="it-IT" altLang="zh-TW" sz="2400" dirty="0" smtClean="0"/>
              <a:t>Chao-Ton Su, Chia-Jen Chou, and Li-Fei Chen</a:t>
            </a:r>
            <a:endParaRPr lang="en-US" altLang="zh-TW" sz="2400" dirty="0" smtClean="0"/>
          </a:p>
          <a:p>
            <a:pPr>
              <a:defRPr/>
            </a:pPr>
            <a:r>
              <a:rPr lang="en-US" altLang="zh-TW" sz="2400" dirty="0" smtClean="0"/>
              <a:t>Sources: IEEE Transactions on Semiconductor Manufacturing, </a:t>
            </a:r>
          </a:p>
          <a:p>
            <a:pPr>
              <a:defRPr/>
            </a:pPr>
            <a:r>
              <a:rPr lang="en-US" altLang="zh-TW" sz="2400" dirty="0" smtClean="0"/>
              <a:t>               Vol. 22, No. 2, pp. 297-304</a:t>
            </a:r>
          </a:p>
          <a:p>
            <a:pPr>
              <a:defRPr/>
            </a:pPr>
            <a:r>
              <a:rPr lang="en-US" altLang="zh-TW" sz="2400" dirty="0" smtClean="0"/>
              <a:t>Date: 12/27/2010</a:t>
            </a:r>
            <a:endParaRPr lang="zh-TW" alt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sp>
        <p:nvSpPr>
          <p:cNvPr id="3" name="內容版面配置區 2"/>
          <p:cNvSpPr>
            <a:spLocks noGrp="1"/>
          </p:cNvSpPr>
          <p:nvPr>
            <p:ph idx="1"/>
          </p:nvPr>
        </p:nvSpPr>
        <p:spPr/>
        <p:txBody>
          <a:bodyPr>
            <a:normAutofit/>
          </a:bodyPr>
          <a:lstStyle/>
          <a:p>
            <a:pPr lvl="1" algn="just"/>
            <a:r>
              <a:rPr lang="zh-TW" altLang="en-US" sz="2200" b="1" dirty="0" smtClean="0"/>
              <a:t>填縫能力</a:t>
            </a:r>
            <a:r>
              <a:rPr lang="zh-TW" altLang="en-US" sz="2200" dirty="0" smtClean="0"/>
              <a:t>是藉由晶粒缺陷來評估，而晶粒缺陷的計算公式如下：</a:t>
            </a:r>
          </a:p>
          <a:p>
            <a:pPr lvl="1" algn="just"/>
            <a:endParaRPr lang="en-US" altLang="zh-TW" sz="2200" dirty="0" smtClean="0"/>
          </a:p>
          <a:p>
            <a:pPr lvl="1" algn="just"/>
            <a:endParaRPr lang="en-US" altLang="zh-TW" sz="2200" dirty="0" smtClean="0"/>
          </a:p>
          <a:p>
            <a:pPr lvl="1" algn="just"/>
            <a:r>
              <a:rPr lang="zh-TW" altLang="en-US" sz="2200" dirty="0" smtClean="0"/>
              <a:t>導電金屬線之間的縫隙通常使用深寬比</a:t>
            </a:r>
            <a:r>
              <a:rPr lang="en-US" altLang="zh-TW" sz="2200" dirty="0" smtClean="0"/>
              <a:t>(A/R)</a:t>
            </a:r>
            <a:r>
              <a:rPr lang="zh-TW" altLang="en-US" sz="2200" dirty="0" smtClean="0"/>
              <a:t>來描述，典型的深寬比通常大於</a:t>
            </a:r>
            <a:r>
              <a:rPr lang="en-US" altLang="zh-TW" sz="2200" dirty="0" smtClean="0"/>
              <a:t>3:1</a:t>
            </a:r>
            <a:r>
              <a:rPr lang="zh-TW" altLang="en-US" sz="2200" dirty="0" smtClean="0"/>
              <a:t>，某些應用有</a:t>
            </a:r>
            <a:r>
              <a:rPr lang="en-US" altLang="zh-TW" sz="2200" dirty="0" smtClean="0"/>
              <a:t>5:1</a:t>
            </a:r>
            <a:r>
              <a:rPr lang="zh-TW" altLang="en-US" sz="2200" dirty="0" smtClean="0"/>
              <a:t>或更大。</a:t>
            </a:r>
            <a:endParaRPr lang="en-US" altLang="zh-TW" sz="2200" dirty="0" smtClean="0"/>
          </a:p>
          <a:p>
            <a:pPr lvl="1" algn="just"/>
            <a:endParaRPr lang="en-US" altLang="zh-TW" sz="2200" dirty="0" smtClean="0"/>
          </a:p>
          <a:p>
            <a:pPr lvl="1" algn="just"/>
            <a:r>
              <a:rPr lang="zh-TW" altLang="en-US" sz="2200" dirty="0" smtClean="0"/>
              <a:t>但是高的深寬比的縫隙很難有均勻地薄膜沉積，而此研究的深寬比為大於</a:t>
            </a:r>
            <a:r>
              <a:rPr lang="en-US" altLang="zh-TW" sz="2200" dirty="0" smtClean="0"/>
              <a:t>3:1</a:t>
            </a:r>
            <a:r>
              <a:rPr lang="zh-TW" altLang="en-US" sz="2200" dirty="0" smtClean="0"/>
              <a:t>。</a:t>
            </a:r>
            <a:endParaRPr lang="zh-TW" altLang="en-US" sz="2200"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4097" name="Object 1"/>
          <p:cNvGraphicFramePr>
            <a:graphicFrameLocks noChangeAspect="1"/>
          </p:cNvGraphicFramePr>
          <p:nvPr/>
        </p:nvGraphicFramePr>
        <p:xfrm>
          <a:off x="2857488" y="2285992"/>
          <a:ext cx="4929222" cy="571504"/>
        </p:xfrm>
        <a:graphic>
          <a:graphicData uri="http://schemas.openxmlformats.org/presentationml/2006/ole">
            <p:oleObj spid="_x0000_s4097" name="方程式" r:id="rId3" imgW="3390900" imgH="419100" progId="Equation.3">
              <p:embed/>
            </p:oleObj>
          </a:graphicData>
        </a:graphic>
      </p:graphicFrame>
      <p:pic>
        <p:nvPicPr>
          <p:cNvPr id="6" name="圖片 5" descr="f2.JPG"/>
          <p:cNvPicPr>
            <a:picLocks noChangeAspect="1"/>
          </p:cNvPicPr>
          <p:nvPr/>
        </p:nvPicPr>
        <p:blipFill>
          <a:blip r:embed="rId4"/>
          <a:stretch>
            <a:fillRect/>
          </a:stretch>
        </p:blipFill>
        <p:spPr>
          <a:xfrm>
            <a:off x="6000760" y="4595812"/>
            <a:ext cx="2657475" cy="226218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sp>
        <p:nvSpPr>
          <p:cNvPr id="3" name="內容版面配置區 2"/>
          <p:cNvSpPr>
            <a:spLocks noGrp="1"/>
          </p:cNvSpPr>
          <p:nvPr>
            <p:ph idx="1"/>
          </p:nvPr>
        </p:nvSpPr>
        <p:spPr/>
        <p:txBody>
          <a:bodyPr>
            <a:normAutofit/>
          </a:bodyPr>
          <a:lstStyle/>
          <a:p>
            <a:pPr lvl="1" algn="just"/>
            <a:r>
              <a:rPr lang="zh-TW" altLang="en-US" sz="2200" b="1" dirty="0" smtClean="0"/>
              <a:t>電壓崩潰</a:t>
            </a:r>
            <a:r>
              <a:rPr lang="zh-TW" altLang="en-US" sz="2200" dirty="0" smtClean="0"/>
              <a:t>測試</a:t>
            </a:r>
            <a:r>
              <a:rPr lang="en-US" altLang="zh-TW" sz="2200" dirty="0" smtClean="0"/>
              <a:t>(voltage-ramping stress test, </a:t>
            </a:r>
            <a:r>
              <a:rPr lang="en-US" altLang="zh-TW" sz="2200" b="1" dirty="0" smtClean="0"/>
              <a:t>VRDB</a:t>
            </a:r>
            <a:r>
              <a:rPr lang="en-US" altLang="zh-TW" sz="2200" dirty="0" smtClean="0"/>
              <a:t>)</a:t>
            </a:r>
            <a:r>
              <a:rPr lang="zh-TW" altLang="en-US" sz="2200" dirty="0" smtClean="0"/>
              <a:t>是用來了解多高的電壓會導致晶圓損毀。</a:t>
            </a:r>
            <a:endParaRPr lang="en-US" altLang="zh-TW" sz="2200" dirty="0" smtClean="0"/>
          </a:p>
          <a:p>
            <a:pPr lvl="1" algn="just"/>
            <a:endParaRPr lang="en-US" altLang="zh-TW" sz="2200" dirty="0" smtClean="0"/>
          </a:p>
          <a:p>
            <a:pPr lvl="1" algn="just"/>
            <a:r>
              <a:rPr lang="zh-TW" altLang="en-US" sz="2200" dirty="0" smtClean="0"/>
              <a:t>為了量測</a:t>
            </a:r>
            <a:r>
              <a:rPr lang="en-US" altLang="zh-TW" sz="2200" dirty="0" smtClean="0"/>
              <a:t>VRDB</a:t>
            </a:r>
            <a:r>
              <a:rPr lang="zh-TW" altLang="en-US" sz="2200" dirty="0" smtClean="0"/>
              <a:t>，會在一個電極閘門上逐漸增加電壓，測試多高的電壓會導致晶圓內的第一顆晶粒被損毀。</a:t>
            </a:r>
            <a:endParaRPr lang="en-US" altLang="zh-TW" sz="2200" dirty="0" smtClean="0"/>
          </a:p>
          <a:p>
            <a:pPr lvl="1" algn="just"/>
            <a:endParaRPr lang="en-US" altLang="zh-TW" sz="2200" dirty="0" smtClean="0"/>
          </a:p>
          <a:p>
            <a:pPr lvl="1" algn="just"/>
            <a:r>
              <a:rPr lang="zh-TW" altLang="en-US" sz="2200" dirty="0" smtClean="0"/>
              <a:t>當相連的介電層存在縫隙，低的電壓就容易使晶圓損毀。</a:t>
            </a:r>
            <a:r>
              <a:rPr lang="en-US" sz="2200" dirty="0" smtClean="0"/>
              <a:t>VRDB</a:t>
            </a:r>
            <a:r>
              <a:rPr lang="zh-TW" altLang="en-US" sz="2200" dirty="0" smtClean="0"/>
              <a:t>愈高，晶圓的可靠度就愈穩定。</a:t>
            </a:r>
            <a:endParaRPr lang="zh-TW" alt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sp>
        <p:nvSpPr>
          <p:cNvPr id="3" name="內容版面配置區 2"/>
          <p:cNvSpPr>
            <a:spLocks noGrp="1"/>
          </p:cNvSpPr>
          <p:nvPr>
            <p:ph idx="1"/>
          </p:nvPr>
        </p:nvSpPr>
        <p:spPr/>
        <p:txBody>
          <a:bodyPr>
            <a:normAutofit/>
          </a:bodyPr>
          <a:lstStyle/>
          <a:p>
            <a:pPr lvl="1" algn="just"/>
            <a:r>
              <a:rPr lang="en-US" altLang="zh-TW" sz="2200" dirty="0" smtClean="0"/>
              <a:t>IMD</a:t>
            </a:r>
            <a:r>
              <a:rPr lang="zh-TW" altLang="en-US" sz="2200" dirty="0" smtClean="0"/>
              <a:t>層的原料是氟矽玻璃</a:t>
            </a:r>
            <a:r>
              <a:rPr lang="en-US" altLang="zh-TW" sz="2200" dirty="0" smtClean="0"/>
              <a:t>(Fluorosilicate glass, FSG)</a:t>
            </a:r>
            <a:r>
              <a:rPr lang="zh-TW" altLang="en-US" sz="2200" dirty="0" smtClean="0"/>
              <a:t>。</a:t>
            </a:r>
            <a:r>
              <a:rPr lang="en-US" altLang="zh-TW" sz="2200" dirty="0" smtClean="0"/>
              <a:t>FSG</a:t>
            </a:r>
            <a:r>
              <a:rPr lang="zh-TW" altLang="en-US" sz="2200" dirty="0" smtClean="0"/>
              <a:t>是一種含氟的氧化物，在氧化矽中加入氟會使介電質常數</a:t>
            </a:r>
            <a:r>
              <a:rPr lang="en-US" altLang="zh-TW" sz="2200" dirty="0" smtClean="0"/>
              <a:t>(dielectric constant)</a:t>
            </a:r>
            <a:r>
              <a:rPr lang="zh-TW" altLang="en-US" sz="2200" dirty="0" smtClean="0"/>
              <a:t>從</a:t>
            </a:r>
            <a:r>
              <a:rPr lang="en-US" altLang="zh-TW" sz="2200" dirty="0" smtClean="0"/>
              <a:t>3.9</a:t>
            </a:r>
            <a:r>
              <a:rPr lang="zh-TW" altLang="en-US" sz="2200" dirty="0" smtClean="0"/>
              <a:t>減少到</a:t>
            </a:r>
            <a:r>
              <a:rPr lang="en-US" altLang="zh-TW" sz="2200" dirty="0" smtClean="0"/>
              <a:t>3.5</a:t>
            </a:r>
            <a:r>
              <a:rPr lang="zh-TW" altLang="en-US" sz="2200" dirty="0" smtClean="0"/>
              <a:t>。</a:t>
            </a:r>
            <a:endParaRPr lang="en-US" altLang="zh-TW" sz="2200" dirty="0" smtClean="0"/>
          </a:p>
          <a:p>
            <a:pPr lvl="1" algn="just"/>
            <a:endParaRPr lang="en-US" altLang="zh-TW" sz="2200" dirty="0" smtClean="0"/>
          </a:p>
          <a:p>
            <a:pPr lvl="1" algn="just"/>
            <a:r>
              <a:rPr lang="zh-TW" altLang="en-US" sz="2200" dirty="0" smtClean="0"/>
              <a:t>介電質常數是一個重要的絕緣沉積薄膜屬性，他會直接影響電路的速度績效。</a:t>
            </a:r>
            <a:endParaRPr lang="en-US" altLang="zh-TW" sz="2200" dirty="0" smtClean="0"/>
          </a:p>
          <a:p>
            <a:pPr lvl="1" algn="just"/>
            <a:endParaRPr lang="en-US" altLang="zh-TW" sz="2200" dirty="0" smtClean="0"/>
          </a:p>
          <a:p>
            <a:pPr lvl="1" algn="just"/>
            <a:r>
              <a:rPr lang="zh-TW" altLang="en-US" sz="2200" dirty="0" smtClean="0"/>
              <a:t>儘管氟含量會導致低的介電質常數和增加高速度的金屬導電績效。然而，氟含量過高會產生縫隙，並且在製造的過程中會導致缺陷。</a:t>
            </a:r>
          </a:p>
          <a:p>
            <a:pPr lvl="1" algn="just"/>
            <a:endParaRPr lang="zh-TW" alt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sp>
        <p:nvSpPr>
          <p:cNvPr id="3" name="內容版面配置區 2"/>
          <p:cNvSpPr>
            <a:spLocks noGrp="1"/>
          </p:cNvSpPr>
          <p:nvPr>
            <p:ph idx="1"/>
          </p:nvPr>
        </p:nvSpPr>
        <p:spPr/>
        <p:txBody>
          <a:bodyPr/>
          <a:lstStyle/>
          <a:p>
            <a:r>
              <a:rPr lang="en-US" sz="2200" dirty="0" smtClean="0"/>
              <a:t>IMD</a:t>
            </a:r>
            <a:r>
              <a:rPr lang="zh-TW" altLang="en-US" sz="2200" dirty="0" smtClean="0"/>
              <a:t>流程可以分為三個階段：</a:t>
            </a:r>
            <a:endParaRPr lang="en-US" altLang="zh-TW" sz="2200" dirty="0" smtClean="0"/>
          </a:p>
          <a:p>
            <a:pPr lvl="1" algn="just"/>
            <a:r>
              <a:rPr lang="zh-TW" altLang="en-US" sz="1800" dirty="0" smtClean="0"/>
              <a:t>豐氧化矽封膜</a:t>
            </a:r>
            <a:r>
              <a:rPr lang="en-US" sz="1800" dirty="0" smtClean="0"/>
              <a:t>(silicon rich oxide, SRO liner)</a:t>
            </a:r>
            <a:endParaRPr lang="en-US" altLang="zh-TW" sz="1800" dirty="0" smtClean="0"/>
          </a:p>
          <a:p>
            <a:pPr lvl="1" algn="just"/>
            <a:r>
              <a:rPr lang="zh-TW" altLang="en-US" sz="1800" dirty="0" smtClean="0"/>
              <a:t>氟矽玻璃</a:t>
            </a:r>
            <a:r>
              <a:rPr lang="en-US" sz="1800" dirty="0" smtClean="0"/>
              <a:t>(Fluorosilicate glass, FSG)1</a:t>
            </a:r>
            <a:endParaRPr lang="en-US" altLang="zh-TW" sz="1800" dirty="0" smtClean="0"/>
          </a:p>
          <a:p>
            <a:pPr lvl="1" algn="just"/>
            <a:r>
              <a:rPr lang="zh-TW" altLang="en-US" sz="1800" dirty="0" smtClean="0"/>
              <a:t>氟矽玻璃</a:t>
            </a:r>
            <a:r>
              <a:rPr lang="en-US" sz="1800" dirty="0" smtClean="0"/>
              <a:t>(Fluorosilicate glass, FSG)2</a:t>
            </a:r>
            <a:r>
              <a:rPr lang="zh-TW" altLang="en-US" sz="1800" dirty="0" smtClean="0"/>
              <a:t>和未摻雜矽玻璃</a:t>
            </a:r>
            <a:r>
              <a:rPr lang="en-US" sz="1800" dirty="0" smtClean="0"/>
              <a:t>(</a:t>
            </a:r>
            <a:r>
              <a:rPr lang="en-US" sz="1800" dirty="0" err="1" smtClean="0"/>
              <a:t>undoped</a:t>
            </a:r>
            <a:r>
              <a:rPr lang="en-US" sz="1800" dirty="0" smtClean="0"/>
              <a:t> silicon glass, USG)</a:t>
            </a:r>
            <a:r>
              <a:rPr lang="zh-TW" altLang="en-US" sz="1800" dirty="0" smtClean="0"/>
              <a:t>。</a:t>
            </a:r>
            <a:endParaRPr lang="zh-TW" altLang="en-US" sz="1800" dirty="0"/>
          </a:p>
        </p:txBody>
      </p:sp>
      <p:pic>
        <p:nvPicPr>
          <p:cNvPr id="4" name="圖片 3" descr="f3.JPG"/>
          <p:cNvPicPr>
            <a:picLocks noChangeAspect="1"/>
          </p:cNvPicPr>
          <p:nvPr/>
        </p:nvPicPr>
        <p:blipFill>
          <a:blip r:embed="rId3"/>
          <a:stretch>
            <a:fillRect/>
          </a:stretch>
        </p:blipFill>
        <p:spPr>
          <a:xfrm>
            <a:off x="1214414" y="4143380"/>
            <a:ext cx="7751445" cy="2005965"/>
          </a:xfrm>
          <a:prstGeom prst="rect">
            <a:avLst/>
          </a:prstGeom>
        </p:spPr>
      </p:pic>
      <p:sp>
        <p:nvSpPr>
          <p:cNvPr id="5" name="文字方塊 4"/>
          <p:cNvSpPr txBox="1"/>
          <p:nvPr/>
        </p:nvSpPr>
        <p:spPr>
          <a:xfrm>
            <a:off x="2285984" y="3929066"/>
            <a:ext cx="857256" cy="338554"/>
          </a:xfrm>
          <a:prstGeom prst="rect">
            <a:avLst/>
          </a:prstGeom>
          <a:noFill/>
        </p:spPr>
        <p:txBody>
          <a:bodyPr wrap="square" rtlCol="0">
            <a:spAutoFit/>
          </a:bodyPr>
          <a:lstStyle/>
          <a:p>
            <a:r>
              <a:rPr lang="zh-TW" altLang="en-US" sz="1600" dirty="0" smtClean="0">
                <a:solidFill>
                  <a:srgbClr val="FF0000"/>
                </a:solidFill>
              </a:rPr>
              <a:t>鋁沉積</a:t>
            </a:r>
            <a:endParaRPr lang="zh-TW" altLang="en-US" sz="1600" dirty="0">
              <a:solidFill>
                <a:srgbClr val="FF0000"/>
              </a:solidFill>
            </a:endParaRPr>
          </a:p>
        </p:txBody>
      </p:sp>
      <p:sp>
        <p:nvSpPr>
          <p:cNvPr id="6" name="文字方塊 5"/>
          <p:cNvSpPr txBox="1"/>
          <p:nvPr/>
        </p:nvSpPr>
        <p:spPr>
          <a:xfrm>
            <a:off x="3214678" y="3714752"/>
            <a:ext cx="642942" cy="584775"/>
          </a:xfrm>
          <a:prstGeom prst="rect">
            <a:avLst/>
          </a:prstGeom>
          <a:noFill/>
        </p:spPr>
        <p:txBody>
          <a:bodyPr wrap="square" rtlCol="0">
            <a:spAutoFit/>
          </a:bodyPr>
          <a:lstStyle/>
          <a:p>
            <a:r>
              <a:rPr lang="en-US" altLang="zh-TW" sz="1600" dirty="0" smtClean="0">
                <a:solidFill>
                  <a:srgbClr val="FF0000"/>
                </a:solidFill>
              </a:rPr>
              <a:t>CMP</a:t>
            </a:r>
            <a:r>
              <a:rPr lang="zh-TW" altLang="en-US" sz="1600" dirty="0" smtClean="0">
                <a:solidFill>
                  <a:srgbClr val="FF0000"/>
                </a:solidFill>
              </a:rPr>
              <a:t>拋光</a:t>
            </a:r>
            <a:endParaRPr lang="zh-TW" altLang="en-US" sz="1600" dirty="0">
              <a:solidFill>
                <a:srgbClr val="FF0000"/>
              </a:solidFill>
            </a:endParaRPr>
          </a:p>
        </p:txBody>
      </p:sp>
      <p:sp>
        <p:nvSpPr>
          <p:cNvPr id="7" name="文字方塊 6"/>
          <p:cNvSpPr txBox="1"/>
          <p:nvPr/>
        </p:nvSpPr>
        <p:spPr>
          <a:xfrm>
            <a:off x="4071934" y="3714752"/>
            <a:ext cx="642942" cy="584775"/>
          </a:xfrm>
          <a:prstGeom prst="rect">
            <a:avLst/>
          </a:prstGeom>
          <a:noFill/>
        </p:spPr>
        <p:txBody>
          <a:bodyPr wrap="square" rtlCol="0">
            <a:spAutoFit/>
          </a:bodyPr>
          <a:lstStyle/>
          <a:p>
            <a:r>
              <a:rPr lang="zh-TW" altLang="en-US" sz="1600" dirty="0" smtClean="0">
                <a:solidFill>
                  <a:srgbClr val="FF0000"/>
                </a:solidFill>
              </a:rPr>
              <a:t>金屬曝光</a:t>
            </a:r>
            <a:endParaRPr lang="zh-TW" altLang="en-US" sz="1600" dirty="0">
              <a:solidFill>
                <a:srgbClr val="FF0000"/>
              </a:solidFill>
            </a:endParaRPr>
          </a:p>
        </p:txBody>
      </p:sp>
      <p:sp>
        <p:nvSpPr>
          <p:cNvPr id="8" name="文字方塊 7"/>
          <p:cNvSpPr txBox="1"/>
          <p:nvPr/>
        </p:nvSpPr>
        <p:spPr>
          <a:xfrm>
            <a:off x="4929190" y="3714752"/>
            <a:ext cx="642942" cy="584775"/>
          </a:xfrm>
          <a:prstGeom prst="rect">
            <a:avLst/>
          </a:prstGeom>
          <a:noFill/>
        </p:spPr>
        <p:txBody>
          <a:bodyPr wrap="square" rtlCol="0">
            <a:spAutoFit/>
          </a:bodyPr>
          <a:lstStyle/>
          <a:p>
            <a:r>
              <a:rPr lang="zh-TW" altLang="en-US" sz="1600" dirty="0" smtClean="0">
                <a:solidFill>
                  <a:srgbClr val="FF0000"/>
                </a:solidFill>
              </a:rPr>
              <a:t>金屬蝕刻</a:t>
            </a:r>
            <a:endParaRPr lang="zh-TW" altLang="en-US" sz="1600" dirty="0">
              <a:solidFill>
                <a:srgbClr val="FF0000"/>
              </a:solidFill>
            </a:endParaRPr>
          </a:p>
        </p:txBody>
      </p:sp>
      <p:sp>
        <p:nvSpPr>
          <p:cNvPr id="9" name="文字方塊 8"/>
          <p:cNvSpPr txBox="1"/>
          <p:nvPr/>
        </p:nvSpPr>
        <p:spPr>
          <a:xfrm>
            <a:off x="5643570" y="3714752"/>
            <a:ext cx="857256" cy="584775"/>
          </a:xfrm>
          <a:prstGeom prst="rect">
            <a:avLst/>
          </a:prstGeom>
          <a:noFill/>
        </p:spPr>
        <p:txBody>
          <a:bodyPr wrap="square" rtlCol="0">
            <a:spAutoFit/>
          </a:bodyPr>
          <a:lstStyle/>
          <a:p>
            <a:r>
              <a:rPr lang="zh-TW" altLang="en-US" sz="1600" dirty="0" smtClean="0">
                <a:solidFill>
                  <a:srgbClr val="FF0000"/>
                </a:solidFill>
              </a:rPr>
              <a:t>金屬</a:t>
            </a:r>
            <a:endParaRPr lang="en-US" altLang="zh-TW" sz="1600" dirty="0" smtClean="0">
              <a:solidFill>
                <a:srgbClr val="FF0000"/>
              </a:solidFill>
            </a:endParaRPr>
          </a:p>
          <a:p>
            <a:r>
              <a:rPr lang="zh-TW" altLang="en-US" sz="1600" dirty="0" smtClean="0">
                <a:solidFill>
                  <a:srgbClr val="FF0000"/>
                </a:solidFill>
              </a:rPr>
              <a:t>介電層</a:t>
            </a:r>
            <a:endParaRPr lang="zh-TW" altLang="en-US" sz="1600" dirty="0">
              <a:solidFill>
                <a:srgbClr val="FF0000"/>
              </a:solidFill>
            </a:endParaRPr>
          </a:p>
        </p:txBody>
      </p:sp>
      <p:sp>
        <p:nvSpPr>
          <p:cNvPr id="10" name="文字方塊 9"/>
          <p:cNvSpPr txBox="1"/>
          <p:nvPr/>
        </p:nvSpPr>
        <p:spPr>
          <a:xfrm>
            <a:off x="6643702" y="3714752"/>
            <a:ext cx="642942" cy="584775"/>
          </a:xfrm>
          <a:prstGeom prst="rect">
            <a:avLst/>
          </a:prstGeom>
          <a:noFill/>
        </p:spPr>
        <p:txBody>
          <a:bodyPr wrap="square" rtlCol="0">
            <a:spAutoFit/>
          </a:bodyPr>
          <a:lstStyle/>
          <a:p>
            <a:r>
              <a:rPr lang="en-US" altLang="zh-TW" sz="1600" dirty="0" smtClean="0">
                <a:solidFill>
                  <a:srgbClr val="FF0000"/>
                </a:solidFill>
              </a:rPr>
              <a:t>CMP</a:t>
            </a:r>
            <a:r>
              <a:rPr lang="zh-TW" altLang="en-US" sz="1600" dirty="0" smtClean="0">
                <a:solidFill>
                  <a:srgbClr val="FF0000"/>
                </a:solidFill>
              </a:rPr>
              <a:t>拋光</a:t>
            </a:r>
            <a:endParaRPr lang="zh-TW" altLang="en-US" sz="1600" dirty="0">
              <a:solidFill>
                <a:srgbClr val="FF0000"/>
              </a:solidFill>
            </a:endParaRPr>
          </a:p>
        </p:txBody>
      </p:sp>
      <p:sp>
        <p:nvSpPr>
          <p:cNvPr id="11" name="文字方塊 10"/>
          <p:cNvSpPr txBox="1"/>
          <p:nvPr/>
        </p:nvSpPr>
        <p:spPr>
          <a:xfrm>
            <a:off x="7358082" y="3714752"/>
            <a:ext cx="857256" cy="584775"/>
          </a:xfrm>
          <a:prstGeom prst="rect">
            <a:avLst/>
          </a:prstGeom>
          <a:noFill/>
        </p:spPr>
        <p:txBody>
          <a:bodyPr wrap="square" rtlCol="0">
            <a:spAutoFit/>
          </a:bodyPr>
          <a:lstStyle/>
          <a:p>
            <a:r>
              <a:rPr lang="zh-TW" altLang="en-US" sz="1600" dirty="0" smtClean="0">
                <a:solidFill>
                  <a:srgbClr val="FF0000"/>
                </a:solidFill>
              </a:rPr>
              <a:t>介質孔曝光</a:t>
            </a:r>
            <a:endParaRPr lang="zh-TW" altLang="en-US" sz="1600" dirty="0">
              <a:solidFill>
                <a:srgbClr val="FF0000"/>
              </a:solidFill>
            </a:endParaRPr>
          </a:p>
        </p:txBody>
      </p:sp>
      <p:sp>
        <p:nvSpPr>
          <p:cNvPr id="12" name="文字方塊 11"/>
          <p:cNvSpPr txBox="1"/>
          <p:nvPr/>
        </p:nvSpPr>
        <p:spPr>
          <a:xfrm>
            <a:off x="8286744" y="3714752"/>
            <a:ext cx="857256" cy="584775"/>
          </a:xfrm>
          <a:prstGeom prst="rect">
            <a:avLst/>
          </a:prstGeom>
          <a:noFill/>
        </p:spPr>
        <p:txBody>
          <a:bodyPr wrap="square" rtlCol="0">
            <a:spAutoFit/>
          </a:bodyPr>
          <a:lstStyle/>
          <a:p>
            <a:r>
              <a:rPr lang="zh-TW" altLang="en-US" sz="1600" dirty="0" smtClean="0">
                <a:solidFill>
                  <a:srgbClr val="FF0000"/>
                </a:solidFill>
              </a:rPr>
              <a:t>介質孔蝕刻</a:t>
            </a:r>
            <a:endParaRPr lang="zh-TW" altLang="en-US" sz="1600" dirty="0">
              <a:solidFill>
                <a:srgbClr val="FF0000"/>
              </a:solidFill>
            </a:endParaRPr>
          </a:p>
        </p:txBody>
      </p:sp>
      <p:sp>
        <p:nvSpPr>
          <p:cNvPr id="13" name="文字方塊 12"/>
          <p:cNvSpPr txBox="1"/>
          <p:nvPr/>
        </p:nvSpPr>
        <p:spPr>
          <a:xfrm>
            <a:off x="4143372" y="5857892"/>
            <a:ext cx="1428760" cy="338554"/>
          </a:xfrm>
          <a:prstGeom prst="rect">
            <a:avLst/>
          </a:prstGeom>
          <a:noFill/>
        </p:spPr>
        <p:txBody>
          <a:bodyPr wrap="square" rtlCol="0">
            <a:spAutoFit/>
          </a:bodyPr>
          <a:lstStyle/>
          <a:p>
            <a:r>
              <a:rPr lang="zh-TW" altLang="en-US" sz="1600" dirty="0" smtClean="0"/>
              <a:t>豐氧化矽封膜</a:t>
            </a:r>
            <a:endParaRPr lang="zh-TW" altLang="en-US" sz="1600" dirty="0"/>
          </a:p>
        </p:txBody>
      </p:sp>
      <p:sp>
        <p:nvSpPr>
          <p:cNvPr id="14" name="文字方塊 13"/>
          <p:cNvSpPr txBox="1"/>
          <p:nvPr/>
        </p:nvSpPr>
        <p:spPr>
          <a:xfrm>
            <a:off x="5643570" y="5857892"/>
            <a:ext cx="1143008" cy="338554"/>
          </a:xfrm>
          <a:prstGeom prst="rect">
            <a:avLst/>
          </a:prstGeom>
          <a:noFill/>
        </p:spPr>
        <p:txBody>
          <a:bodyPr wrap="square" rtlCol="0">
            <a:spAutoFit/>
          </a:bodyPr>
          <a:lstStyle/>
          <a:p>
            <a:r>
              <a:rPr lang="zh-TW" altLang="en-US" sz="1600" dirty="0" smtClean="0"/>
              <a:t>氟矽玻璃</a:t>
            </a:r>
            <a:r>
              <a:rPr lang="en-US" altLang="zh-TW" sz="1600" dirty="0" smtClean="0"/>
              <a:t>1</a:t>
            </a:r>
            <a:endParaRPr lang="zh-TW" altLang="en-US" sz="1600" dirty="0" smtClean="0"/>
          </a:p>
        </p:txBody>
      </p:sp>
      <p:sp>
        <p:nvSpPr>
          <p:cNvPr id="15" name="文字方塊 14"/>
          <p:cNvSpPr txBox="1"/>
          <p:nvPr/>
        </p:nvSpPr>
        <p:spPr>
          <a:xfrm>
            <a:off x="6858016" y="5857892"/>
            <a:ext cx="1428760" cy="584775"/>
          </a:xfrm>
          <a:prstGeom prst="rect">
            <a:avLst/>
          </a:prstGeom>
          <a:noFill/>
        </p:spPr>
        <p:txBody>
          <a:bodyPr wrap="square" rtlCol="0">
            <a:spAutoFit/>
          </a:bodyPr>
          <a:lstStyle/>
          <a:p>
            <a:r>
              <a:rPr lang="zh-TW" altLang="en-US" sz="1600" dirty="0" smtClean="0"/>
              <a:t>氟矽玻璃</a:t>
            </a:r>
            <a:r>
              <a:rPr lang="en-US" altLang="zh-TW" sz="1600" dirty="0" smtClean="0"/>
              <a:t>2</a:t>
            </a:r>
            <a:r>
              <a:rPr lang="zh-TW" altLang="en-US" sz="1600" dirty="0" smtClean="0"/>
              <a:t> </a:t>
            </a:r>
            <a:r>
              <a:rPr lang="en-US" altLang="zh-TW" sz="1600" dirty="0" smtClean="0"/>
              <a:t>&amp;</a:t>
            </a:r>
            <a:r>
              <a:rPr lang="zh-TW" altLang="en-US" sz="1600" dirty="0" smtClean="0"/>
              <a:t>未摻雜矽玻璃</a:t>
            </a:r>
          </a:p>
        </p:txBody>
      </p:sp>
      <p:sp>
        <p:nvSpPr>
          <p:cNvPr id="16" name="文字方塊 15"/>
          <p:cNvSpPr txBox="1"/>
          <p:nvPr/>
        </p:nvSpPr>
        <p:spPr>
          <a:xfrm>
            <a:off x="3214678" y="3143248"/>
            <a:ext cx="5357850" cy="553998"/>
          </a:xfrm>
          <a:prstGeom prst="rect">
            <a:avLst/>
          </a:prstGeom>
          <a:noFill/>
        </p:spPr>
        <p:txBody>
          <a:bodyPr wrap="square" rtlCol="0">
            <a:spAutoFit/>
          </a:bodyPr>
          <a:lstStyle/>
          <a:p>
            <a:r>
              <a:rPr lang="zh-TW" altLang="en-US" sz="1500" dirty="0" smtClean="0">
                <a:solidFill>
                  <a:srgbClr val="FF0000"/>
                </a:solidFill>
              </a:rPr>
              <a:t>化學機械研磨</a:t>
            </a:r>
            <a:r>
              <a:rPr lang="en-US" altLang="zh-TW" sz="1500" dirty="0" smtClean="0">
                <a:solidFill>
                  <a:srgbClr val="FF0000"/>
                </a:solidFill>
              </a:rPr>
              <a:t>(Chemical Mechanical Polishing, CMP)</a:t>
            </a:r>
            <a:r>
              <a:rPr lang="zh-TW" altLang="en-US" sz="1500" dirty="0" smtClean="0">
                <a:solidFill>
                  <a:srgbClr val="FF0000"/>
                </a:solidFill>
              </a:rPr>
              <a:t>是目前唯一能提供積體電路全面平坦化</a:t>
            </a:r>
            <a:r>
              <a:rPr lang="en-US" altLang="zh-TW" sz="1500" dirty="0" smtClean="0">
                <a:solidFill>
                  <a:srgbClr val="FF0000"/>
                </a:solidFill>
              </a:rPr>
              <a:t>(Global Planarization)</a:t>
            </a:r>
            <a:r>
              <a:rPr lang="zh-TW" altLang="en-US" sz="1500" dirty="0" smtClean="0">
                <a:solidFill>
                  <a:srgbClr val="FF0000"/>
                </a:solidFill>
              </a:rPr>
              <a:t>製程的技術。</a:t>
            </a:r>
            <a:endParaRPr lang="zh-TW" altLang="en-US" sz="1500" dirty="0">
              <a:solidFill>
                <a:srgbClr val="FF0000"/>
              </a:solidFill>
            </a:endParaRPr>
          </a:p>
        </p:txBody>
      </p:sp>
      <p:sp>
        <p:nvSpPr>
          <p:cNvPr id="17" name="矩形 16"/>
          <p:cNvSpPr/>
          <p:nvPr/>
        </p:nvSpPr>
        <p:spPr>
          <a:xfrm>
            <a:off x="4786314" y="3714752"/>
            <a:ext cx="2571768" cy="114300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ox(in)">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ox(in)">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xit" presetSubtype="16" fill="hold" grpId="1" nodeType="clickEffect">
                                  <p:stCondLst>
                                    <p:cond delay="0"/>
                                  </p:stCondLst>
                                  <p:childTnLst>
                                    <p:animEffect transition="out" filter="box(in)">
                                      <p:cBhvr>
                                        <p:cTn id="16" dur="500"/>
                                        <p:tgtEl>
                                          <p:spTgt spid="16"/>
                                        </p:tgtEl>
                                      </p:cBhvr>
                                    </p:animEffect>
                                    <p:set>
                                      <p:cBhvr>
                                        <p:cTn id="17" dur="1" fill="hold">
                                          <p:stCondLst>
                                            <p:cond delay="499"/>
                                          </p:stCondLst>
                                        </p:cTn>
                                        <p:tgtEl>
                                          <p:spTgt spid="16"/>
                                        </p:tgtEl>
                                        <p:attrNameLst>
                                          <p:attrName>style.visibility</p:attrName>
                                        </p:attrNameLst>
                                      </p:cBhvr>
                                      <p:to>
                                        <p:strVal val="hidden"/>
                                      </p:to>
                                    </p:set>
                                  </p:childTnLst>
                                </p:cTn>
                              </p:par>
                              <p:par>
                                <p:cTn id="18" presetID="4" presetClass="exit" presetSubtype="16" fill="hold" grpId="1" nodeType="withEffect">
                                  <p:stCondLst>
                                    <p:cond delay="0"/>
                                  </p:stCondLst>
                                  <p:childTnLst>
                                    <p:animEffect transition="out" filter="box(in)">
                                      <p:cBhvr>
                                        <p:cTn id="19" dur="500"/>
                                        <p:tgtEl>
                                          <p:spTgt spid="17"/>
                                        </p:tgtEl>
                                      </p:cBhvr>
                                    </p:animEffect>
                                    <p:set>
                                      <p:cBhvr>
                                        <p:cTn id="20"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6" grpId="1"/>
      <p:bldP spid="17" grpId="0" animBg="1"/>
      <p:bldP spid="17"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sp>
        <p:nvSpPr>
          <p:cNvPr id="3" name="內容版面配置區 2"/>
          <p:cNvSpPr>
            <a:spLocks noGrp="1"/>
          </p:cNvSpPr>
          <p:nvPr>
            <p:ph idx="1"/>
          </p:nvPr>
        </p:nvSpPr>
        <p:spPr/>
        <p:txBody>
          <a:bodyPr/>
          <a:lstStyle/>
          <a:p>
            <a:r>
              <a:rPr lang="en-US" altLang="zh-TW" sz="2600" b="1" dirty="0" smtClean="0"/>
              <a:t>Measure Phase</a:t>
            </a:r>
          </a:p>
          <a:p>
            <a:pPr lvl="1" algn="just"/>
            <a:r>
              <a:rPr lang="zh-TW" altLang="en-US" sz="2200" dirty="0" smtClean="0"/>
              <a:t>半導體製造工廠是一個自動化的生產環境，產品數據會自動地被蒐集。每一個關鍵品質要素的希望目標彙整如下：</a:t>
            </a:r>
            <a:endParaRPr lang="en-US" altLang="zh-TW" sz="2200" dirty="0" smtClean="0"/>
          </a:p>
          <a:p>
            <a:pPr lvl="1" algn="just"/>
            <a:endParaRPr lang="en-US" altLang="zh-TW" sz="2200" dirty="0" smtClean="0"/>
          </a:p>
          <a:p>
            <a:pPr lvl="1" algn="just"/>
            <a:endParaRPr lang="en-US" altLang="zh-TW" sz="2200" dirty="0" smtClean="0"/>
          </a:p>
          <a:p>
            <a:pPr lvl="1" algn="just"/>
            <a:endParaRPr lang="en-US" altLang="zh-TW" sz="2200" dirty="0" smtClean="0"/>
          </a:p>
          <a:p>
            <a:pPr lvl="1" algn="just"/>
            <a:endParaRPr lang="en-US" altLang="zh-TW" sz="2200" dirty="0" smtClean="0"/>
          </a:p>
          <a:p>
            <a:pPr lvl="1" algn="just"/>
            <a:endParaRPr lang="en-US" altLang="zh-TW" sz="2200" dirty="0" smtClean="0"/>
          </a:p>
          <a:p>
            <a:pPr lvl="2" algn="just"/>
            <a:endParaRPr lang="en-US" altLang="zh-TW" sz="1800" dirty="0" smtClean="0"/>
          </a:p>
          <a:p>
            <a:pPr lvl="2" algn="just"/>
            <a:r>
              <a:rPr lang="zh-TW" altLang="en-US" sz="1800" dirty="0" smtClean="0"/>
              <a:t>每一個</a:t>
            </a:r>
            <a:r>
              <a:rPr lang="en-US" altLang="zh-TW" sz="1800" dirty="0" smtClean="0"/>
              <a:t>CTQ</a:t>
            </a:r>
            <a:r>
              <a:rPr lang="zh-TW" altLang="en-US" sz="1800" dirty="0" smtClean="0"/>
              <a:t>都有不同的特性：晶粒缺陷愈小愈好，</a:t>
            </a:r>
            <a:r>
              <a:rPr lang="en-US" altLang="zh-TW" sz="1800" dirty="0" smtClean="0"/>
              <a:t>VRDB</a:t>
            </a:r>
            <a:r>
              <a:rPr lang="zh-TW" altLang="en-US" sz="1800" dirty="0" smtClean="0"/>
              <a:t>愈大愈好，氟含量在一定規格內。</a:t>
            </a:r>
            <a:endParaRPr lang="zh-TW" altLang="en-US" sz="1800" dirty="0"/>
          </a:p>
        </p:txBody>
      </p:sp>
      <p:pic>
        <p:nvPicPr>
          <p:cNvPr id="4" name="圖片 3" descr="f4.JPG"/>
          <p:cNvPicPr>
            <a:picLocks noChangeAspect="1"/>
          </p:cNvPicPr>
          <p:nvPr/>
        </p:nvPicPr>
        <p:blipFill>
          <a:blip r:embed="rId2"/>
          <a:stretch>
            <a:fillRect/>
          </a:stretch>
        </p:blipFill>
        <p:spPr>
          <a:xfrm>
            <a:off x="3286116" y="3071810"/>
            <a:ext cx="4210050" cy="1952625"/>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sp>
        <p:nvSpPr>
          <p:cNvPr id="3" name="內容版面配置區 2"/>
          <p:cNvSpPr>
            <a:spLocks noGrp="1"/>
          </p:cNvSpPr>
          <p:nvPr>
            <p:ph idx="1"/>
          </p:nvPr>
        </p:nvSpPr>
        <p:spPr>
          <a:xfrm>
            <a:off x="1435608" y="1447800"/>
            <a:ext cx="7498080" cy="5267348"/>
          </a:xfrm>
        </p:spPr>
        <p:txBody>
          <a:bodyPr>
            <a:normAutofit lnSpcReduction="10000"/>
          </a:bodyPr>
          <a:lstStyle/>
          <a:p>
            <a:pPr lvl="1" algn="just"/>
            <a:r>
              <a:rPr lang="zh-TW" altLang="en-US" sz="2200" dirty="0" smtClean="0"/>
              <a:t>此研究使用</a:t>
            </a:r>
            <a:r>
              <a:rPr lang="en-US" sz="2200" dirty="0" smtClean="0"/>
              <a:t>Gauge R&amp;R</a:t>
            </a:r>
            <a:r>
              <a:rPr lang="zh-TW" altLang="en-US" sz="2200" dirty="0" smtClean="0"/>
              <a:t>去評估量測系統：</a:t>
            </a:r>
            <a:endParaRPr lang="en-US" altLang="zh-TW" sz="2200" dirty="0" smtClean="0"/>
          </a:p>
          <a:p>
            <a:pPr lvl="2" algn="just"/>
            <a:r>
              <a:rPr lang="zh-TW" altLang="en-US" sz="1800" dirty="0" smtClean="0"/>
              <a:t>晶粒缺陷的量測系統變異佔總變異的</a:t>
            </a:r>
            <a:r>
              <a:rPr lang="en-US" altLang="zh-TW" sz="1800" dirty="0" smtClean="0"/>
              <a:t>7.02%</a:t>
            </a:r>
          </a:p>
          <a:p>
            <a:pPr lvl="2" algn="just"/>
            <a:r>
              <a:rPr lang="zh-TW" altLang="en-US" sz="1800" dirty="0" smtClean="0"/>
              <a:t>氟含量的量測系統變異佔總變異</a:t>
            </a:r>
            <a:r>
              <a:rPr lang="en-US" altLang="zh-TW" sz="1800" dirty="0" smtClean="0"/>
              <a:t>8.54%</a:t>
            </a:r>
          </a:p>
          <a:p>
            <a:pPr lvl="2" algn="just"/>
            <a:endParaRPr lang="en-US" altLang="zh-TW" sz="1800" dirty="0" smtClean="0"/>
          </a:p>
          <a:p>
            <a:pPr lvl="1" algn="just"/>
            <a:r>
              <a:rPr lang="en-US" altLang="zh-TW" sz="2200" dirty="0" smtClean="0"/>
              <a:t>VRDB</a:t>
            </a:r>
            <a:r>
              <a:rPr lang="zh-TW" altLang="en-US" sz="2200" dirty="0" smtClean="0"/>
              <a:t>是使用破壞性測試，並且以</a:t>
            </a:r>
            <a:r>
              <a:rPr lang="en-US" altLang="zh-TW" sz="2200" dirty="0" smtClean="0"/>
              <a:t>Individuals and Moving Range chart (I-MR)</a:t>
            </a:r>
            <a:r>
              <a:rPr lang="zh-TW" altLang="en-US" sz="2200" dirty="0" smtClean="0"/>
              <a:t>去確認量測系統的一致性。</a:t>
            </a:r>
            <a:endParaRPr lang="en-US" altLang="zh-TW" sz="2200" dirty="0" smtClean="0"/>
          </a:p>
          <a:p>
            <a:pPr lvl="2" algn="just"/>
            <a:r>
              <a:rPr lang="en-US" altLang="zh-TW" sz="1800" dirty="0" smtClean="0"/>
              <a:t>VRDB</a:t>
            </a:r>
            <a:r>
              <a:rPr lang="zh-TW" altLang="en-US" sz="1800" dirty="0" smtClean="0"/>
              <a:t>測試的區別分類數為</a:t>
            </a:r>
            <a:r>
              <a:rPr lang="en-US" altLang="zh-TW" sz="1800" dirty="0" smtClean="0"/>
              <a:t>8.33</a:t>
            </a:r>
            <a:r>
              <a:rPr lang="zh-TW" altLang="en-US" sz="1800" dirty="0" smtClean="0"/>
              <a:t>。</a:t>
            </a:r>
            <a:endParaRPr lang="en-US" altLang="zh-TW" sz="1800" dirty="0" smtClean="0"/>
          </a:p>
          <a:p>
            <a:pPr lvl="2" algn="just"/>
            <a:endParaRPr lang="en-US" altLang="zh-TW" sz="1800" dirty="0" smtClean="0"/>
          </a:p>
          <a:p>
            <a:pPr lvl="1" algn="just"/>
            <a:endParaRPr lang="en-US" altLang="zh-TW" sz="2200" dirty="0" smtClean="0"/>
          </a:p>
          <a:p>
            <a:pPr lvl="1" algn="just"/>
            <a:r>
              <a:rPr lang="zh-TW" altLang="en-US" sz="2200" dirty="0" smtClean="0"/>
              <a:t>專案成員隨機抽取</a:t>
            </a:r>
            <a:r>
              <a:rPr lang="en-US" sz="2200" dirty="0" smtClean="0"/>
              <a:t>30</a:t>
            </a:r>
            <a:r>
              <a:rPr lang="zh-TW" altLang="en-US" sz="2200" dirty="0" smtClean="0"/>
              <a:t>個樣本，使用常態檢定去確認分析的資料是否為常態分配。</a:t>
            </a:r>
            <a:endParaRPr lang="en-US" altLang="zh-TW" sz="2200" dirty="0" smtClean="0"/>
          </a:p>
          <a:p>
            <a:pPr lvl="2" algn="just"/>
            <a:r>
              <a:rPr lang="zh-TW" altLang="en-US" sz="1800" dirty="0" smtClean="0"/>
              <a:t>常態檢定顯示資料屬於常態</a:t>
            </a:r>
            <a:r>
              <a:rPr lang="zh-TW" altLang="en-US" sz="1800" dirty="0" smtClean="0"/>
              <a:t>分配 </a:t>
            </a:r>
            <a:r>
              <a:rPr lang="en-US" altLang="zh-TW" sz="1800" dirty="0" smtClean="0"/>
              <a:t>(P-Value: 0.895)</a:t>
            </a:r>
            <a:endParaRPr lang="en-US" altLang="zh-TW" sz="1800" dirty="0" smtClean="0"/>
          </a:p>
          <a:p>
            <a:pPr lvl="2" algn="just"/>
            <a:r>
              <a:rPr lang="zh-TW" altLang="en-US" sz="1800" dirty="0" smtClean="0"/>
              <a:t>晶粒缺陷率的</a:t>
            </a:r>
            <a:r>
              <a:rPr lang="en-US" altLang="zh-TW" sz="1800" dirty="0" err="1" smtClean="0"/>
              <a:t>C</a:t>
            </a:r>
            <a:r>
              <a:rPr lang="en-US" altLang="zh-TW" sz="1800" baseline="-25000" dirty="0" err="1" smtClean="0"/>
              <a:t>pk</a:t>
            </a:r>
            <a:r>
              <a:rPr lang="zh-TW" altLang="en-US" sz="1800" dirty="0" smtClean="0"/>
              <a:t>為</a:t>
            </a:r>
            <a:r>
              <a:rPr lang="en-US" altLang="zh-TW" sz="1800" dirty="0" smtClean="0"/>
              <a:t>0.79</a:t>
            </a:r>
            <a:endParaRPr lang="zh-TW" altLang="en-US" sz="1800" dirty="0" smtClean="0"/>
          </a:p>
          <a:p>
            <a:pPr lvl="2" algn="just"/>
            <a:r>
              <a:rPr lang="zh-TW" altLang="en-US" sz="1800" dirty="0" smtClean="0"/>
              <a:t>電壓崩潰值</a:t>
            </a:r>
            <a:r>
              <a:rPr lang="en-US" altLang="zh-TW" sz="1800" dirty="0" smtClean="0"/>
              <a:t>(VRDB)</a:t>
            </a:r>
            <a:r>
              <a:rPr lang="zh-TW" altLang="en-US" sz="1800" dirty="0" smtClean="0"/>
              <a:t>的</a:t>
            </a:r>
            <a:r>
              <a:rPr lang="en-US" altLang="zh-TW" sz="1800" dirty="0" err="1" smtClean="0"/>
              <a:t>C</a:t>
            </a:r>
            <a:r>
              <a:rPr lang="en-US" altLang="zh-TW" sz="1800" baseline="-25000" dirty="0" err="1" smtClean="0"/>
              <a:t>pk</a:t>
            </a:r>
            <a:r>
              <a:rPr lang="zh-TW" altLang="en-US" sz="1800" dirty="0" smtClean="0"/>
              <a:t>為</a:t>
            </a:r>
            <a:r>
              <a:rPr lang="en-US" altLang="zh-TW" sz="1800" dirty="0" smtClean="0"/>
              <a:t>0.76</a:t>
            </a:r>
          </a:p>
          <a:p>
            <a:pPr lvl="2" algn="just"/>
            <a:r>
              <a:rPr lang="zh-TW" altLang="en-US" sz="1800" dirty="0" smtClean="0"/>
              <a:t>氟含量的製程能力</a:t>
            </a:r>
            <a:r>
              <a:rPr lang="en-US" altLang="zh-TW" sz="1800" dirty="0" err="1" smtClean="0"/>
              <a:t>C</a:t>
            </a:r>
            <a:r>
              <a:rPr lang="en-US" altLang="zh-TW" sz="1800" baseline="-25000" dirty="0" err="1" smtClean="0"/>
              <a:t>pk</a:t>
            </a:r>
            <a:r>
              <a:rPr lang="zh-TW" altLang="en-US" sz="1800" dirty="0" smtClean="0"/>
              <a:t>為</a:t>
            </a:r>
            <a:r>
              <a:rPr lang="en-US" altLang="zh-TW" sz="1800" dirty="0" smtClean="0"/>
              <a:t>0.86</a:t>
            </a:r>
          </a:p>
          <a:p>
            <a:pPr lvl="1" algn="just"/>
            <a:endParaRPr lang="en-US" altLang="zh-TW" sz="2200" dirty="0" smtClean="0"/>
          </a:p>
        </p:txBody>
      </p:sp>
      <p:sp>
        <p:nvSpPr>
          <p:cNvPr id="7" name="文字方塊 6"/>
          <p:cNvSpPr txBox="1"/>
          <p:nvPr/>
        </p:nvSpPr>
        <p:spPr>
          <a:xfrm>
            <a:off x="4214810" y="6357958"/>
            <a:ext cx="4786346" cy="338554"/>
          </a:xfrm>
          <a:prstGeom prst="rect">
            <a:avLst/>
          </a:prstGeom>
          <a:noFill/>
        </p:spPr>
        <p:txBody>
          <a:bodyPr wrap="square" rtlCol="0">
            <a:spAutoFit/>
          </a:bodyPr>
          <a:lstStyle/>
          <a:p>
            <a:r>
              <a:rPr lang="en-US" altLang="zh-TW" sz="1600" b="1" dirty="0" smtClean="0">
                <a:solidFill>
                  <a:srgbClr val="FF0000"/>
                </a:solidFill>
              </a:rPr>
              <a:t>C</a:t>
            </a:r>
            <a:r>
              <a:rPr lang="en-US" altLang="zh-TW" sz="1600" b="1" baseline="-25000" dirty="0" smtClean="0">
                <a:solidFill>
                  <a:srgbClr val="FF0000"/>
                </a:solidFill>
              </a:rPr>
              <a:t>pk</a:t>
            </a:r>
            <a:r>
              <a:rPr lang="en-US" altLang="zh-TW" sz="1600" b="1" dirty="0" smtClean="0">
                <a:solidFill>
                  <a:srgbClr val="FF0000"/>
                </a:solidFill>
              </a:rPr>
              <a:t>≤0</a:t>
            </a:r>
            <a:r>
              <a:rPr lang="zh-TW" altLang="en-US" sz="1600" b="1" dirty="0" smtClean="0">
                <a:solidFill>
                  <a:srgbClr val="FF0000"/>
                </a:solidFill>
              </a:rPr>
              <a:t>：表示製造過程的績效不是很好，需要被改善</a:t>
            </a:r>
            <a:endParaRPr lang="zh-TW" altLang="en-US" sz="1600" b="1" dirty="0">
              <a:solidFill>
                <a:srgbClr val="FF0000"/>
              </a:solidFill>
            </a:endParaRPr>
          </a:p>
        </p:txBody>
      </p:sp>
      <p:sp>
        <p:nvSpPr>
          <p:cNvPr id="12" name="文字方塊 11"/>
          <p:cNvSpPr txBox="1"/>
          <p:nvPr/>
        </p:nvSpPr>
        <p:spPr>
          <a:xfrm>
            <a:off x="4500562" y="3786190"/>
            <a:ext cx="3714776" cy="338554"/>
          </a:xfrm>
          <a:prstGeom prst="rect">
            <a:avLst/>
          </a:prstGeom>
          <a:noFill/>
        </p:spPr>
        <p:txBody>
          <a:bodyPr wrap="square" rtlCol="0">
            <a:spAutoFit/>
          </a:bodyPr>
          <a:lstStyle/>
          <a:p>
            <a:r>
              <a:rPr lang="zh-TW" altLang="en-US" sz="1600" b="1" dirty="0" smtClean="0">
                <a:solidFill>
                  <a:srgbClr val="FF0000"/>
                </a:solidFill>
              </a:rPr>
              <a:t>分類數≥</a:t>
            </a:r>
            <a:r>
              <a:rPr lang="en-US" altLang="zh-TW" sz="1600" b="1" dirty="0" smtClean="0">
                <a:solidFill>
                  <a:srgbClr val="FF0000"/>
                </a:solidFill>
              </a:rPr>
              <a:t>5</a:t>
            </a:r>
            <a:r>
              <a:rPr lang="zh-TW" altLang="en-US" sz="1600" b="1" dirty="0" smtClean="0">
                <a:solidFill>
                  <a:srgbClr val="FF0000"/>
                </a:solidFill>
              </a:rPr>
              <a:t>：表示是可以接受的量測系統</a:t>
            </a:r>
            <a:endParaRPr lang="zh-TW" altLang="en-US" sz="1600" b="1" dirty="0">
              <a:solidFill>
                <a:srgbClr val="FF0000"/>
              </a:solidFill>
            </a:endParaRPr>
          </a:p>
        </p:txBody>
      </p:sp>
      <p:sp>
        <p:nvSpPr>
          <p:cNvPr id="13" name="文字方塊 12"/>
          <p:cNvSpPr txBox="1"/>
          <p:nvPr/>
        </p:nvSpPr>
        <p:spPr>
          <a:xfrm>
            <a:off x="5214942" y="2428868"/>
            <a:ext cx="3786214" cy="338554"/>
          </a:xfrm>
          <a:prstGeom prst="rect">
            <a:avLst/>
          </a:prstGeom>
          <a:noFill/>
        </p:spPr>
        <p:txBody>
          <a:bodyPr wrap="square" rtlCol="0">
            <a:spAutoFit/>
          </a:bodyPr>
          <a:lstStyle/>
          <a:p>
            <a:r>
              <a:rPr lang="en-US" altLang="zh-TW" sz="1600" b="1" dirty="0" smtClean="0">
                <a:solidFill>
                  <a:srgbClr val="FF0000"/>
                </a:solidFill>
              </a:rPr>
              <a:t>%GRR&lt;10%</a:t>
            </a:r>
            <a:r>
              <a:rPr lang="zh-TW" altLang="en-US" sz="1600" b="1" dirty="0" smtClean="0">
                <a:solidFill>
                  <a:srgbClr val="FF0000"/>
                </a:solidFill>
              </a:rPr>
              <a:t>：</a:t>
            </a:r>
            <a:r>
              <a:rPr lang="en-US" altLang="zh-TW" sz="1600" b="1" dirty="0" smtClean="0">
                <a:solidFill>
                  <a:srgbClr val="FF0000"/>
                </a:solidFill>
              </a:rPr>
              <a:t>A</a:t>
            </a:r>
            <a:r>
              <a:rPr lang="zh-TW" altLang="en-US" sz="1600" b="1" dirty="0" smtClean="0">
                <a:solidFill>
                  <a:srgbClr val="FF0000"/>
                </a:solidFill>
              </a:rPr>
              <a:t>級，量測系統十分可靠</a:t>
            </a:r>
            <a:endParaRPr lang="zh-TW" altLang="en-US" sz="16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ox(i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ox(i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sp>
        <p:nvSpPr>
          <p:cNvPr id="3" name="內容版面配置區 2"/>
          <p:cNvSpPr>
            <a:spLocks noGrp="1"/>
          </p:cNvSpPr>
          <p:nvPr>
            <p:ph idx="1"/>
          </p:nvPr>
        </p:nvSpPr>
        <p:spPr/>
        <p:txBody>
          <a:bodyPr/>
          <a:lstStyle/>
          <a:p>
            <a:r>
              <a:rPr lang="en-US" sz="2600" b="1" dirty="0" smtClean="0"/>
              <a:t>The Analysis Phase</a:t>
            </a:r>
          </a:p>
          <a:p>
            <a:pPr lvl="1" algn="just"/>
            <a:r>
              <a:rPr lang="zh-TW" altLang="en-US" sz="2000" dirty="0" smtClean="0"/>
              <a:t>因為縫隙只會在</a:t>
            </a:r>
            <a:r>
              <a:rPr lang="en-US" sz="2000" dirty="0" smtClean="0"/>
              <a:t>SRO liner </a:t>
            </a:r>
            <a:r>
              <a:rPr lang="zh-TW" altLang="en-US" sz="2000" dirty="0" smtClean="0"/>
              <a:t>和</a:t>
            </a:r>
            <a:r>
              <a:rPr lang="en-US" sz="2000" dirty="0" smtClean="0"/>
              <a:t> FSG1</a:t>
            </a:r>
            <a:r>
              <a:rPr lang="zh-TW" altLang="en-US" sz="2000" dirty="0" smtClean="0"/>
              <a:t>的過程中產生，因此</a:t>
            </a:r>
            <a:r>
              <a:rPr lang="en-US" sz="2000" dirty="0" smtClean="0"/>
              <a:t>FSG2 &amp; USG</a:t>
            </a:r>
            <a:r>
              <a:rPr lang="zh-TW" altLang="en-US" sz="2000" dirty="0" smtClean="0"/>
              <a:t>的流程可以在此專案中被忽略。</a:t>
            </a:r>
            <a:endParaRPr lang="zh-TW" altLang="en-US" sz="2000" dirty="0"/>
          </a:p>
        </p:txBody>
      </p:sp>
      <p:pic>
        <p:nvPicPr>
          <p:cNvPr id="5" name="圖片 4" descr="f7.JPG"/>
          <p:cNvPicPr>
            <a:picLocks noChangeAspect="1"/>
          </p:cNvPicPr>
          <p:nvPr/>
        </p:nvPicPr>
        <p:blipFill>
          <a:blip r:embed="rId3"/>
          <a:stretch>
            <a:fillRect/>
          </a:stretch>
        </p:blipFill>
        <p:spPr>
          <a:xfrm>
            <a:off x="142844" y="3000372"/>
            <a:ext cx="4214842" cy="3786214"/>
          </a:xfrm>
          <a:prstGeom prst="rect">
            <a:avLst/>
          </a:prstGeom>
        </p:spPr>
      </p:pic>
      <p:pic>
        <p:nvPicPr>
          <p:cNvPr id="6" name="圖片 5" descr="f8.JPG"/>
          <p:cNvPicPr>
            <a:picLocks noChangeAspect="1"/>
          </p:cNvPicPr>
          <p:nvPr/>
        </p:nvPicPr>
        <p:blipFill>
          <a:blip r:embed="rId4"/>
          <a:stretch>
            <a:fillRect/>
          </a:stretch>
        </p:blipFill>
        <p:spPr>
          <a:xfrm>
            <a:off x="4643438" y="3000372"/>
            <a:ext cx="4380548" cy="3286148"/>
          </a:xfrm>
          <a:prstGeom prst="rect">
            <a:avLst/>
          </a:prstGeom>
        </p:spPr>
      </p:pic>
      <p:sp>
        <p:nvSpPr>
          <p:cNvPr id="7" name="矩形 6"/>
          <p:cNvSpPr/>
          <p:nvPr/>
        </p:nvSpPr>
        <p:spPr>
          <a:xfrm>
            <a:off x="928662" y="4572008"/>
            <a:ext cx="3357586" cy="6120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p:cNvSpPr/>
          <p:nvPr/>
        </p:nvSpPr>
        <p:spPr>
          <a:xfrm>
            <a:off x="3714744" y="5857892"/>
            <a:ext cx="571504" cy="21431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p:nvSpPr>
        <p:spPr>
          <a:xfrm>
            <a:off x="3714744" y="6286520"/>
            <a:ext cx="571504" cy="21431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p:cNvSpPr/>
          <p:nvPr/>
        </p:nvSpPr>
        <p:spPr>
          <a:xfrm>
            <a:off x="6215074" y="5572140"/>
            <a:ext cx="500066" cy="21431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p:cNvSpPr/>
          <p:nvPr/>
        </p:nvSpPr>
        <p:spPr>
          <a:xfrm>
            <a:off x="7572396" y="5072074"/>
            <a:ext cx="500066" cy="21431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文字方塊 11"/>
          <p:cNvSpPr txBox="1"/>
          <p:nvPr/>
        </p:nvSpPr>
        <p:spPr>
          <a:xfrm>
            <a:off x="1500166" y="4071942"/>
            <a:ext cx="500066" cy="292516"/>
          </a:xfrm>
          <a:prstGeom prst="rect">
            <a:avLst/>
          </a:prstGeom>
          <a:noFill/>
        </p:spPr>
        <p:txBody>
          <a:bodyPr wrap="square" rtlCol="0">
            <a:spAutoFit/>
          </a:bodyPr>
          <a:lstStyle/>
          <a:p>
            <a:pPr>
              <a:lnSpc>
                <a:spcPts val="1680"/>
              </a:lnSpc>
            </a:pPr>
            <a:r>
              <a:rPr lang="zh-TW" altLang="en-US" sz="1200" b="1" dirty="0" smtClean="0">
                <a:solidFill>
                  <a:srgbClr val="FF0000"/>
                </a:solidFill>
              </a:rPr>
              <a:t>厚度</a:t>
            </a:r>
            <a:endParaRPr lang="zh-TW" altLang="en-US" sz="1200" b="1" dirty="0">
              <a:solidFill>
                <a:srgbClr val="FF0000"/>
              </a:solidFill>
            </a:endParaRPr>
          </a:p>
        </p:txBody>
      </p:sp>
      <p:sp>
        <p:nvSpPr>
          <p:cNvPr id="14" name="文字方塊 13"/>
          <p:cNvSpPr txBox="1"/>
          <p:nvPr/>
        </p:nvSpPr>
        <p:spPr>
          <a:xfrm>
            <a:off x="1428728" y="4286256"/>
            <a:ext cx="642942" cy="310341"/>
          </a:xfrm>
          <a:prstGeom prst="rect">
            <a:avLst/>
          </a:prstGeom>
          <a:noFill/>
        </p:spPr>
        <p:txBody>
          <a:bodyPr wrap="square" rtlCol="0">
            <a:spAutoFit/>
          </a:bodyPr>
          <a:lstStyle/>
          <a:p>
            <a:pPr>
              <a:lnSpc>
                <a:spcPts val="1680"/>
              </a:lnSpc>
            </a:pPr>
            <a:r>
              <a:rPr lang="zh-TW" altLang="en-US" sz="1200" b="1" dirty="0" smtClean="0">
                <a:solidFill>
                  <a:srgbClr val="FF0000"/>
                </a:solidFill>
              </a:rPr>
              <a:t>折射率</a:t>
            </a:r>
            <a:endParaRPr lang="zh-TW" altLang="en-US" sz="1200" b="1" dirty="0">
              <a:solidFill>
                <a:srgbClr val="FF0000"/>
              </a:solidFill>
            </a:endParaRPr>
          </a:p>
        </p:txBody>
      </p:sp>
      <p:sp>
        <p:nvSpPr>
          <p:cNvPr id="15" name="文字方塊 14"/>
          <p:cNvSpPr txBox="1"/>
          <p:nvPr/>
        </p:nvSpPr>
        <p:spPr>
          <a:xfrm>
            <a:off x="1500166" y="4500570"/>
            <a:ext cx="285752" cy="310341"/>
          </a:xfrm>
          <a:prstGeom prst="rect">
            <a:avLst/>
          </a:prstGeom>
          <a:noFill/>
        </p:spPr>
        <p:txBody>
          <a:bodyPr wrap="square" rtlCol="0">
            <a:spAutoFit/>
          </a:bodyPr>
          <a:lstStyle/>
          <a:p>
            <a:pPr>
              <a:lnSpc>
                <a:spcPts val="1680"/>
              </a:lnSpc>
            </a:pPr>
            <a:r>
              <a:rPr lang="zh-TW" altLang="en-US" sz="1200" b="1" dirty="0" smtClean="0">
                <a:solidFill>
                  <a:srgbClr val="FF0000"/>
                </a:solidFill>
              </a:rPr>
              <a:t>氧</a:t>
            </a:r>
            <a:endParaRPr lang="zh-TW" altLang="en-US" sz="1200" b="1" dirty="0">
              <a:solidFill>
                <a:srgbClr val="FF0000"/>
              </a:solidFill>
            </a:endParaRPr>
          </a:p>
        </p:txBody>
      </p:sp>
      <p:sp>
        <p:nvSpPr>
          <p:cNvPr id="16" name="文字方塊 15"/>
          <p:cNvSpPr txBox="1"/>
          <p:nvPr/>
        </p:nvSpPr>
        <p:spPr>
          <a:xfrm>
            <a:off x="1357290" y="4714884"/>
            <a:ext cx="642942" cy="310341"/>
          </a:xfrm>
          <a:prstGeom prst="rect">
            <a:avLst/>
          </a:prstGeom>
          <a:noFill/>
        </p:spPr>
        <p:txBody>
          <a:bodyPr wrap="square" rtlCol="0">
            <a:spAutoFit/>
          </a:bodyPr>
          <a:lstStyle/>
          <a:p>
            <a:pPr>
              <a:lnSpc>
                <a:spcPts val="1680"/>
              </a:lnSpc>
            </a:pPr>
            <a:r>
              <a:rPr lang="zh-TW" altLang="en-US" sz="1200" b="1" dirty="0" smtClean="0">
                <a:solidFill>
                  <a:srgbClr val="FF0000"/>
                </a:solidFill>
              </a:rPr>
              <a:t>矽甲烷</a:t>
            </a:r>
            <a:endParaRPr lang="zh-TW" altLang="en-US" sz="1200" b="1" dirty="0">
              <a:solidFill>
                <a:srgbClr val="FF0000"/>
              </a:solidFill>
            </a:endParaRPr>
          </a:p>
        </p:txBody>
      </p:sp>
      <p:sp>
        <p:nvSpPr>
          <p:cNvPr id="18" name="文字方塊 17"/>
          <p:cNvSpPr txBox="1"/>
          <p:nvPr/>
        </p:nvSpPr>
        <p:spPr>
          <a:xfrm>
            <a:off x="1571604" y="4929198"/>
            <a:ext cx="500066" cy="310341"/>
          </a:xfrm>
          <a:prstGeom prst="rect">
            <a:avLst/>
          </a:prstGeom>
          <a:noFill/>
        </p:spPr>
        <p:txBody>
          <a:bodyPr wrap="square" rtlCol="0">
            <a:spAutoFit/>
          </a:bodyPr>
          <a:lstStyle/>
          <a:p>
            <a:pPr>
              <a:lnSpc>
                <a:spcPts val="1680"/>
              </a:lnSpc>
            </a:pPr>
            <a:r>
              <a:rPr lang="zh-TW" altLang="en-US" sz="1200" b="1" dirty="0" smtClean="0">
                <a:solidFill>
                  <a:srgbClr val="FF0000"/>
                </a:solidFill>
              </a:rPr>
              <a:t>溫度</a:t>
            </a:r>
            <a:endParaRPr lang="zh-TW" altLang="en-US" sz="1200" b="1" dirty="0">
              <a:solidFill>
                <a:srgbClr val="FF0000"/>
              </a:solidFill>
            </a:endParaRPr>
          </a:p>
        </p:txBody>
      </p:sp>
      <p:sp>
        <p:nvSpPr>
          <p:cNvPr id="19" name="文字方塊 18"/>
          <p:cNvSpPr txBox="1"/>
          <p:nvPr/>
        </p:nvSpPr>
        <p:spPr>
          <a:xfrm>
            <a:off x="1285852" y="5786454"/>
            <a:ext cx="857256" cy="310341"/>
          </a:xfrm>
          <a:prstGeom prst="rect">
            <a:avLst/>
          </a:prstGeom>
          <a:noFill/>
        </p:spPr>
        <p:txBody>
          <a:bodyPr wrap="square" rtlCol="0">
            <a:spAutoFit/>
          </a:bodyPr>
          <a:lstStyle/>
          <a:p>
            <a:pPr>
              <a:lnSpc>
                <a:spcPts val="1680"/>
              </a:lnSpc>
            </a:pPr>
            <a:r>
              <a:rPr lang="zh-TW" altLang="en-US" sz="1200" b="1" dirty="0" smtClean="0">
                <a:solidFill>
                  <a:srgbClr val="FF0000"/>
                </a:solidFill>
              </a:rPr>
              <a:t>四氧化矽</a:t>
            </a:r>
            <a:endParaRPr lang="en-US" altLang="zh-TW" sz="1200" b="1" dirty="0" smtClean="0">
              <a:solidFill>
                <a:srgbClr val="FF0000"/>
              </a:solidFill>
            </a:endParaRPr>
          </a:p>
        </p:txBody>
      </p:sp>
      <p:sp>
        <p:nvSpPr>
          <p:cNvPr id="20" name="文字方塊 19"/>
          <p:cNvSpPr txBox="1"/>
          <p:nvPr/>
        </p:nvSpPr>
        <p:spPr>
          <a:xfrm>
            <a:off x="1357290" y="6033958"/>
            <a:ext cx="500066" cy="288000"/>
          </a:xfrm>
          <a:prstGeom prst="rect">
            <a:avLst/>
          </a:prstGeom>
          <a:noFill/>
        </p:spPr>
        <p:txBody>
          <a:bodyPr wrap="square" rtlCol="0">
            <a:spAutoFit/>
          </a:bodyPr>
          <a:lstStyle/>
          <a:p>
            <a:pPr>
              <a:lnSpc>
                <a:spcPts val="1680"/>
              </a:lnSpc>
            </a:pPr>
            <a:r>
              <a:rPr lang="zh-TW" altLang="en-US" sz="1200" b="1" dirty="0" smtClean="0">
                <a:solidFill>
                  <a:srgbClr val="FF0000"/>
                </a:solidFill>
              </a:rPr>
              <a:t>氬氣</a:t>
            </a:r>
            <a:endParaRPr lang="zh-TW" altLang="en-US" sz="1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ox(i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ox(in)">
                                      <p:cBhvr>
                                        <p:cTn id="20" dur="500"/>
                                        <p:tgtEl>
                                          <p:spTgt spid="11"/>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box(in)">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P spid="11"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sp>
        <p:nvSpPr>
          <p:cNvPr id="3" name="內容版面配置區 2"/>
          <p:cNvSpPr>
            <a:spLocks noGrp="1"/>
          </p:cNvSpPr>
          <p:nvPr>
            <p:ph idx="1"/>
          </p:nvPr>
        </p:nvSpPr>
        <p:spPr/>
        <p:txBody>
          <a:bodyPr/>
          <a:lstStyle/>
          <a:p>
            <a:r>
              <a:rPr lang="en-US" sz="2600" b="1" dirty="0" smtClean="0"/>
              <a:t>Improve Phase</a:t>
            </a:r>
          </a:p>
          <a:p>
            <a:pPr lvl="1" algn="just"/>
            <a:r>
              <a:rPr lang="zh-TW" altLang="en-US" sz="2200" dirty="0" smtClean="0"/>
              <a:t>使用反應曲面法</a:t>
            </a:r>
            <a:r>
              <a:rPr lang="en-US" altLang="zh-TW" sz="2200" dirty="0" smtClean="0"/>
              <a:t>(response surface method, RSM)</a:t>
            </a:r>
            <a:r>
              <a:rPr lang="zh-TW" altLang="en-US" sz="2200" dirty="0" smtClean="0"/>
              <a:t>於實驗設計階段。</a:t>
            </a:r>
          </a:p>
          <a:p>
            <a:pPr lvl="1" algn="just"/>
            <a:r>
              <a:rPr lang="zh-TW" altLang="en-US" sz="2200" dirty="0" smtClean="0"/>
              <a:t>藉由中心合成設計</a:t>
            </a:r>
            <a:r>
              <a:rPr lang="en-US" altLang="zh-TW" sz="2200" dirty="0" smtClean="0"/>
              <a:t>(central composite design, CCD)</a:t>
            </a:r>
            <a:r>
              <a:rPr lang="zh-TW" altLang="en-US" sz="2200" dirty="0" smtClean="0"/>
              <a:t>來蒐集實驗</a:t>
            </a:r>
            <a:r>
              <a:rPr lang="zh-TW" altLang="en-US" sz="2200" smtClean="0"/>
              <a:t>資料。</a:t>
            </a:r>
            <a:endParaRPr lang="zh-TW" altLang="en-US" sz="2200" dirty="0"/>
          </a:p>
        </p:txBody>
      </p:sp>
      <p:pic>
        <p:nvPicPr>
          <p:cNvPr id="4" name="圖片 3" descr="f9.JPG"/>
          <p:cNvPicPr>
            <a:picLocks noChangeAspect="1"/>
          </p:cNvPicPr>
          <p:nvPr/>
        </p:nvPicPr>
        <p:blipFill>
          <a:blip r:embed="rId3"/>
          <a:stretch>
            <a:fillRect/>
          </a:stretch>
        </p:blipFill>
        <p:spPr>
          <a:xfrm>
            <a:off x="1071538" y="3834788"/>
            <a:ext cx="4071966" cy="2880360"/>
          </a:xfrm>
          <a:prstGeom prst="rect">
            <a:avLst/>
          </a:prstGeom>
        </p:spPr>
      </p:pic>
      <p:pic>
        <p:nvPicPr>
          <p:cNvPr id="5" name="圖片 4" descr="f10.JPG"/>
          <p:cNvPicPr>
            <a:picLocks noChangeAspect="1"/>
          </p:cNvPicPr>
          <p:nvPr/>
        </p:nvPicPr>
        <p:blipFill>
          <a:blip r:embed="rId4"/>
          <a:stretch>
            <a:fillRect/>
          </a:stretch>
        </p:blipFill>
        <p:spPr>
          <a:xfrm>
            <a:off x="5546437" y="3857628"/>
            <a:ext cx="3240405" cy="2928958"/>
          </a:xfrm>
          <a:prstGeom prst="rect">
            <a:avLst/>
          </a:prstGeom>
        </p:spPr>
      </p:pic>
      <p:sp>
        <p:nvSpPr>
          <p:cNvPr id="6" name="文字方塊 5"/>
          <p:cNvSpPr txBox="1"/>
          <p:nvPr/>
        </p:nvSpPr>
        <p:spPr>
          <a:xfrm>
            <a:off x="5286380" y="3571876"/>
            <a:ext cx="1000132" cy="323165"/>
          </a:xfrm>
          <a:prstGeom prst="rect">
            <a:avLst/>
          </a:prstGeom>
          <a:noFill/>
        </p:spPr>
        <p:txBody>
          <a:bodyPr wrap="square" rtlCol="0">
            <a:spAutoFit/>
          </a:bodyPr>
          <a:lstStyle/>
          <a:p>
            <a:r>
              <a:rPr lang="en-US" altLang="zh-TW" sz="1500" b="1" dirty="0" smtClean="0">
                <a:solidFill>
                  <a:srgbClr val="FF0000"/>
                </a:solidFill>
              </a:rPr>
              <a:t>Die defect</a:t>
            </a:r>
            <a:endParaRPr lang="zh-TW" altLang="en-US" sz="1500" b="1" dirty="0">
              <a:solidFill>
                <a:srgbClr val="FF0000"/>
              </a:solidFill>
            </a:endParaRPr>
          </a:p>
        </p:txBody>
      </p:sp>
      <p:sp>
        <p:nvSpPr>
          <p:cNvPr id="7" name="文字方塊 6"/>
          <p:cNvSpPr txBox="1"/>
          <p:nvPr/>
        </p:nvSpPr>
        <p:spPr>
          <a:xfrm>
            <a:off x="5357818" y="4463157"/>
            <a:ext cx="785818" cy="323165"/>
          </a:xfrm>
          <a:prstGeom prst="rect">
            <a:avLst/>
          </a:prstGeom>
          <a:noFill/>
        </p:spPr>
        <p:txBody>
          <a:bodyPr wrap="square" rtlCol="0">
            <a:spAutoFit/>
          </a:bodyPr>
          <a:lstStyle/>
          <a:p>
            <a:r>
              <a:rPr lang="en-US" altLang="zh-TW" sz="1500" b="1" dirty="0" smtClean="0">
                <a:solidFill>
                  <a:srgbClr val="FF0000"/>
                </a:solidFill>
              </a:rPr>
              <a:t>VRDB</a:t>
            </a:r>
            <a:endParaRPr lang="zh-TW" altLang="en-US" sz="1500" b="1" dirty="0">
              <a:solidFill>
                <a:srgbClr val="FF0000"/>
              </a:solidFill>
            </a:endParaRPr>
          </a:p>
        </p:txBody>
      </p:sp>
      <p:sp>
        <p:nvSpPr>
          <p:cNvPr id="8" name="文字方塊 7"/>
          <p:cNvSpPr txBox="1"/>
          <p:nvPr/>
        </p:nvSpPr>
        <p:spPr>
          <a:xfrm>
            <a:off x="5143504" y="5214950"/>
            <a:ext cx="1000132" cy="553998"/>
          </a:xfrm>
          <a:prstGeom prst="rect">
            <a:avLst/>
          </a:prstGeom>
          <a:noFill/>
        </p:spPr>
        <p:txBody>
          <a:bodyPr wrap="square" rtlCol="0">
            <a:spAutoFit/>
          </a:bodyPr>
          <a:lstStyle/>
          <a:p>
            <a:r>
              <a:rPr lang="en-US" altLang="zh-TW" sz="1500" b="1" dirty="0" smtClean="0">
                <a:solidFill>
                  <a:srgbClr val="FF0000"/>
                </a:solidFill>
              </a:rPr>
              <a:t>Fluorine contained</a:t>
            </a:r>
            <a:endParaRPr lang="zh-TW" altLang="en-US" sz="1500" b="1" dirty="0">
              <a:solidFill>
                <a:srgbClr val="FF0000"/>
              </a:solidFill>
            </a:endParaRPr>
          </a:p>
        </p:txBody>
      </p:sp>
      <p:sp>
        <p:nvSpPr>
          <p:cNvPr id="9" name="文字方塊 8"/>
          <p:cNvSpPr txBox="1"/>
          <p:nvPr/>
        </p:nvSpPr>
        <p:spPr>
          <a:xfrm>
            <a:off x="3143240" y="4714884"/>
            <a:ext cx="500066" cy="292516"/>
          </a:xfrm>
          <a:prstGeom prst="rect">
            <a:avLst/>
          </a:prstGeom>
          <a:noFill/>
        </p:spPr>
        <p:txBody>
          <a:bodyPr wrap="square" rtlCol="0">
            <a:spAutoFit/>
          </a:bodyPr>
          <a:lstStyle/>
          <a:p>
            <a:pPr>
              <a:lnSpc>
                <a:spcPts val="1680"/>
              </a:lnSpc>
            </a:pPr>
            <a:r>
              <a:rPr lang="zh-TW" altLang="en-US" sz="1200" b="1" dirty="0" smtClean="0">
                <a:solidFill>
                  <a:srgbClr val="FF0000"/>
                </a:solidFill>
              </a:rPr>
              <a:t>厚度</a:t>
            </a:r>
            <a:endParaRPr lang="zh-TW" altLang="en-US" sz="1200" b="1" dirty="0">
              <a:solidFill>
                <a:srgbClr val="FF0000"/>
              </a:solidFill>
            </a:endParaRPr>
          </a:p>
        </p:txBody>
      </p:sp>
      <p:sp>
        <p:nvSpPr>
          <p:cNvPr id="10" name="文字方塊 9"/>
          <p:cNvSpPr txBox="1"/>
          <p:nvPr/>
        </p:nvSpPr>
        <p:spPr>
          <a:xfrm>
            <a:off x="2928926" y="4929198"/>
            <a:ext cx="642942" cy="310341"/>
          </a:xfrm>
          <a:prstGeom prst="rect">
            <a:avLst/>
          </a:prstGeom>
          <a:noFill/>
        </p:spPr>
        <p:txBody>
          <a:bodyPr wrap="square" rtlCol="0">
            <a:spAutoFit/>
          </a:bodyPr>
          <a:lstStyle/>
          <a:p>
            <a:pPr>
              <a:lnSpc>
                <a:spcPts val="1680"/>
              </a:lnSpc>
            </a:pPr>
            <a:r>
              <a:rPr lang="zh-TW" altLang="en-US" sz="1200" b="1" dirty="0" smtClean="0">
                <a:solidFill>
                  <a:srgbClr val="FF0000"/>
                </a:solidFill>
              </a:rPr>
              <a:t>折射率</a:t>
            </a:r>
            <a:endParaRPr lang="zh-TW" altLang="en-US" sz="1200" b="1" dirty="0">
              <a:solidFill>
                <a:srgbClr val="FF0000"/>
              </a:solidFill>
            </a:endParaRPr>
          </a:p>
        </p:txBody>
      </p:sp>
      <p:sp>
        <p:nvSpPr>
          <p:cNvPr id="11" name="文字方塊 10"/>
          <p:cNvSpPr txBox="1"/>
          <p:nvPr/>
        </p:nvSpPr>
        <p:spPr>
          <a:xfrm>
            <a:off x="2928926" y="5429264"/>
            <a:ext cx="285752" cy="310341"/>
          </a:xfrm>
          <a:prstGeom prst="rect">
            <a:avLst/>
          </a:prstGeom>
          <a:noFill/>
        </p:spPr>
        <p:txBody>
          <a:bodyPr wrap="square" rtlCol="0">
            <a:spAutoFit/>
          </a:bodyPr>
          <a:lstStyle/>
          <a:p>
            <a:pPr>
              <a:lnSpc>
                <a:spcPts val="1680"/>
              </a:lnSpc>
            </a:pPr>
            <a:r>
              <a:rPr lang="zh-TW" altLang="en-US" sz="1200" b="1" dirty="0" smtClean="0">
                <a:solidFill>
                  <a:srgbClr val="FF0000"/>
                </a:solidFill>
              </a:rPr>
              <a:t>氧</a:t>
            </a:r>
            <a:endParaRPr lang="zh-TW" altLang="en-US" sz="1200" b="1" dirty="0">
              <a:solidFill>
                <a:srgbClr val="FF0000"/>
              </a:solidFill>
            </a:endParaRPr>
          </a:p>
        </p:txBody>
      </p:sp>
      <p:sp>
        <p:nvSpPr>
          <p:cNvPr id="12" name="文字方塊 11"/>
          <p:cNvSpPr txBox="1"/>
          <p:nvPr/>
        </p:nvSpPr>
        <p:spPr>
          <a:xfrm>
            <a:off x="2857488" y="5643578"/>
            <a:ext cx="642942" cy="310341"/>
          </a:xfrm>
          <a:prstGeom prst="rect">
            <a:avLst/>
          </a:prstGeom>
          <a:noFill/>
        </p:spPr>
        <p:txBody>
          <a:bodyPr wrap="square" rtlCol="0">
            <a:spAutoFit/>
          </a:bodyPr>
          <a:lstStyle/>
          <a:p>
            <a:pPr>
              <a:lnSpc>
                <a:spcPts val="1680"/>
              </a:lnSpc>
            </a:pPr>
            <a:r>
              <a:rPr lang="zh-TW" altLang="en-US" sz="1200" b="1" dirty="0" smtClean="0">
                <a:solidFill>
                  <a:srgbClr val="FF0000"/>
                </a:solidFill>
              </a:rPr>
              <a:t>矽甲烷</a:t>
            </a:r>
            <a:endParaRPr lang="zh-TW" altLang="en-US" sz="1200" b="1" dirty="0">
              <a:solidFill>
                <a:srgbClr val="FF0000"/>
              </a:solidFill>
            </a:endParaRPr>
          </a:p>
        </p:txBody>
      </p:sp>
      <p:sp>
        <p:nvSpPr>
          <p:cNvPr id="13" name="文字方塊 12"/>
          <p:cNvSpPr txBox="1"/>
          <p:nvPr/>
        </p:nvSpPr>
        <p:spPr>
          <a:xfrm>
            <a:off x="3214678" y="6357958"/>
            <a:ext cx="500066" cy="310341"/>
          </a:xfrm>
          <a:prstGeom prst="rect">
            <a:avLst/>
          </a:prstGeom>
          <a:noFill/>
        </p:spPr>
        <p:txBody>
          <a:bodyPr wrap="square" rtlCol="0">
            <a:spAutoFit/>
          </a:bodyPr>
          <a:lstStyle/>
          <a:p>
            <a:pPr>
              <a:lnSpc>
                <a:spcPts val="1680"/>
              </a:lnSpc>
            </a:pPr>
            <a:r>
              <a:rPr lang="zh-TW" altLang="en-US" sz="1200" b="1" dirty="0" smtClean="0">
                <a:solidFill>
                  <a:srgbClr val="FF0000"/>
                </a:solidFill>
              </a:rPr>
              <a:t>溫度</a:t>
            </a:r>
            <a:endParaRPr lang="zh-TW" altLang="en-US" sz="1200" b="1" dirty="0">
              <a:solidFill>
                <a:srgbClr val="FF0000"/>
              </a:solidFill>
            </a:endParaRPr>
          </a:p>
        </p:txBody>
      </p:sp>
      <p:sp>
        <p:nvSpPr>
          <p:cNvPr id="14" name="文字方塊 13"/>
          <p:cNvSpPr txBox="1"/>
          <p:nvPr/>
        </p:nvSpPr>
        <p:spPr>
          <a:xfrm>
            <a:off x="2857488" y="5857892"/>
            <a:ext cx="857256" cy="310341"/>
          </a:xfrm>
          <a:prstGeom prst="rect">
            <a:avLst/>
          </a:prstGeom>
          <a:noFill/>
        </p:spPr>
        <p:txBody>
          <a:bodyPr wrap="square" rtlCol="0">
            <a:spAutoFit/>
          </a:bodyPr>
          <a:lstStyle/>
          <a:p>
            <a:pPr>
              <a:lnSpc>
                <a:spcPts val="1680"/>
              </a:lnSpc>
            </a:pPr>
            <a:r>
              <a:rPr lang="zh-TW" altLang="en-US" sz="1200" b="1" dirty="0" smtClean="0">
                <a:solidFill>
                  <a:srgbClr val="FF0000"/>
                </a:solidFill>
              </a:rPr>
              <a:t>四氧化矽</a:t>
            </a:r>
            <a:endParaRPr lang="en-US" altLang="zh-TW" sz="1200" b="1" dirty="0" smtClean="0">
              <a:solidFill>
                <a:srgbClr val="FF0000"/>
              </a:solidFill>
            </a:endParaRPr>
          </a:p>
        </p:txBody>
      </p:sp>
      <p:sp>
        <p:nvSpPr>
          <p:cNvPr id="15" name="文字方塊 14"/>
          <p:cNvSpPr txBox="1"/>
          <p:nvPr/>
        </p:nvSpPr>
        <p:spPr>
          <a:xfrm>
            <a:off x="2928926" y="6105396"/>
            <a:ext cx="500066" cy="288000"/>
          </a:xfrm>
          <a:prstGeom prst="rect">
            <a:avLst/>
          </a:prstGeom>
          <a:noFill/>
        </p:spPr>
        <p:txBody>
          <a:bodyPr wrap="square" rtlCol="0">
            <a:spAutoFit/>
          </a:bodyPr>
          <a:lstStyle/>
          <a:p>
            <a:pPr>
              <a:lnSpc>
                <a:spcPts val="1680"/>
              </a:lnSpc>
            </a:pPr>
            <a:r>
              <a:rPr lang="zh-TW" altLang="en-US" sz="1200" b="1" dirty="0" smtClean="0">
                <a:solidFill>
                  <a:srgbClr val="FF0000"/>
                </a:solidFill>
              </a:rPr>
              <a:t>氬氣</a:t>
            </a:r>
            <a:endParaRPr lang="zh-TW" altLang="en-US" sz="1200" b="1"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pic>
        <p:nvPicPr>
          <p:cNvPr id="5" name="圖片 4" descr="f12.JPG"/>
          <p:cNvPicPr>
            <a:picLocks noChangeAspect="1"/>
          </p:cNvPicPr>
          <p:nvPr/>
        </p:nvPicPr>
        <p:blipFill>
          <a:blip r:embed="rId2"/>
          <a:stretch>
            <a:fillRect/>
          </a:stretch>
        </p:blipFill>
        <p:spPr>
          <a:xfrm>
            <a:off x="1857356" y="1285860"/>
            <a:ext cx="6400800" cy="2381250"/>
          </a:xfrm>
          <a:prstGeom prst="rect">
            <a:avLst/>
          </a:prstGeom>
        </p:spPr>
      </p:pic>
      <p:pic>
        <p:nvPicPr>
          <p:cNvPr id="6" name="圖片 5" descr="f9.JPG"/>
          <p:cNvPicPr>
            <a:picLocks noChangeAspect="1"/>
          </p:cNvPicPr>
          <p:nvPr/>
        </p:nvPicPr>
        <p:blipFill>
          <a:blip r:embed="rId3"/>
          <a:stretch>
            <a:fillRect/>
          </a:stretch>
        </p:blipFill>
        <p:spPr>
          <a:xfrm>
            <a:off x="-32" y="3786190"/>
            <a:ext cx="4071966" cy="2880360"/>
          </a:xfrm>
          <a:prstGeom prst="rect">
            <a:avLst/>
          </a:prstGeom>
        </p:spPr>
      </p:pic>
      <p:sp>
        <p:nvSpPr>
          <p:cNvPr id="8" name="文字方塊 7"/>
          <p:cNvSpPr txBox="1"/>
          <p:nvPr/>
        </p:nvSpPr>
        <p:spPr>
          <a:xfrm>
            <a:off x="4000496" y="4660952"/>
            <a:ext cx="642942" cy="553998"/>
          </a:xfrm>
          <a:prstGeom prst="rect">
            <a:avLst/>
          </a:prstGeom>
          <a:noFill/>
        </p:spPr>
        <p:txBody>
          <a:bodyPr wrap="square" rtlCol="0">
            <a:spAutoFit/>
          </a:bodyPr>
          <a:lstStyle/>
          <a:p>
            <a:r>
              <a:rPr lang="en-US" altLang="zh-TW" sz="1500" b="1" dirty="0" smtClean="0">
                <a:solidFill>
                  <a:srgbClr val="FF0000"/>
                </a:solidFill>
              </a:rPr>
              <a:t>838.2</a:t>
            </a:r>
          </a:p>
          <a:p>
            <a:r>
              <a:rPr lang="en-US" altLang="zh-TW" sz="1500" b="1" dirty="0" smtClean="0">
                <a:solidFill>
                  <a:srgbClr val="FF0000"/>
                </a:solidFill>
              </a:rPr>
              <a:t>1.84</a:t>
            </a:r>
            <a:endParaRPr lang="zh-TW" altLang="en-US" sz="1500" b="1" dirty="0">
              <a:solidFill>
                <a:srgbClr val="FF0000"/>
              </a:solidFill>
            </a:endParaRPr>
          </a:p>
        </p:txBody>
      </p:sp>
      <p:sp>
        <p:nvSpPr>
          <p:cNvPr id="10" name="文字方塊 9"/>
          <p:cNvSpPr txBox="1"/>
          <p:nvPr/>
        </p:nvSpPr>
        <p:spPr>
          <a:xfrm>
            <a:off x="4000496" y="5143512"/>
            <a:ext cx="714380" cy="1541448"/>
          </a:xfrm>
          <a:prstGeom prst="rect">
            <a:avLst/>
          </a:prstGeom>
          <a:noFill/>
        </p:spPr>
        <p:txBody>
          <a:bodyPr wrap="square" rtlCol="0">
            <a:spAutoFit/>
          </a:bodyPr>
          <a:lstStyle/>
          <a:p>
            <a:pPr>
              <a:spcBef>
                <a:spcPts val="100"/>
              </a:spcBef>
            </a:pPr>
            <a:r>
              <a:rPr lang="en-US" altLang="zh-TW" sz="1500" b="1" dirty="0" smtClean="0">
                <a:solidFill>
                  <a:srgbClr val="FF0000"/>
                </a:solidFill>
              </a:rPr>
              <a:t>2100</a:t>
            </a:r>
          </a:p>
          <a:p>
            <a:pPr>
              <a:spcBef>
                <a:spcPts val="100"/>
              </a:spcBef>
            </a:pPr>
            <a:r>
              <a:rPr lang="en-US" altLang="zh-TW" sz="1500" b="1" dirty="0" smtClean="0">
                <a:solidFill>
                  <a:srgbClr val="FF0000"/>
                </a:solidFill>
              </a:rPr>
              <a:t>88.5</a:t>
            </a:r>
          </a:p>
          <a:p>
            <a:pPr>
              <a:spcBef>
                <a:spcPts val="100"/>
              </a:spcBef>
            </a:pPr>
            <a:r>
              <a:rPr lang="en-US" altLang="zh-TW" sz="1500" b="1" dirty="0" smtClean="0">
                <a:solidFill>
                  <a:srgbClr val="FF0000"/>
                </a:solidFill>
              </a:rPr>
              <a:t>28.5</a:t>
            </a:r>
          </a:p>
          <a:p>
            <a:pPr>
              <a:spcBef>
                <a:spcPts val="100"/>
              </a:spcBef>
            </a:pPr>
            <a:r>
              <a:rPr lang="en-US" altLang="zh-TW" sz="1500" b="1" dirty="0" smtClean="0">
                <a:solidFill>
                  <a:srgbClr val="FF0000"/>
                </a:solidFill>
              </a:rPr>
              <a:t>29.5</a:t>
            </a:r>
          </a:p>
          <a:p>
            <a:pPr>
              <a:spcBef>
                <a:spcPts val="100"/>
              </a:spcBef>
            </a:pPr>
            <a:r>
              <a:rPr lang="en-US" altLang="zh-TW" sz="1500" b="1" dirty="0" smtClean="0">
                <a:solidFill>
                  <a:srgbClr val="FF0000"/>
                </a:solidFill>
              </a:rPr>
              <a:t>34</a:t>
            </a:r>
          </a:p>
          <a:p>
            <a:pPr>
              <a:spcBef>
                <a:spcPts val="100"/>
              </a:spcBef>
            </a:pPr>
            <a:r>
              <a:rPr lang="en-US" altLang="zh-TW" sz="1500" b="1" dirty="0" smtClean="0">
                <a:solidFill>
                  <a:srgbClr val="FF0000"/>
                </a:solidFill>
              </a:rPr>
              <a:t>426.3</a:t>
            </a:r>
          </a:p>
        </p:txBody>
      </p:sp>
      <p:pic>
        <p:nvPicPr>
          <p:cNvPr id="11" name="圖片 10" descr="f4.JPG"/>
          <p:cNvPicPr>
            <a:picLocks noChangeAspect="1"/>
          </p:cNvPicPr>
          <p:nvPr/>
        </p:nvPicPr>
        <p:blipFill>
          <a:blip r:embed="rId4"/>
          <a:stretch>
            <a:fillRect/>
          </a:stretch>
        </p:blipFill>
        <p:spPr>
          <a:xfrm>
            <a:off x="4643438" y="4357694"/>
            <a:ext cx="3857652" cy="1952625"/>
          </a:xfrm>
          <a:prstGeom prst="rect">
            <a:avLst/>
          </a:prstGeom>
        </p:spPr>
      </p:pic>
      <p:sp>
        <p:nvSpPr>
          <p:cNvPr id="12" name="文字方塊 11"/>
          <p:cNvSpPr txBox="1"/>
          <p:nvPr/>
        </p:nvSpPr>
        <p:spPr>
          <a:xfrm>
            <a:off x="8143900" y="5284140"/>
            <a:ext cx="571504" cy="324000"/>
          </a:xfrm>
          <a:prstGeom prst="rect">
            <a:avLst/>
          </a:prstGeom>
          <a:noFill/>
        </p:spPr>
        <p:txBody>
          <a:bodyPr wrap="square" rtlCol="0">
            <a:spAutoFit/>
          </a:bodyPr>
          <a:lstStyle/>
          <a:p>
            <a:r>
              <a:rPr lang="en-US" altLang="zh-TW" sz="1500" b="1" dirty="0" smtClean="0">
                <a:solidFill>
                  <a:srgbClr val="FF0000"/>
                </a:solidFill>
              </a:rPr>
              <a:t>1.18</a:t>
            </a:r>
          </a:p>
        </p:txBody>
      </p:sp>
      <p:sp>
        <p:nvSpPr>
          <p:cNvPr id="13" name="文字方塊 12"/>
          <p:cNvSpPr txBox="1"/>
          <p:nvPr/>
        </p:nvSpPr>
        <p:spPr>
          <a:xfrm>
            <a:off x="8143900" y="5572140"/>
            <a:ext cx="571504" cy="288000"/>
          </a:xfrm>
          <a:prstGeom prst="rect">
            <a:avLst/>
          </a:prstGeom>
          <a:noFill/>
        </p:spPr>
        <p:txBody>
          <a:bodyPr wrap="square" rtlCol="0">
            <a:spAutoFit/>
          </a:bodyPr>
          <a:lstStyle/>
          <a:p>
            <a:r>
              <a:rPr lang="en-US" altLang="zh-TW" sz="1500" b="1" dirty="0" smtClean="0">
                <a:solidFill>
                  <a:srgbClr val="FF0000"/>
                </a:solidFill>
              </a:rPr>
              <a:t>5.93</a:t>
            </a:r>
          </a:p>
        </p:txBody>
      </p:sp>
      <p:sp>
        <p:nvSpPr>
          <p:cNvPr id="14" name="文字方塊 13"/>
          <p:cNvSpPr txBox="1"/>
          <p:nvPr/>
        </p:nvSpPr>
        <p:spPr>
          <a:xfrm>
            <a:off x="8143900" y="5891917"/>
            <a:ext cx="571504" cy="323165"/>
          </a:xfrm>
          <a:prstGeom prst="rect">
            <a:avLst/>
          </a:prstGeom>
          <a:noFill/>
        </p:spPr>
        <p:txBody>
          <a:bodyPr wrap="square" rtlCol="0">
            <a:spAutoFit/>
          </a:bodyPr>
          <a:lstStyle/>
          <a:p>
            <a:r>
              <a:rPr lang="en-US" altLang="zh-TW" sz="1500" b="1" dirty="0" smtClean="0">
                <a:solidFill>
                  <a:srgbClr val="FF0000"/>
                </a:solidFill>
              </a:rPr>
              <a:t>7.03</a:t>
            </a:r>
          </a:p>
        </p:txBody>
      </p:sp>
      <p:sp>
        <p:nvSpPr>
          <p:cNvPr id="15" name="文字方塊 14"/>
          <p:cNvSpPr txBox="1"/>
          <p:nvPr/>
        </p:nvSpPr>
        <p:spPr>
          <a:xfrm>
            <a:off x="2000232" y="4643446"/>
            <a:ext cx="500066" cy="292516"/>
          </a:xfrm>
          <a:prstGeom prst="rect">
            <a:avLst/>
          </a:prstGeom>
          <a:noFill/>
        </p:spPr>
        <p:txBody>
          <a:bodyPr wrap="square" rtlCol="0">
            <a:spAutoFit/>
          </a:bodyPr>
          <a:lstStyle/>
          <a:p>
            <a:pPr>
              <a:lnSpc>
                <a:spcPts val="1680"/>
              </a:lnSpc>
            </a:pPr>
            <a:r>
              <a:rPr lang="zh-TW" altLang="en-US" sz="1200" b="1" dirty="0" smtClean="0">
                <a:solidFill>
                  <a:srgbClr val="FF0000"/>
                </a:solidFill>
              </a:rPr>
              <a:t>厚度</a:t>
            </a:r>
            <a:endParaRPr lang="zh-TW" altLang="en-US" sz="1200" b="1" dirty="0">
              <a:solidFill>
                <a:srgbClr val="FF0000"/>
              </a:solidFill>
            </a:endParaRPr>
          </a:p>
        </p:txBody>
      </p:sp>
      <p:sp>
        <p:nvSpPr>
          <p:cNvPr id="16" name="文字方塊 15"/>
          <p:cNvSpPr txBox="1"/>
          <p:nvPr/>
        </p:nvSpPr>
        <p:spPr>
          <a:xfrm>
            <a:off x="1714480" y="4904609"/>
            <a:ext cx="642942" cy="310341"/>
          </a:xfrm>
          <a:prstGeom prst="rect">
            <a:avLst/>
          </a:prstGeom>
          <a:noFill/>
        </p:spPr>
        <p:txBody>
          <a:bodyPr wrap="square" rtlCol="0">
            <a:spAutoFit/>
          </a:bodyPr>
          <a:lstStyle/>
          <a:p>
            <a:pPr>
              <a:lnSpc>
                <a:spcPts val="1680"/>
              </a:lnSpc>
            </a:pPr>
            <a:r>
              <a:rPr lang="zh-TW" altLang="en-US" sz="1200" b="1" dirty="0" smtClean="0">
                <a:solidFill>
                  <a:srgbClr val="FF0000"/>
                </a:solidFill>
              </a:rPr>
              <a:t>折射率</a:t>
            </a:r>
            <a:endParaRPr lang="zh-TW" altLang="en-US" sz="1200" b="1" dirty="0">
              <a:solidFill>
                <a:srgbClr val="FF0000"/>
              </a:solidFill>
            </a:endParaRPr>
          </a:p>
        </p:txBody>
      </p:sp>
      <p:sp>
        <p:nvSpPr>
          <p:cNvPr id="17" name="文字方塊 16"/>
          <p:cNvSpPr txBox="1"/>
          <p:nvPr/>
        </p:nvSpPr>
        <p:spPr>
          <a:xfrm>
            <a:off x="1785918" y="5357826"/>
            <a:ext cx="285752" cy="310341"/>
          </a:xfrm>
          <a:prstGeom prst="rect">
            <a:avLst/>
          </a:prstGeom>
          <a:noFill/>
        </p:spPr>
        <p:txBody>
          <a:bodyPr wrap="square" rtlCol="0">
            <a:spAutoFit/>
          </a:bodyPr>
          <a:lstStyle/>
          <a:p>
            <a:pPr>
              <a:lnSpc>
                <a:spcPts val="1680"/>
              </a:lnSpc>
            </a:pPr>
            <a:r>
              <a:rPr lang="zh-TW" altLang="en-US" sz="1200" b="1" dirty="0" smtClean="0">
                <a:solidFill>
                  <a:srgbClr val="FF0000"/>
                </a:solidFill>
              </a:rPr>
              <a:t>氧</a:t>
            </a:r>
            <a:endParaRPr lang="zh-TW" altLang="en-US" sz="1200" b="1" dirty="0">
              <a:solidFill>
                <a:srgbClr val="FF0000"/>
              </a:solidFill>
            </a:endParaRPr>
          </a:p>
        </p:txBody>
      </p:sp>
      <p:sp>
        <p:nvSpPr>
          <p:cNvPr id="18" name="文字方塊 17"/>
          <p:cNvSpPr txBox="1"/>
          <p:nvPr/>
        </p:nvSpPr>
        <p:spPr>
          <a:xfrm>
            <a:off x="1785918" y="5572140"/>
            <a:ext cx="642942" cy="310341"/>
          </a:xfrm>
          <a:prstGeom prst="rect">
            <a:avLst/>
          </a:prstGeom>
          <a:noFill/>
        </p:spPr>
        <p:txBody>
          <a:bodyPr wrap="square" rtlCol="0">
            <a:spAutoFit/>
          </a:bodyPr>
          <a:lstStyle/>
          <a:p>
            <a:pPr>
              <a:lnSpc>
                <a:spcPts val="1680"/>
              </a:lnSpc>
            </a:pPr>
            <a:r>
              <a:rPr lang="zh-TW" altLang="en-US" sz="1200" b="1" dirty="0" smtClean="0">
                <a:solidFill>
                  <a:srgbClr val="FF0000"/>
                </a:solidFill>
              </a:rPr>
              <a:t>矽甲烷</a:t>
            </a:r>
            <a:endParaRPr lang="zh-TW" altLang="en-US" sz="1200" b="1" dirty="0">
              <a:solidFill>
                <a:srgbClr val="FF0000"/>
              </a:solidFill>
            </a:endParaRPr>
          </a:p>
        </p:txBody>
      </p:sp>
      <p:sp>
        <p:nvSpPr>
          <p:cNvPr id="19" name="文字方塊 18"/>
          <p:cNvSpPr txBox="1"/>
          <p:nvPr/>
        </p:nvSpPr>
        <p:spPr>
          <a:xfrm>
            <a:off x="2071670" y="6286520"/>
            <a:ext cx="500066" cy="310341"/>
          </a:xfrm>
          <a:prstGeom prst="rect">
            <a:avLst/>
          </a:prstGeom>
          <a:noFill/>
        </p:spPr>
        <p:txBody>
          <a:bodyPr wrap="square" rtlCol="0">
            <a:spAutoFit/>
          </a:bodyPr>
          <a:lstStyle/>
          <a:p>
            <a:pPr>
              <a:lnSpc>
                <a:spcPts val="1680"/>
              </a:lnSpc>
            </a:pPr>
            <a:r>
              <a:rPr lang="zh-TW" altLang="en-US" sz="1200" b="1" dirty="0" smtClean="0">
                <a:solidFill>
                  <a:srgbClr val="FF0000"/>
                </a:solidFill>
              </a:rPr>
              <a:t>溫度</a:t>
            </a:r>
            <a:endParaRPr lang="zh-TW" altLang="en-US" sz="1200" b="1" dirty="0">
              <a:solidFill>
                <a:srgbClr val="FF0000"/>
              </a:solidFill>
            </a:endParaRPr>
          </a:p>
        </p:txBody>
      </p:sp>
      <p:sp>
        <p:nvSpPr>
          <p:cNvPr id="20" name="文字方塊 19"/>
          <p:cNvSpPr txBox="1"/>
          <p:nvPr/>
        </p:nvSpPr>
        <p:spPr>
          <a:xfrm>
            <a:off x="1785918" y="5833303"/>
            <a:ext cx="857256" cy="310341"/>
          </a:xfrm>
          <a:prstGeom prst="rect">
            <a:avLst/>
          </a:prstGeom>
          <a:noFill/>
        </p:spPr>
        <p:txBody>
          <a:bodyPr wrap="square" rtlCol="0">
            <a:spAutoFit/>
          </a:bodyPr>
          <a:lstStyle/>
          <a:p>
            <a:pPr>
              <a:lnSpc>
                <a:spcPts val="1680"/>
              </a:lnSpc>
            </a:pPr>
            <a:r>
              <a:rPr lang="zh-TW" altLang="en-US" sz="1200" b="1" dirty="0" smtClean="0">
                <a:solidFill>
                  <a:srgbClr val="FF0000"/>
                </a:solidFill>
              </a:rPr>
              <a:t>四氧化矽</a:t>
            </a:r>
            <a:endParaRPr lang="en-US" altLang="zh-TW" sz="1200" b="1" dirty="0" smtClean="0">
              <a:solidFill>
                <a:srgbClr val="FF0000"/>
              </a:solidFill>
            </a:endParaRPr>
          </a:p>
        </p:txBody>
      </p:sp>
      <p:sp>
        <p:nvSpPr>
          <p:cNvPr id="21" name="文字方塊 20"/>
          <p:cNvSpPr txBox="1"/>
          <p:nvPr/>
        </p:nvSpPr>
        <p:spPr>
          <a:xfrm>
            <a:off x="1857356" y="6072206"/>
            <a:ext cx="500066" cy="288000"/>
          </a:xfrm>
          <a:prstGeom prst="rect">
            <a:avLst/>
          </a:prstGeom>
          <a:noFill/>
        </p:spPr>
        <p:txBody>
          <a:bodyPr wrap="square" rtlCol="0">
            <a:spAutoFit/>
          </a:bodyPr>
          <a:lstStyle/>
          <a:p>
            <a:pPr>
              <a:lnSpc>
                <a:spcPts val="1680"/>
              </a:lnSpc>
            </a:pPr>
            <a:r>
              <a:rPr lang="zh-TW" altLang="en-US" sz="1200" b="1" dirty="0" smtClean="0">
                <a:solidFill>
                  <a:srgbClr val="FF0000"/>
                </a:solidFill>
              </a:rPr>
              <a:t>氬氣</a:t>
            </a:r>
            <a:endParaRPr lang="zh-TW" altLang="en-US" sz="1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ox(in)">
                                      <p:cBhvr>
                                        <p:cTn id="10" dur="500"/>
                                        <p:tgtEl>
                                          <p:spTgt spid="10"/>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ox(in)">
                                      <p:cBhvr>
                                        <p:cTn id="13" dur="500"/>
                                        <p:tgtEl>
                                          <p:spTgt spid="8"/>
                                        </p:tgtEl>
                                      </p:cBhvr>
                                    </p:animEffect>
                                  </p:childTnLst>
                                </p:cTn>
                              </p:par>
                              <p:par>
                                <p:cTn id="14" presetID="4" presetClass="entr" presetSubtype="16"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ox(in)">
                                      <p:cBhvr>
                                        <p:cTn id="16" dur="500"/>
                                        <p:tgtEl>
                                          <p:spTgt spid="11"/>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ox(in)">
                                      <p:cBhvr>
                                        <p:cTn id="19" dur="500"/>
                                        <p:tgtEl>
                                          <p:spTgt spid="12"/>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ox(in)">
                                      <p:cBhvr>
                                        <p:cTn id="22" dur="500"/>
                                        <p:tgtEl>
                                          <p:spTgt spid="13"/>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box(in)">
                                      <p:cBhvr>
                                        <p:cTn id="25" dur="500"/>
                                        <p:tgtEl>
                                          <p:spTgt spid="14"/>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ox(in)">
                                      <p:cBhvr>
                                        <p:cTn id="28" dur="500"/>
                                        <p:tgtEl>
                                          <p:spTgt spid="15"/>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ox(in)">
                                      <p:cBhvr>
                                        <p:cTn id="31" dur="500"/>
                                        <p:tgtEl>
                                          <p:spTgt spid="16"/>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box(in)">
                                      <p:cBhvr>
                                        <p:cTn id="34" dur="500"/>
                                        <p:tgtEl>
                                          <p:spTgt spid="18"/>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ox(in)">
                                      <p:cBhvr>
                                        <p:cTn id="37" dur="500"/>
                                        <p:tgtEl>
                                          <p:spTgt spid="17"/>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box(in)">
                                      <p:cBhvr>
                                        <p:cTn id="40" dur="500"/>
                                        <p:tgtEl>
                                          <p:spTgt spid="20"/>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box(in)">
                                      <p:cBhvr>
                                        <p:cTn id="43" dur="500"/>
                                        <p:tgtEl>
                                          <p:spTgt spid="21"/>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box(in)">
                                      <p:cBhvr>
                                        <p:cTn id="4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P spid="13" grpId="0"/>
      <p:bldP spid="14" grpId="0"/>
      <p:bldP spid="15" grpId="0"/>
      <p:bldP spid="16" grpId="0"/>
      <p:bldP spid="17" grpId="0"/>
      <p:bldP spid="18" grpId="0"/>
      <p:bldP spid="19" grpId="0"/>
      <p:bldP spid="20" grpId="0"/>
      <p:bldP spid="2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sp>
        <p:nvSpPr>
          <p:cNvPr id="3" name="內容版面配置區 2"/>
          <p:cNvSpPr>
            <a:spLocks noGrp="1"/>
          </p:cNvSpPr>
          <p:nvPr>
            <p:ph idx="1"/>
          </p:nvPr>
        </p:nvSpPr>
        <p:spPr>
          <a:xfrm>
            <a:off x="1435608" y="1447800"/>
            <a:ext cx="7498080" cy="5267348"/>
          </a:xfrm>
        </p:spPr>
        <p:txBody>
          <a:bodyPr>
            <a:normAutofit/>
          </a:bodyPr>
          <a:lstStyle/>
          <a:p>
            <a:r>
              <a:rPr lang="en-US" sz="2600" b="1" dirty="0" smtClean="0"/>
              <a:t>Control Phase</a:t>
            </a:r>
          </a:p>
          <a:p>
            <a:pPr lvl="1" algn="just"/>
            <a:r>
              <a:rPr lang="zh-TW" altLang="en-US" sz="2000" dirty="0" smtClean="0"/>
              <a:t>為了驗證所提出的參數設置是否為令人滿意的，團隊成員在一個月內抽取</a:t>
            </a:r>
            <a:r>
              <a:rPr lang="en-US" sz="2000" dirty="0" smtClean="0"/>
              <a:t>3</a:t>
            </a:r>
            <a:r>
              <a:rPr lang="zh-TW" altLang="en-US" sz="2000" dirty="0" smtClean="0"/>
              <a:t>批晶圓。</a:t>
            </a:r>
            <a:endParaRPr lang="en-US" altLang="zh-TW" sz="2000" dirty="0" smtClean="0"/>
          </a:p>
          <a:p>
            <a:pPr lvl="1" algn="just"/>
            <a:endParaRPr lang="en-US" altLang="zh-TW" sz="2000" dirty="0" smtClean="0"/>
          </a:p>
          <a:p>
            <a:pPr lvl="1" algn="just"/>
            <a:r>
              <a:rPr lang="zh-TW" altLang="en-US" sz="2000" dirty="0" smtClean="0"/>
              <a:t>專案團隊著手制訂相關的標準作業流程</a:t>
            </a:r>
            <a:r>
              <a:rPr lang="en-US" sz="2000" dirty="0" smtClean="0"/>
              <a:t>(SOP)</a:t>
            </a:r>
            <a:r>
              <a:rPr lang="zh-TW" altLang="en-US" sz="2000" dirty="0" smtClean="0"/>
              <a:t>，建立一套自動化預警系統，避免生產過程產生缺失。</a:t>
            </a:r>
            <a:endParaRPr lang="en-US" altLang="zh-TW" sz="2000" dirty="0" smtClean="0"/>
          </a:p>
          <a:p>
            <a:pPr lvl="1" algn="just"/>
            <a:endParaRPr lang="en-US" altLang="zh-TW" sz="2000" dirty="0" smtClean="0"/>
          </a:p>
          <a:p>
            <a:pPr lvl="1" algn="just"/>
            <a:r>
              <a:rPr lang="zh-TW" altLang="en-US" sz="2000" dirty="0" smtClean="0"/>
              <a:t>舉辦一個流程相關之操作人員的訓練計畫，以及每個月一次的認證考試去確保這些作業員熟悉作業流程。</a:t>
            </a:r>
            <a:endParaRPr lang="en-US" altLang="zh-TW" sz="2000" dirty="0" smtClean="0"/>
          </a:p>
          <a:p>
            <a:pPr lvl="1" algn="just"/>
            <a:endParaRPr lang="en-US" altLang="zh-TW" sz="2000" dirty="0" smtClean="0"/>
          </a:p>
          <a:p>
            <a:pPr lvl="1" algn="just"/>
            <a:r>
              <a:rPr lang="zh-TW" altLang="en-US" sz="2000" dirty="0" smtClean="0"/>
              <a:t>建立一個自動感應裝置去監控參數是否設置在最佳的設定。</a:t>
            </a:r>
            <a:endParaRPr lang="en-US" altLang="zh-TW" sz="2000" dirty="0" smtClean="0"/>
          </a:p>
          <a:p>
            <a:pPr lvl="1" algn="just"/>
            <a:endParaRPr lang="en-US" altLang="zh-TW" sz="2000" dirty="0" smtClean="0"/>
          </a:p>
          <a:p>
            <a:pPr lvl="1" algn="just"/>
            <a:r>
              <a:rPr lang="zh-TW" altLang="en-US" sz="2000" dirty="0" smtClean="0"/>
              <a:t>最後，此六標準差團隊會將此成功變革的流程移轉給流程擁有者，並且解散團隊。</a:t>
            </a:r>
          </a:p>
          <a:p>
            <a:pPr lvl="1" algn="just"/>
            <a:endParaRPr lang="zh-TW" altLang="en-US" sz="2000" dirty="0" smtClean="0"/>
          </a:p>
          <a:p>
            <a:pPr lvl="1" algn="just"/>
            <a:endParaRPr lang="zh-TW" altLang="en-US" sz="2000" dirty="0" smtClean="0"/>
          </a:p>
          <a:p>
            <a:pPr lvl="1" algn="just"/>
            <a:endParaRPr lang="zh-TW" altLang="en-US" sz="2200" dirty="0"/>
          </a:p>
        </p:txBody>
      </p:sp>
      <p:pic>
        <p:nvPicPr>
          <p:cNvPr id="4" name="圖片 3" descr="f13.JPG"/>
          <p:cNvPicPr>
            <a:picLocks noChangeAspect="1"/>
          </p:cNvPicPr>
          <p:nvPr/>
        </p:nvPicPr>
        <p:blipFill>
          <a:blip r:embed="rId2"/>
          <a:stretch>
            <a:fillRect/>
          </a:stretch>
        </p:blipFill>
        <p:spPr>
          <a:xfrm>
            <a:off x="2143108" y="3214686"/>
            <a:ext cx="6353175" cy="24193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nodeType="clickEffect">
                                  <p:stCondLst>
                                    <p:cond delay="0"/>
                                  </p:stCondLst>
                                  <p:childTnLst>
                                    <p:animEffect transition="out" filter="box(in)">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4" presetClass="entr" presetSubtype="16"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ox(in)">
                                      <p:cBhvr>
                                        <p:cTn id="10" dur="500"/>
                                        <p:tgtEl>
                                          <p:spTgt spid="3">
                                            <p:txEl>
                                              <p:pRg st="3" end="3"/>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ox(in)">
                                      <p:cBhvr>
                                        <p:cTn id="13" dur="500"/>
                                        <p:tgtEl>
                                          <p:spTgt spid="3">
                                            <p:txEl>
                                              <p:pRg st="5" end="5"/>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box(in)">
                                      <p:cBhvr>
                                        <p:cTn id="16" dur="500"/>
                                        <p:tgtEl>
                                          <p:spTgt spid="3">
                                            <p:txEl>
                                              <p:pRg st="7" end="7"/>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Effect transition="in" filter="box(in)">
                                      <p:cBhvr>
                                        <p:cTn id="1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3600" b="1" dirty="0" smtClean="0"/>
              <a:t>Outline</a:t>
            </a:r>
            <a:endParaRPr lang="zh-TW" altLang="en-US" sz="3600" b="1" dirty="0"/>
          </a:p>
        </p:txBody>
      </p:sp>
      <p:sp>
        <p:nvSpPr>
          <p:cNvPr id="3" name="內容版面配置區 2"/>
          <p:cNvSpPr>
            <a:spLocks noGrp="1"/>
          </p:cNvSpPr>
          <p:nvPr>
            <p:ph idx="1"/>
          </p:nvPr>
        </p:nvSpPr>
        <p:spPr/>
        <p:txBody>
          <a:bodyPr/>
          <a:lstStyle/>
          <a:p>
            <a:r>
              <a:rPr lang="en-US" altLang="zh-TW" dirty="0" smtClean="0"/>
              <a:t>Introduction</a:t>
            </a:r>
          </a:p>
          <a:p>
            <a:r>
              <a:rPr lang="en-US" altLang="zh-TW" dirty="0" smtClean="0"/>
              <a:t>Case study</a:t>
            </a:r>
          </a:p>
          <a:p>
            <a:r>
              <a:rPr lang="en-US" altLang="zh-TW" dirty="0" smtClean="0"/>
              <a:t>Conclusions</a:t>
            </a:r>
            <a:endParaRPr lang="zh-TW"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sp>
        <p:nvSpPr>
          <p:cNvPr id="3" name="內容版面配置區 2"/>
          <p:cNvSpPr>
            <a:spLocks noGrp="1"/>
          </p:cNvSpPr>
          <p:nvPr>
            <p:ph idx="1"/>
          </p:nvPr>
        </p:nvSpPr>
        <p:spPr/>
        <p:txBody>
          <a:bodyPr/>
          <a:lstStyle/>
          <a:p>
            <a:r>
              <a:rPr lang="en-US" sz="2600" b="1" dirty="0" smtClean="0"/>
              <a:t>Implementation Result and Financial Savings</a:t>
            </a:r>
          </a:p>
          <a:p>
            <a:pPr lvl="1" algn="just"/>
            <a:r>
              <a:rPr lang="zh-TW" altLang="en-US" sz="2200" dirty="0" smtClean="0"/>
              <a:t>產品的良率從</a:t>
            </a:r>
            <a:r>
              <a:rPr lang="en-US" altLang="zh-TW" sz="2200" dirty="0" smtClean="0"/>
              <a:t>92%</a:t>
            </a:r>
            <a:r>
              <a:rPr lang="zh-TW" altLang="en-US" sz="2200" dirty="0" smtClean="0"/>
              <a:t>增加到</a:t>
            </a:r>
            <a:r>
              <a:rPr lang="en-US" altLang="zh-TW" sz="2200" dirty="0" smtClean="0"/>
              <a:t>96%</a:t>
            </a:r>
            <a:r>
              <a:rPr lang="zh-TW" altLang="en-US" sz="2200" dirty="0" smtClean="0"/>
              <a:t>。</a:t>
            </a:r>
            <a:r>
              <a:rPr lang="en-US" altLang="zh-TW" sz="2200" dirty="0" smtClean="0"/>
              <a:t>IMD</a:t>
            </a:r>
            <a:r>
              <a:rPr lang="zh-TW" altLang="en-US" sz="2200" dirty="0" smtClean="0"/>
              <a:t>流程的</a:t>
            </a:r>
            <a:r>
              <a:rPr lang="en-US" altLang="zh-TW" sz="2200" dirty="0" smtClean="0"/>
              <a:t>DPU</a:t>
            </a:r>
            <a:r>
              <a:rPr lang="zh-TW" altLang="en-US" sz="2200" dirty="0" smtClean="0"/>
              <a:t>也減少到</a:t>
            </a:r>
            <a:r>
              <a:rPr lang="en-US" altLang="zh-TW" sz="2200" dirty="0" smtClean="0"/>
              <a:t>0.0294</a:t>
            </a:r>
            <a:r>
              <a:rPr lang="zh-TW" altLang="en-US" sz="2200" dirty="0" smtClean="0"/>
              <a:t> </a:t>
            </a:r>
            <a:r>
              <a:rPr lang="en-US" altLang="zh-TW" sz="2200" dirty="0" smtClean="0"/>
              <a:t>(0.045 → 0.03)</a:t>
            </a:r>
            <a:r>
              <a:rPr lang="zh-TW" altLang="en-US" sz="2200" dirty="0" smtClean="0"/>
              <a:t>。</a:t>
            </a:r>
          </a:p>
          <a:p>
            <a:pPr lvl="1" algn="just"/>
            <a:endParaRPr lang="zh-TW" altLang="en-US" sz="1000" dirty="0" smtClean="0"/>
          </a:p>
          <a:p>
            <a:pPr lvl="1" algn="just"/>
            <a:r>
              <a:rPr lang="zh-TW" altLang="en-US" sz="2200" dirty="0" smtClean="0"/>
              <a:t>此六標準差專案一年也節省了大約</a:t>
            </a:r>
            <a:r>
              <a:rPr lang="en-US" altLang="zh-TW" sz="2200" dirty="0" smtClean="0"/>
              <a:t>360</a:t>
            </a:r>
            <a:r>
              <a:rPr lang="zh-TW" altLang="en-US" sz="2200" dirty="0" smtClean="0"/>
              <a:t>萬美元的成本。</a:t>
            </a:r>
            <a:endParaRPr lang="zh-TW" altLang="en-US" sz="2200" dirty="0"/>
          </a:p>
        </p:txBody>
      </p:sp>
      <p:pic>
        <p:nvPicPr>
          <p:cNvPr id="4" name="圖片 3" descr="f14.JPG"/>
          <p:cNvPicPr>
            <a:picLocks noChangeAspect="1"/>
          </p:cNvPicPr>
          <p:nvPr/>
        </p:nvPicPr>
        <p:blipFill>
          <a:blip r:embed="rId2"/>
          <a:stretch>
            <a:fillRect/>
          </a:stretch>
        </p:blipFill>
        <p:spPr>
          <a:xfrm>
            <a:off x="1000100" y="3929066"/>
            <a:ext cx="4500563" cy="2340293"/>
          </a:xfrm>
          <a:prstGeom prst="rect">
            <a:avLst/>
          </a:prstGeom>
        </p:spPr>
      </p:pic>
      <p:pic>
        <p:nvPicPr>
          <p:cNvPr id="5" name="圖片 4" descr="f15.JPG"/>
          <p:cNvPicPr>
            <a:picLocks noChangeAspect="1"/>
          </p:cNvPicPr>
          <p:nvPr/>
        </p:nvPicPr>
        <p:blipFill>
          <a:blip r:embed="rId3"/>
          <a:stretch>
            <a:fillRect/>
          </a:stretch>
        </p:blipFill>
        <p:spPr>
          <a:xfrm>
            <a:off x="5670232" y="4000504"/>
            <a:ext cx="3473768" cy="1640205"/>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sz="3600" b="1" dirty="0" smtClean="0"/>
              <a:t>Conclusions</a:t>
            </a:r>
            <a:endParaRPr lang="zh-TW" altLang="en-US" sz="3600" b="1" dirty="0"/>
          </a:p>
        </p:txBody>
      </p:sp>
      <p:sp>
        <p:nvSpPr>
          <p:cNvPr id="3" name="內容版面配置區 2"/>
          <p:cNvSpPr>
            <a:spLocks noGrp="1"/>
          </p:cNvSpPr>
          <p:nvPr>
            <p:ph idx="1"/>
          </p:nvPr>
        </p:nvSpPr>
        <p:spPr/>
        <p:txBody>
          <a:bodyPr>
            <a:normAutofit lnSpcReduction="10000"/>
          </a:bodyPr>
          <a:lstStyle/>
          <a:p>
            <a:pPr algn="just"/>
            <a:r>
              <a:rPr lang="zh-TW" altLang="en-US" sz="2400" dirty="0" smtClean="0"/>
              <a:t>六標準差是一個資料驅動</a:t>
            </a:r>
            <a:r>
              <a:rPr lang="en-US" altLang="zh-TW" sz="2400" dirty="0" smtClean="0"/>
              <a:t>(data-driven)</a:t>
            </a:r>
            <a:r>
              <a:rPr lang="zh-TW" altLang="en-US" sz="2400" dirty="0" smtClean="0"/>
              <a:t>和項目驅動</a:t>
            </a:r>
            <a:r>
              <a:rPr lang="en-US" altLang="zh-TW" sz="2400" dirty="0" smtClean="0"/>
              <a:t>(project-driven)</a:t>
            </a:r>
            <a:r>
              <a:rPr lang="zh-TW" altLang="en-US" sz="2400" dirty="0" smtClean="0"/>
              <a:t>方法，力求組織品質水準的完善。</a:t>
            </a:r>
            <a:endParaRPr lang="en-US" altLang="zh-TW" sz="2400" dirty="0" smtClean="0"/>
          </a:p>
          <a:p>
            <a:pPr algn="just"/>
            <a:endParaRPr lang="en-US" altLang="zh-TW" sz="2400" dirty="0" smtClean="0"/>
          </a:p>
          <a:p>
            <a:pPr algn="just"/>
            <a:r>
              <a:rPr lang="en-US" altLang="zh-TW" sz="2400" dirty="0" smtClean="0"/>
              <a:t>DMAIC</a:t>
            </a:r>
            <a:r>
              <a:rPr lang="zh-TW" altLang="en-US" sz="2400" dirty="0" smtClean="0"/>
              <a:t>模型是六標準差方法的主要部份，它提供架構、訓練和邏輯程序去達成改善。</a:t>
            </a:r>
            <a:endParaRPr lang="en-US" altLang="zh-TW" sz="2400" dirty="0" smtClean="0"/>
          </a:p>
          <a:p>
            <a:pPr algn="just"/>
            <a:endParaRPr lang="en-US" altLang="zh-TW" sz="2400" dirty="0" smtClean="0"/>
          </a:p>
          <a:p>
            <a:pPr algn="just"/>
            <a:r>
              <a:rPr lang="zh-TW" altLang="en-US" sz="2400" dirty="0" smtClean="0"/>
              <a:t>在此研究中，六標準差</a:t>
            </a:r>
            <a:r>
              <a:rPr lang="en-US" sz="2400" dirty="0" smtClean="0"/>
              <a:t>DMAIC</a:t>
            </a:r>
            <a:r>
              <a:rPr lang="zh-TW" altLang="en-US" sz="2400" dirty="0" smtClean="0"/>
              <a:t>問題解決流程可以被使用去改善大部分半導體製造流程中重要階段的績效。</a:t>
            </a:r>
            <a:endParaRPr lang="en-US" altLang="zh-TW" sz="2400" dirty="0" smtClean="0"/>
          </a:p>
          <a:p>
            <a:pPr algn="just"/>
            <a:endParaRPr lang="en-US" altLang="zh-TW" sz="2400" dirty="0" smtClean="0"/>
          </a:p>
          <a:p>
            <a:pPr algn="just"/>
            <a:r>
              <a:rPr lang="zh-TW" altLang="en-US" sz="2400" dirty="0" smtClean="0"/>
              <a:t>此六標準差專案改善的結果不僅確定了生產時的最佳參數，也增加了流程的製程能力和良率。</a:t>
            </a:r>
          </a:p>
          <a:p>
            <a:endParaRPr lang="en-US" altLang="zh-TW" sz="22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endParaRPr lang="zh-TW" altLang="en-US" sz="3600" b="1" dirty="0"/>
          </a:p>
        </p:txBody>
      </p:sp>
      <p:sp>
        <p:nvSpPr>
          <p:cNvPr id="3" name="內容版面配置區 2"/>
          <p:cNvSpPr>
            <a:spLocks noGrp="1"/>
          </p:cNvSpPr>
          <p:nvPr>
            <p:ph idx="1"/>
          </p:nvPr>
        </p:nvSpPr>
        <p:spPr/>
        <p:txBody>
          <a:bodyPr/>
          <a:lstStyle/>
          <a:p>
            <a:endParaRPr lang="en-US" altLang="zh-TW" sz="2200" dirty="0" smtClean="0"/>
          </a:p>
          <a:p>
            <a:endParaRPr lang="en-US" altLang="zh-TW" sz="2200" dirty="0" smtClean="0"/>
          </a:p>
          <a:p>
            <a:endParaRPr lang="en-US" altLang="zh-TW" sz="2200" dirty="0" smtClean="0"/>
          </a:p>
          <a:p>
            <a:endParaRPr lang="en-US" altLang="zh-TW" sz="2200" dirty="0" smtClean="0"/>
          </a:p>
          <a:p>
            <a:pPr algn="ctr">
              <a:buNone/>
            </a:pPr>
            <a:r>
              <a:rPr lang="en-US" altLang="zh-TW" b="1" dirty="0" smtClean="0">
                <a:effectLst>
                  <a:outerShdw blurRad="38100" dist="38100" dir="2700000" algn="tl">
                    <a:srgbClr val="000000">
                      <a:alpha val="43137"/>
                    </a:srgbClr>
                  </a:outerShdw>
                </a:effectLst>
              </a:rPr>
              <a:t>Thanks for your listening.</a:t>
            </a:r>
            <a:endParaRPr lang="zh-TW" altLang="en-US"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smtClean="0"/>
              <a:t>Introduction</a:t>
            </a:r>
            <a:endParaRPr lang="zh-TW" altLang="en-US" sz="3600" b="1" dirty="0"/>
          </a:p>
        </p:txBody>
      </p:sp>
      <p:sp>
        <p:nvSpPr>
          <p:cNvPr id="3" name="內容版面配置區 2"/>
          <p:cNvSpPr>
            <a:spLocks noGrp="1"/>
          </p:cNvSpPr>
          <p:nvPr>
            <p:ph idx="1"/>
          </p:nvPr>
        </p:nvSpPr>
        <p:spPr/>
        <p:txBody>
          <a:bodyPr>
            <a:normAutofit/>
          </a:bodyPr>
          <a:lstStyle/>
          <a:p>
            <a:r>
              <a:rPr lang="en-US" altLang="zh-TW" sz="2600" b="1" dirty="0" smtClean="0"/>
              <a:t>Background</a:t>
            </a:r>
          </a:p>
          <a:p>
            <a:pPr lvl="1"/>
            <a:endParaRPr lang="en-US" altLang="zh-TW" sz="2000" dirty="0" smtClean="0"/>
          </a:p>
          <a:p>
            <a:pPr lvl="1" algn="just"/>
            <a:r>
              <a:rPr lang="zh-TW" altLang="en-US" sz="2400" dirty="0" smtClean="0"/>
              <a:t>金屬介電層</a:t>
            </a:r>
            <a:r>
              <a:rPr lang="en-US" altLang="zh-TW" sz="2400" dirty="0" smtClean="0"/>
              <a:t>(inter-metal dielectric, IMD)</a:t>
            </a:r>
            <a:r>
              <a:rPr lang="zh-TW" altLang="en-US" sz="2400" dirty="0" smtClean="0"/>
              <a:t>是介於兩個金屬層中間，就像兩個導電的金屬或是兩條鄰近的金屬線之間的絕緣薄膜，並以階梯覆蓋</a:t>
            </a:r>
            <a:r>
              <a:rPr lang="en-US" altLang="zh-TW" sz="2400" dirty="0" smtClean="0"/>
              <a:t>(step coverage)</a:t>
            </a:r>
            <a:r>
              <a:rPr lang="zh-TW" altLang="en-US" sz="2400" dirty="0" smtClean="0"/>
              <a:t>的方式達到沒有氣孔而成為一個好的絕緣體。</a:t>
            </a:r>
            <a:endParaRPr lang="en-US" altLang="zh-TW" sz="2400" dirty="0" smtClean="0"/>
          </a:p>
          <a:p>
            <a:pPr lvl="1" algn="just"/>
            <a:endParaRPr lang="en-US" altLang="zh-TW" sz="2400" dirty="0" smtClean="0"/>
          </a:p>
          <a:p>
            <a:pPr lvl="1" algn="just"/>
            <a:r>
              <a:rPr lang="zh-TW" altLang="en-US" sz="2400" dirty="0" smtClean="0"/>
              <a:t>由於半導體裝置密度的增加，積體電路</a:t>
            </a:r>
            <a:r>
              <a:rPr lang="en-US" altLang="zh-TW" sz="2400" dirty="0" smtClean="0"/>
              <a:t>(integrated circuit, IC)</a:t>
            </a:r>
            <a:r>
              <a:rPr lang="zh-TW" altLang="en-US" sz="2400" dirty="0" smtClean="0"/>
              <a:t>普遍包含了更多層次的金屬。</a:t>
            </a:r>
            <a:endParaRPr lang="en-US" altLang="zh-TW" sz="2400" dirty="0" smtClean="0"/>
          </a:p>
          <a:p>
            <a:pPr lvl="1" algn="just"/>
            <a:endParaRPr lang="en-US" altLang="zh-TW" sz="2400" dirty="0" smtClean="0"/>
          </a:p>
          <a:p>
            <a:pPr lvl="1" algn="just"/>
            <a:endParaRPr lang="en-US" altLang="zh-TW" sz="2400" dirty="0" smtClean="0"/>
          </a:p>
          <a:p>
            <a:endParaRPr lang="en-US" altLang="zh-TW" sz="2400" dirty="0" smtClean="0"/>
          </a:p>
        </p:txBody>
      </p:sp>
      <p:pic>
        <p:nvPicPr>
          <p:cNvPr id="4" name="圖片 3" descr="f.JPG"/>
          <p:cNvPicPr>
            <a:picLocks noChangeAspect="1"/>
          </p:cNvPicPr>
          <p:nvPr/>
        </p:nvPicPr>
        <p:blipFill>
          <a:blip r:embed="rId2"/>
          <a:stretch>
            <a:fillRect/>
          </a:stretch>
        </p:blipFill>
        <p:spPr>
          <a:xfrm>
            <a:off x="1857356" y="285728"/>
            <a:ext cx="6524625" cy="6362700"/>
          </a:xfrm>
          <a:prstGeom prst="rect">
            <a:avLst/>
          </a:prstGeom>
        </p:spPr>
      </p:pic>
      <p:sp>
        <p:nvSpPr>
          <p:cNvPr id="5" name="文字方塊 4"/>
          <p:cNvSpPr txBox="1"/>
          <p:nvPr/>
        </p:nvSpPr>
        <p:spPr>
          <a:xfrm>
            <a:off x="4286248" y="285728"/>
            <a:ext cx="857256" cy="323165"/>
          </a:xfrm>
          <a:prstGeom prst="rect">
            <a:avLst/>
          </a:prstGeom>
          <a:noFill/>
        </p:spPr>
        <p:txBody>
          <a:bodyPr wrap="square" rtlCol="0">
            <a:spAutoFit/>
          </a:bodyPr>
          <a:lstStyle/>
          <a:p>
            <a:r>
              <a:rPr lang="zh-TW" altLang="en-US" sz="1500" b="1" dirty="0" smtClean="0">
                <a:solidFill>
                  <a:srgbClr val="FF0000"/>
                </a:solidFill>
              </a:rPr>
              <a:t>保護層</a:t>
            </a:r>
            <a:endParaRPr lang="zh-TW" altLang="en-US" sz="1500" b="1" dirty="0">
              <a:solidFill>
                <a:srgbClr val="FF0000"/>
              </a:solidFill>
            </a:endParaRPr>
          </a:p>
        </p:txBody>
      </p:sp>
      <p:sp>
        <p:nvSpPr>
          <p:cNvPr id="6" name="文字方塊 5"/>
          <p:cNvSpPr txBox="1"/>
          <p:nvPr/>
        </p:nvSpPr>
        <p:spPr>
          <a:xfrm>
            <a:off x="7572396" y="571480"/>
            <a:ext cx="1143008" cy="323165"/>
          </a:xfrm>
          <a:prstGeom prst="rect">
            <a:avLst/>
          </a:prstGeom>
          <a:noFill/>
        </p:spPr>
        <p:txBody>
          <a:bodyPr wrap="square" rtlCol="0">
            <a:spAutoFit/>
          </a:bodyPr>
          <a:lstStyle/>
          <a:p>
            <a:r>
              <a:rPr lang="zh-TW" altLang="en-US" sz="1500" b="1" dirty="0" smtClean="0">
                <a:solidFill>
                  <a:srgbClr val="FF0000"/>
                </a:solidFill>
              </a:rPr>
              <a:t>接合墊金屬</a:t>
            </a:r>
            <a:endParaRPr lang="zh-TW" altLang="en-US" sz="1500" b="1" dirty="0">
              <a:solidFill>
                <a:srgbClr val="FF0000"/>
              </a:solidFill>
            </a:endParaRPr>
          </a:p>
        </p:txBody>
      </p:sp>
      <p:sp>
        <p:nvSpPr>
          <p:cNvPr id="7" name="文字方塊 6"/>
          <p:cNvSpPr txBox="1"/>
          <p:nvPr/>
        </p:nvSpPr>
        <p:spPr>
          <a:xfrm>
            <a:off x="6000760" y="2143116"/>
            <a:ext cx="1143008" cy="323165"/>
          </a:xfrm>
          <a:prstGeom prst="rect">
            <a:avLst/>
          </a:prstGeom>
          <a:noFill/>
        </p:spPr>
        <p:txBody>
          <a:bodyPr wrap="square" rtlCol="0">
            <a:spAutoFit/>
          </a:bodyPr>
          <a:lstStyle/>
          <a:p>
            <a:r>
              <a:rPr lang="zh-TW" altLang="en-US" sz="1500" b="1" dirty="0" smtClean="0">
                <a:solidFill>
                  <a:srgbClr val="FF0000"/>
                </a:solidFill>
              </a:rPr>
              <a:t>金屬介電層</a:t>
            </a:r>
            <a:endParaRPr lang="zh-TW" altLang="en-US" sz="1500" b="1" dirty="0">
              <a:solidFill>
                <a:srgbClr val="FF0000"/>
              </a:solidFill>
            </a:endParaRPr>
          </a:p>
        </p:txBody>
      </p:sp>
      <p:sp>
        <p:nvSpPr>
          <p:cNvPr id="8" name="文字方塊 7"/>
          <p:cNvSpPr txBox="1"/>
          <p:nvPr/>
        </p:nvSpPr>
        <p:spPr>
          <a:xfrm>
            <a:off x="4429124" y="3500438"/>
            <a:ext cx="1143008" cy="323165"/>
          </a:xfrm>
          <a:prstGeom prst="rect">
            <a:avLst/>
          </a:prstGeom>
          <a:noFill/>
        </p:spPr>
        <p:txBody>
          <a:bodyPr wrap="square" rtlCol="0">
            <a:spAutoFit/>
          </a:bodyPr>
          <a:lstStyle/>
          <a:p>
            <a:r>
              <a:rPr lang="zh-TW" altLang="en-US" sz="1500" b="1" dirty="0" smtClean="0">
                <a:solidFill>
                  <a:srgbClr val="FF0000"/>
                </a:solidFill>
              </a:rPr>
              <a:t>金屬介電層</a:t>
            </a:r>
            <a:endParaRPr lang="zh-TW" altLang="en-US" sz="1500" b="1" dirty="0">
              <a:solidFill>
                <a:srgbClr val="FF0000"/>
              </a:solidFill>
            </a:endParaRPr>
          </a:p>
        </p:txBody>
      </p:sp>
      <p:sp>
        <p:nvSpPr>
          <p:cNvPr id="9" name="文字方塊 8"/>
          <p:cNvSpPr txBox="1"/>
          <p:nvPr/>
        </p:nvSpPr>
        <p:spPr>
          <a:xfrm>
            <a:off x="7572396" y="1142984"/>
            <a:ext cx="1143008" cy="323165"/>
          </a:xfrm>
          <a:prstGeom prst="rect">
            <a:avLst/>
          </a:prstGeom>
          <a:noFill/>
        </p:spPr>
        <p:txBody>
          <a:bodyPr wrap="square" rtlCol="0">
            <a:spAutoFit/>
          </a:bodyPr>
          <a:lstStyle/>
          <a:p>
            <a:r>
              <a:rPr lang="zh-TW" altLang="en-US" sz="1500" b="1" dirty="0" smtClean="0">
                <a:solidFill>
                  <a:srgbClr val="FF0000"/>
                </a:solidFill>
              </a:rPr>
              <a:t>金屬介電層</a:t>
            </a:r>
            <a:endParaRPr lang="zh-TW" altLang="en-US" sz="15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ox(in)">
                                      <p:cBhvr>
                                        <p:cTn id="13" dur="500"/>
                                        <p:tgtEl>
                                          <p:spTgt spid="6"/>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ox(in)">
                                      <p:cBhvr>
                                        <p:cTn id="16" dur="500"/>
                                        <p:tgtEl>
                                          <p:spTgt spid="9"/>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ox(in)">
                                      <p:cBhvr>
                                        <p:cTn id="19" dur="500"/>
                                        <p:tgtEl>
                                          <p:spTgt spid="7"/>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xit" presetSubtype="16" fill="hold" nodeType="clickEffect">
                                  <p:stCondLst>
                                    <p:cond delay="0"/>
                                  </p:stCondLst>
                                  <p:childTnLst>
                                    <p:animEffect transition="out" filter="box(in)">
                                      <p:cBhvr>
                                        <p:cTn id="26" dur="500"/>
                                        <p:tgtEl>
                                          <p:spTgt spid="4"/>
                                        </p:tgtEl>
                                      </p:cBhvr>
                                    </p:animEffect>
                                    <p:set>
                                      <p:cBhvr>
                                        <p:cTn id="27" dur="1" fill="hold">
                                          <p:stCondLst>
                                            <p:cond delay="499"/>
                                          </p:stCondLst>
                                        </p:cTn>
                                        <p:tgtEl>
                                          <p:spTgt spid="4"/>
                                        </p:tgtEl>
                                        <p:attrNameLst>
                                          <p:attrName>style.visibility</p:attrName>
                                        </p:attrNameLst>
                                      </p:cBhvr>
                                      <p:to>
                                        <p:strVal val="hidden"/>
                                      </p:to>
                                    </p:set>
                                  </p:childTnLst>
                                </p:cTn>
                              </p:par>
                              <p:par>
                                <p:cTn id="28" presetID="4" presetClass="exit" presetSubtype="16" fill="hold" grpId="1" nodeType="withEffect">
                                  <p:stCondLst>
                                    <p:cond delay="0"/>
                                  </p:stCondLst>
                                  <p:childTnLst>
                                    <p:animEffect transition="out" filter="box(in)">
                                      <p:cBhvr>
                                        <p:cTn id="29" dur="500"/>
                                        <p:tgtEl>
                                          <p:spTgt spid="5"/>
                                        </p:tgtEl>
                                      </p:cBhvr>
                                    </p:animEffect>
                                    <p:set>
                                      <p:cBhvr>
                                        <p:cTn id="30" dur="1" fill="hold">
                                          <p:stCondLst>
                                            <p:cond delay="499"/>
                                          </p:stCondLst>
                                        </p:cTn>
                                        <p:tgtEl>
                                          <p:spTgt spid="5"/>
                                        </p:tgtEl>
                                        <p:attrNameLst>
                                          <p:attrName>style.visibility</p:attrName>
                                        </p:attrNameLst>
                                      </p:cBhvr>
                                      <p:to>
                                        <p:strVal val="hidden"/>
                                      </p:to>
                                    </p:set>
                                  </p:childTnLst>
                                </p:cTn>
                              </p:par>
                              <p:par>
                                <p:cTn id="31" presetID="4" presetClass="exit" presetSubtype="16" fill="hold" grpId="1" nodeType="withEffect">
                                  <p:stCondLst>
                                    <p:cond delay="0"/>
                                  </p:stCondLst>
                                  <p:childTnLst>
                                    <p:animEffect transition="out" filter="box(in)">
                                      <p:cBhvr>
                                        <p:cTn id="32" dur="500"/>
                                        <p:tgtEl>
                                          <p:spTgt spid="6"/>
                                        </p:tgtEl>
                                      </p:cBhvr>
                                    </p:animEffect>
                                    <p:set>
                                      <p:cBhvr>
                                        <p:cTn id="33" dur="1" fill="hold">
                                          <p:stCondLst>
                                            <p:cond delay="499"/>
                                          </p:stCondLst>
                                        </p:cTn>
                                        <p:tgtEl>
                                          <p:spTgt spid="6"/>
                                        </p:tgtEl>
                                        <p:attrNameLst>
                                          <p:attrName>style.visibility</p:attrName>
                                        </p:attrNameLst>
                                      </p:cBhvr>
                                      <p:to>
                                        <p:strVal val="hidden"/>
                                      </p:to>
                                    </p:set>
                                  </p:childTnLst>
                                </p:cTn>
                              </p:par>
                              <p:par>
                                <p:cTn id="34" presetID="4" presetClass="exit" presetSubtype="16" fill="hold" grpId="1" nodeType="withEffect">
                                  <p:stCondLst>
                                    <p:cond delay="0"/>
                                  </p:stCondLst>
                                  <p:childTnLst>
                                    <p:animEffect transition="out" filter="box(in)">
                                      <p:cBhvr>
                                        <p:cTn id="35" dur="500"/>
                                        <p:tgtEl>
                                          <p:spTgt spid="9"/>
                                        </p:tgtEl>
                                      </p:cBhvr>
                                    </p:animEffect>
                                    <p:set>
                                      <p:cBhvr>
                                        <p:cTn id="36" dur="1" fill="hold">
                                          <p:stCondLst>
                                            <p:cond delay="499"/>
                                          </p:stCondLst>
                                        </p:cTn>
                                        <p:tgtEl>
                                          <p:spTgt spid="9"/>
                                        </p:tgtEl>
                                        <p:attrNameLst>
                                          <p:attrName>style.visibility</p:attrName>
                                        </p:attrNameLst>
                                      </p:cBhvr>
                                      <p:to>
                                        <p:strVal val="hidden"/>
                                      </p:to>
                                    </p:set>
                                  </p:childTnLst>
                                </p:cTn>
                              </p:par>
                              <p:par>
                                <p:cTn id="37" presetID="4" presetClass="exit" presetSubtype="16" fill="hold" grpId="1" nodeType="withEffect">
                                  <p:stCondLst>
                                    <p:cond delay="0"/>
                                  </p:stCondLst>
                                  <p:childTnLst>
                                    <p:animEffect transition="out" filter="box(in)">
                                      <p:cBhvr>
                                        <p:cTn id="38" dur="500"/>
                                        <p:tgtEl>
                                          <p:spTgt spid="7"/>
                                        </p:tgtEl>
                                      </p:cBhvr>
                                    </p:animEffect>
                                    <p:set>
                                      <p:cBhvr>
                                        <p:cTn id="39" dur="1" fill="hold">
                                          <p:stCondLst>
                                            <p:cond delay="499"/>
                                          </p:stCondLst>
                                        </p:cTn>
                                        <p:tgtEl>
                                          <p:spTgt spid="7"/>
                                        </p:tgtEl>
                                        <p:attrNameLst>
                                          <p:attrName>style.visibility</p:attrName>
                                        </p:attrNameLst>
                                      </p:cBhvr>
                                      <p:to>
                                        <p:strVal val="hidden"/>
                                      </p:to>
                                    </p:set>
                                  </p:childTnLst>
                                </p:cTn>
                              </p:par>
                              <p:par>
                                <p:cTn id="40" presetID="4" presetClass="exit" presetSubtype="16" fill="hold" grpId="1" nodeType="withEffect">
                                  <p:stCondLst>
                                    <p:cond delay="0"/>
                                  </p:stCondLst>
                                  <p:childTnLst>
                                    <p:animEffect transition="out" filter="box(in)">
                                      <p:cBhvr>
                                        <p:cTn id="41" dur="500"/>
                                        <p:tgtEl>
                                          <p:spTgt spid="8"/>
                                        </p:tgtEl>
                                      </p:cBhvr>
                                    </p:animEffect>
                                    <p:set>
                                      <p:cBhvr>
                                        <p:cTn id="4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7" grpId="0"/>
      <p:bldP spid="7" grpId="1"/>
      <p:bldP spid="8" grpId="0"/>
      <p:bldP spid="8" grpId="1"/>
      <p:bldP spid="9" grpId="0"/>
      <p:bldP spid="9"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smtClean="0"/>
              <a:t>Introduction</a:t>
            </a:r>
            <a:endParaRPr lang="zh-TW" altLang="en-US" sz="3600" b="1" dirty="0"/>
          </a:p>
        </p:txBody>
      </p:sp>
      <p:sp>
        <p:nvSpPr>
          <p:cNvPr id="3" name="內容版面配置區 2"/>
          <p:cNvSpPr>
            <a:spLocks noGrp="1"/>
          </p:cNvSpPr>
          <p:nvPr>
            <p:ph idx="1"/>
          </p:nvPr>
        </p:nvSpPr>
        <p:spPr/>
        <p:txBody>
          <a:bodyPr/>
          <a:lstStyle/>
          <a:p>
            <a:r>
              <a:rPr lang="en-US" altLang="zh-TW" sz="2600" b="1" dirty="0" smtClean="0"/>
              <a:t>Motivation</a:t>
            </a:r>
          </a:p>
          <a:p>
            <a:pPr lvl="1" algn="just"/>
            <a:endParaRPr lang="en-US" altLang="zh-TW" sz="2400" dirty="0" smtClean="0"/>
          </a:p>
          <a:p>
            <a:pPr lvl="1" algn="just"/>
            <a:r>
              <a:rPr lang="zh-TW" altLang="en-US" sz="2400" dirty="0" smtClean="0"/>
              <a:t>金屬介電層主要的問題是裂縫。裂縫的產生會導致漏電和良率的損失。</a:t>
            </a:r>
            <a:endParaRPr lang="en-US" altLang="zh-TW" sz="2400" dirty="0" smtClean="0"/>
          </a:p>
          <a:p>
            <a:pPr lvl="1" algn="just"/>
            <a:endParaRPr lang="en-US" altLang="zh-TW" sz="2400" dirty="0" smtClean="0"/>
          </a:p>
          <a:p>
            <a:pPr lvl="1" algn="just"/>
            <a:r>
              <a:rPr lang="zh-TW" altLang="en-US" sz="2400" dirty="0" smtClean="0"/>
              <a:t>藉由確保良好的填縫能力可以預防裂縫的產生。因此，改善填縫能力是金屬介電層一個重要的議題。</a:t>
            </a:r>
            <a:endParaRPr lang="en-US" altLang="zh-TW"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smtClean="0"/>
              <a:t>Introduction</a:t>
            </a:r>
            <a:endParaRPr lang="zh-TW" altLang="en-US" sz="3600" b="1" dirty="0"/>
          </a:p>
        </p:txBody>
      </p:sp>
      <p:sp>
        <p:nvSpPr>
          <p:cNvPr id="3" name="內容版面配置區 2"/>
          <p:cNvSpPr>
            <a:spLocks noGrp="1"/>
          </p:cNvSpPr>
          <p:nvPr>
            <p:ph idx="1"/>
          </p:nvPr>
        </p:nvSpPr>
        <p:spPr/>
        <p:txBody>
          <a:bodyPr/>
          <a:lstStyle/>
          <a:p>
            <a:pPr lvl="1" algn="just"/>
            <a:r>
              <a:rPr lang="en-US" altLang="zh-TW" sz="2400" dirty="0" smtClean="0"/>
              <a:t>IMD</a:t>
            </a:r>
            <a:r>
              <a:rPr lang="zh-TW" altLang="en-US" sz="2400" dirty="0" smtClean="0"/>
              <a:t>製程的品質不良會產生以下三種問題：</a:t>
            </a:r>
            <a:endParaRPr lang="en-US" altLang="zh-TW" sz="2400" dirty="0" smtClean="0"/>
          </a:p>
          <a:p>
            <a:pPr marL="1115568" lvl="2" indent="-457200" algn="just">
              <a:buFont typeface="+mj-lt"/>
              <a:buAutoNum type="arabicPeriod"/>
            </a:pPr>
            <a:endParaRPr lang="en-US" altLang="zh-TW" sz="2000" dirty="0" smtClean="0"/>
          </a:p>
          <a:p>
            <a:pPr marL="1115568" lvl="2" indent="-457200" algn="just">
              <a:buClr>
                <a:schemeClr val="tx1"/>
              </a:buClr>
              <a:buFont typeface="+mj-lt"/>
              <a:buAutoNum type="arabicPeriod"/>
            </a:pPr>
            <a:r>
              <a:rPr lang="zh-TW" altLang="en-US" sz="2200" dirty="0" smtClean="0"/>
              <a:t>一個不完整的絕緣薄膜會導致線性電阻</a:t>
            </a:r>
            <a:r>
              <a:rPr lang="en-US" altLang="zh-TW" sz="2200" dirty="0" smtClean="0"/>
              <a:t>(line resistance, R)</a:t>
            </a:r>
            <a:r>
              <a:rPr lang="zh-TW" altLang="en-US" sz="2200" dirty="0" smtClean="0"/>
              <a:t>信號增加，並且產生更多的寄生電容</a:t>
            </a:r>
            <a:r>
              <a:rPr lang="en-US" altLang="zh-TW" sz="2200" dirty="0" smtClean="0"/>
              <a:t>(parasitic capacitance, C)</a:t>
            </a:r>
            <a:r>
              <a:rPr lang="zh-TW" altLang="en-US" sz="2200" dirty="0" smtClean="0"/>
              <a:t>。因此，這可能會導致</a:t>
            </a:r>
            <a:r>
              <a:rPr lang="en-US" altLang="zh-TW" sz="2200" dirty="0" smtClean="0"/>
              <a:t>R/C</a:t>
            </a:r>
            <a:r>
              <a:rPr lang="zh-TW" altLang="en-US" sz="2200" dirty="0" smtClean="0"/>
              <a:t>信號延遲，也就表示晶片的效能和速度會變慢。</a:t>
            </a:r>
            <a:endParaRPr lang="en-US" altLang="zh-TW" sz="2200" dirty="0" smtClean="0"/>
          </a:p>
          <a:p>
            <a:pPr marL="1115568" lvl="2" indent="-457200" algn="just">
              <a:buFont typeface="+mj-lt"/>
              <a:buAutoNum type="arabicPeriod"/>
            </a:pPr>
            <a:endParaRPr lang="en-US" altLang="zh-TW" sz="2200" dirty="0" smtClean="0"/>
          </a:p>
          <a:p>
            <a:pPr marL="1115568" lvl="2" indent="-457200" algn="just">
              <a:buClr>
                <a:schemeClr val="tx1"/>
              </a:buClr>
              <a:buFont typeface="+mj-lt"/>
              <a:buAutoNum type="arabicPeriod"/>
            </a:pPr>
            <a:r>
              <a:rPr lang="zh-TW" altLang="en-US" sz="2200" dirty="0" smtClean="0"/>
              <a:t>裂縫的產生可能會導致斷路</a:t>
            </a:r>
            <a:r>
              <a:rPr lang="en-US" altLang="zh-TW" sz="2200" dirty="0" smtClean="0"/>
              <a:t>(open circuit)</a:t>
            </a:r>
            <a:r>
              <a:rPr lang="zh-TW" altLang="en-US" sz="2200" dirty="0" smtClean="0"/>
              <a:t>，和漏電。</a:t>
            </a:r>
            <a:endParaRPr lang="en-US" altLang="zh-TW" sz="2200" dirty="0" smtClean="0"/>
          </a:p>
          <a:p>
            <a:pPr marL="1115568" lvl="2" indent="-457200" algn="just">
              <a:buFont typeface="+mj-lt"/>
              <a:buAutoNum type="arabicPeriod"/>
            </a:pPr>
            <a:endParaRPr lang="en-US" altLang="zh-TW" sz="2200" dirty="0" smtClean="0"/>
          </a:p>
          <a:p>
            <a:pPr marL="1115568" lvl="2" indent="-457200" algn="just">
              <a:buClr>
                <a:schemeClr val="tx1"/>
              </a:buClr>
              <a:buFont typeface="+mj-lt"/>
              <a:buAutoNum type="arabicPeriod"/>
            </a:pPr>
            <a:r>
              <a:rPr lang="zh-TW" altLang="en-US" sz="2200" dirty="0" smtClean="0"/>
              <a:t>化學物質或氣體會透過裂縫蝕刻金屬層而使晶圓報廢。</a:t>
            </a:r>
          </a:p>
          <a:p>
            <a:pPr marL="1115568" lvl="2" indent="-457200" algn="just">
              <a:buFont typeface="+mj-lt"/>
              <a:buAutoNum type="arabicPeriod"/>
            </a:pPr>
            <a:endParaRPr lang="zh-TW" altLang="en-US" sz="2000" dirty="0" smtClean="0"/>
          </a:p>
          <a:p>
            <a:pPr lvl="1" algn="just"/>
            <a:endParaRPr lang="en-US" altLang="zh-TW"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3600" b="1" dirty="0" smtClean="0"/>
              <a:t>Introduction</a:t>
            </a:r>
            <a:endParaRPr lang="zh-TW" altLang="en-US" sz="3600" b="1" dirty="0"/>
          </a:p>
        </p:txBody>
      </p:sp>
      <p:sp>
        <p:nvSpPr>
          <p:cNvPr id="3" name="內容版面配置區 2"/>
          <p:cNvSpPr>
            <a:spLocks noGrp="1"/>
          </p:cNvSpPr>
          <p:nvPr>
            <p:ph idx="1"/>
          </p:nvPr>
        </p:nvSpPr>
        <p:spPr/>
        <p:txBody>
          <a:bodyPr/>
          <a:lstStyle/>
          <a:p>
            <a:r>
              <a:rPr lang="en-US" altLang="zh-TW" sz="2600" b="1" dirty="0" smtClean="0"/>
              <a:t>Objective</a:t>
            </a:r>
          </a:p>
          <a:p>
            <a:pPr lvl="1"/>
            <a:endParaRPr lang="en-US" altLang="zh-TW" sz="2000" dirty="0" smtClean="0"/>
          </a:p>
          <a:p>
            <a:pPr lvl="1"/>
            <a:r>
              <a:rPr lang="zh-TW" altLang="en-US" sz="2400" dirty="0" smtClean="0"/>
              <a:t>此研究主要使用六標準差方法去減少</a:t>
            </a:r>
            <a:r>
              <a:rPr lang="en-US" altLang="zh-TW" sz="2400" dirty="0" smtClean="0"/>
              <a:t>IMD</a:t>
            </a:r>
            <a:r>
              <a:rPr lang="zh-TW" altLang="en-US" sz="2400" dirty="0" smtClean="0"/>
              <a:t>製程的缺陷，並且達到最佳化的製程績效。</a:t>
            </a:r>
            <a:endParaRPr lang="en-US" altLang="zh-TW" sz="2400" dirty="0" smtClean="0"/>
          </a:p>
          <a:p>
            <a:pPr lvl="1"/>
            <a:endParaRPr lang="en-US" altLang="zh-TW" sz="2400" dirty="0" smtClean="0"/>
          </a:p>
          <a:p>
            <a:pPr lvl="1"/>
            <a:r>
              <a:rPr lang="zh-TW" altLang="en-US" sz="2400" dirty="0" smtClean="0"/>
              <a:t>以一個在台灣的半導體製造公司做為案例，去證實六標準差方法是可行的。</a:t>
            </a:r>
            <a:endParaRPr lang="zh-TW" alt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sp>
        <p:nvSpPr>
          <p:cNvPr id="3" name="內容版面配置區 2"/>
          <p:cNvSpPr>
            <a:spLocks noGrp="1"/>
          </p:cNvSpPr>
          <p:nvPr>
            <p:ph idx="1"/>
          </p:nvPr>
        </p:nvSpPr>
        <p:spPr/>
        <p:txBody>
          <a:bodyPr/>
          <a:lstStyle/>
          <a:p>
            <a:pPr algn="just"/>
            <a:r>
              <a:rPr lang="zh-TW" altLang="en-US" sz="2400" dirty="0" smtClean="0"/>
              <a:t>此案例公司是在台灣新竹科學園區的半導體代工公司。基於顧客的聲音和企業策略政策去部署可能的六標準差專案。</a:t>
            </a:r>
            <a:endParaRPr lang="en-US" altLang="zh-TW" sz="2400" dirty="0" smtClean="0"/>
          </a:p>
          <a:p>
            <a:pPr algn="just"/>
            <a:endParaRPr lang="en-US" altLang="zh-TW" sz="2400" dirty="0" smtClean="0"/>
          </a:p>
          <a:p>
            <a:pPr algn="just"/>
            <a:r>
              <a:rPr lang="zh-TW" altLang="en-US" sz="2400" dirty="0" smtClean="0"/>
              <a:t>此研究的重點是一個黑帶專案，稱為</a:t>
            </a:r>
            <a:r>
              <a:rPr lang="en-US" sz="2400" dirty="0" smtClean="0"/>
              <a:t>IMD</a:t>
            </a:r>
            <a:r>
              <a:rPr lang="zh-TW" altLang="en-US" sz="2400" dirty="0" smtClean="0"/>
              <a:t>績效改善專案</a:t>
            </a:r>
            <a:r>
              <a:rPr lang="en-US" sz="2400" dirty="0" smtClean="0"/>
              <a:t>(IMD performance improvement project)</a:t>
            </a:r>
            <a:r>
              <a:rPr lang="zh-TW" altLang="en-US" sz="2400" dirty="0" smtClean="0"/>
              <a:t>。</a:t>
            </a:r>
            <a:endParaRPr lang="en-US" altLang="zh-TW" sz="2400" dirty="0" smtClean="0"/>
          </a:p>
          <a:p>
            <a:pPr algn="just"/>
            <a:endParaRPr lang="en-US" altLang="zh-TW" sz="2400" dirty="0" smtClean="0"/>
          </a:p>
          <a:p>
            <a:pPr algn="just"/>
            <a:r>
              <a:rPr lang="zh-TW" altLang="en-US" sz="2400" dirty="0" smtClean="0"/>
              <a:t>此案例公司發現</a:t>
            </a:r>
            <a:r>
              <a:rPr lang="en-US" sz="2400" dirty="0" smtClean="0"/>
              <a:t>IMD</a:t>
            </a:r>
            <a:r>
              <a:rPr lang="zh-TW" altLang="en-US" sz="2400" dirty="0" smtClean="0"/>
              <a:t>層級是造成良率損失的原因，因此</a:t>
            </a:r>
            <a:r>
              <a:rPr lang="en-US" sz="2400" dirty="0" smtClean="0"/>
              <a:t>IMD</a:t>
            </a:r>
            <a:r>
              <a:rPr lang="zh-TW" altLang="en-US" sz="2400" dirty="0" smtClean="0"/>
              <a:t>流程的績效必須被改善。</a:t>
            </a:r>
            <a:endParaRPr lang="zh-TW" altLang="en-US"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sp>
        <p:nvSpPr>
          <p:cNvPr id="3" name="內容版面配置區 2"/>
          <p:cNvSpPr>
            <a:spLocks noGrp="1"/>
          </p:cNvSpPr>
          <p:nvPr>
            <p:ph idx="1"/>
          </p:nvPr>
        </p:nvSpPr>
        <p:spPr/>
        <p:txBody>
          <a:bodyPr>
            <a:normAutofit fontScale="92500" lnSpcReduction="20000"/>
          </a:bodyPr>
          <a:lstStyle/>
          <a:p>
            <a:r>
              <a:rPr lang="en-US" altLang="zh-TW" sz="2800" b="1" dirty="0" smtClean="0"/>
              <a:t>Define Phase</a:t>
            </a:r>
          </a:p>
          <a:p>
            <a:pPr lvl="1" algn="just"/>
            <a:endParaRPr lang="en-US" altLang="zh-TW" sz="2400" dirty="0" smtClean="0"/>
          </a:p>
          <a:p>
            <a:pPr lvl="1" algn="just"/>
            <a:r>
              <a:rPr lang="zh-TW" altLang="en-US" sz="2400" dirty="0" smtClean="0"/>
              <a:t>此案例之六標準差團隊是一個跨功能的團隊，由薄膜模組</a:t>
            </a:r>
            <a:r>
              <a:rPr lang="en-US" altLang="zh-TW" sz="2400" dirty="0" smtClean="0"/>
              <a:t>(thin film module)</a:t>
            </a:r>
            <a:r>
              <a:rPr lang="zh-TW" altLang="en-US" sz="2400" dirty="0" smtClean="0"/>
              <a:t>、品質保證</a:t>
            </a:r>
            <a:r>
              <a:rPr lang="en-US" altLang="zh-TW" sz="2400" dirty="0" smtClean="0"/>
              <a:t>(quality assurance)</a:t>
            </a:r>
            <a:r>
              <a:rPr lang="zh-TW" altLang="en-US" sz="2400" dirty="0" smtClean="0"/>
              <a:t>、產品工程整合</a:t>
            </a:r>
            <a:r>
              <a:rPr lang="en-US" altLang="zh-TW" sz="2400" dirty="0" smtClean="0"/>
              <a:t>(product engineering integration engineers)</a:t>
            </a:r>
            <a:r>
              <a:rPr lang="zh-TW" altLang="en-US" sz="2400" dirty="0" smtClean="0"/>
              <a:t>和流程擁有者</a:t>
            </a:r>
            <a:r>
              <a:rPr lang="en-US" altLang="zh-TW" sz="2400" dirty="0" smtClean="0"/>
              <a:t>(process owners)</a:t>
            </a:r>
            <a:r>
              <a:rPr lang="zh-TW" altLang="en-US" sz="2400" dirty="0" smtClean="0"/>
              <a:t>所組成。</a:t>
            </a:r>
            <a:endParaRPr lang="en-US" altLang="zh-TW" sz="2400" dirty="0" smtClean="0"/>
          </a:p>
          <a:p>
            <a:pPr lvl="1" algn="just"/>
            <a:endParaRPr lang="en-US" altLang="zh-TW" sz="2400" dirty="0" smtClean="0"/>
          </a:p>
          <a:p>
            <a:pPr lvl="1" algn="just"/>
            <a:r>
              <a:rPr lang="zh-TW" altLang="en-US" sz="2400" dirty="0" smtClean="0"/>
              <a:t>此團隊用應六標準差方法去增加</a:t>
            </a:r>
            <a:r>
              <a:rPr lang="en-US" altLang="zh-TW" sz="2400" dirty="0" smtClean="0"/>
              <a:t>IMD</a:t>
            </a:r>
            <a:r>
              <a:rPr lang="zh-TW" altLang="en-US" sz="2400" dirty="0" smtClean="0"/>
              <a:t>流程的績效和提升產品的良率。</a:t>
            </a:r>
          </a:p>
          <a:p>
            <a:pPr lvl="1" algn="just"/>
            <a:endParaRPr lang="zh-TW" altLang="en-US" sz="2400" dirty="0" smtClean="0"/>
          </a:p>
          <a:p>
            <a:pPr lvl="1" algn="just"/>
            <a:r>
              <a:rPr lang="zh-TW" altLang="en-US" sz="2400" dirty="0" smtClean="0"/>
              <a:t>此專案預計會花費一年半的時間，並且專案成員預計每週舉行會議去討論計畫的工作。</a:t>
            </a:r>
          </a:p>
          <a:p>
            <a:pPr lvl="1" algn="just"/>
            <a:endParaRPr lang="zh-TW" altLang="en-US" sz="2400" dirty="0" smtClean="0"/>
          </a:p>
          <a:p>
            <a:pPr lvl="1" algn="just"/>
            <a:r>
              <a:rPr lang="zh-TW" altLang="en-US" sz="2400" dirty="0" smtClean="0"/>
              <a:t>此團隊重點在於找出會直接影響專案目標績效的關鍵品質要素</a:t>
            </a:r>
            <a:r>
              <a:rPr lang="en-US" altLang="zh-TW" sz="2400" dirty="0" smtClean="0"/>
              <a:t>(CTQs)</a:t>
            </a:r>
            <a:r>
              <a:rPr lang="zh-TW" altLang="en-US" sz="2400" dirty="0" smtClean="0"/>
              <a:t>。</a:t>
            </a:r>
          </a:p>
          <a:p>
            <a:pPr lvl="1" algn="just"/>
            <a:endParaRPr lang="en-US" altLang="zh-TW"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TW" sz="3600" b="1" dirty="0" smtClean="0"/>
              <a:t>Case study</a:t>
            </a:r>
            <a:endParaRPr lang="zh-TW" altLang="en-US" sz="3600" b="1" dirty="0"/>
          </a:p>
        </p:txBody>
      </p:sp>
      <p:sp>
        <p:nvSpPr>
          <p:cNvPr id="3" name="內容版面配置區 2"/>
          <p:cNvSpPr>
            <a:spLocks noGrp="1"/>
          </p:cNvSpPr>
          <p:nvPr>
            <p:ph idx="1"/>
          </p:nvPr>
        </p:nvSpPr>
        <p:spPr/>
        <p:txBody>
          <a:bodyPr>
            <a:noAutofit/>
          </a:bodyPr>
          <a:lstStyle/>
          <a:p>
            <a:pPr lvl="1" algn="just"/>
            <a:r>
              <a:rPr lang="zh-TW" altLang="en-US" sz="2200" dirty="0" smtClean="0"/>
              <a:t>一個晶圓是由上千個晶粒</a:t>
            </a:r>
            <a:r>
              <a:rPr lang="en-US" altLang="zh-TW" sz="2200" dirty="0" smtClean="0"/>
              <a:t>(dies)</a:t>
            </a:r>
            <a:r>
              <a:rPr lang="zh-TW" altLang="en-US" sz="2200" dirty="0" smtClean="0"/>
              <a:t>組成，可以視為一個單位，並且以每單位缺點數</a:t>
            </a:r>
            <a:r>
              <a:rPr lang="en-US" altLang="zh-TW" sz="2200" dirty="0" smtClean="0"/>
              <a:t>(defects per unit, DPU)</a:t>
            </a:r>
            <a:r>
              <a:rPr lang="zh-TW" altLang="en-US" sz="2200" dirty="0" smtClean="0"/>
              <a:t>來計算。</a:t>
            </a:r>
          </a:p>
          <a:p>
            <a:pPr lvl="1" algn="just"/>
            <a:endParaRPr lang="en-US" altLang="zh-TW" sz="2200" dirty="0" smtClean="0"/>
          </a:p>
          <a:p>
            <a:pPr lvl="1" algn="just"/>
            <a:r>
              <a:rPr lang="zh-TW" altLang="en-US" sz="2200" dirty="0" smtClean="0"/>
              <a:t>目前</a:t>
            </a:r>
            <a:r>
              <a:rPr lang="en-US" altLang="zh-TW" sz="2200" dirty="0" smtClean="0"/>
              <a:t>DPU</a:t>
            </a:r>
            <a:r>
              <a:rPr lang="zh-TW" altLang="en-US" sz="2200" dirty="0" smtClean="0"/>
              <a:t>大約是</a:t>
            </a:r>
            <a:r>
              <a:rPr lang="en-US" altLang="zh-TW" sz="2200" dirty="0" smtClean="0"/>
              <a:t>0.045</a:t>
            </a:r>
            <a:r>
              <a:rPr lang="zh-TW" altLang="en-US" sz="2200" dirty="0" smtClean="0"/>
              <a:t>，這導致大量的不良品質成本</a:t>
            </a:r>
            <a:r>
              <a:rPr lang="en-US" altLang="zh-TW" sz="2200" dirty="0" smtClean="0"/>
              <a:t>(cost of poor quality, COPQ)</a:t>
            </a:r>
            <a:r>
              <a:rPr lang="zh-TW" altLang="en-US" sz="2200" dirty="0" smtClean="0"/>
              <a:t>。此研究目主要是將</a:t>
            </a:r>
            <a:r>
              <a:rPr lang="en-US" altLang="zh-TW" sz="2200" dirty="0" smtClean="0"/>
              <a:t>DPU</a:t>
            </a:r>
            <a:r>
              <a:rPr lang="zh-TW" altLang="en-US" sz="2200" dirty="0" smtClean="0"/>
              <a:t>減少到</a:t>
            </a:r>
            <a:r>
              <a:rPr lang="en-US" altLang="zh-TW" sz="2200" dirty="0" smtClean="0"/>
              <a:t>0.03</a:t>
            </a:r>
            <a:r>
              <a:rPr lang="zh-TW" altLang="en-US" sz="2200" dirty="0" smtClean="0"/>
              <a:t>。</a:t>
            </a:r>
            <a:endParaRPr lang="en-US" altLang="zh-TW" sz="2200" dirty="0" smtClean="0"/>
          </a:p>
          <a:p>
            <a:pPr algn="just"/>
            <a:endParaRPr lang="en-US" altLang="zh-TW" sz="2600" dirty="0" smtClean="0"/>
          </a:p>
          <a:p>
            <a:pPr lvl="1" algn="just"/>
            <a:r>
              <a:rPr lang="en-US" sz="2200" dirty="0" smtClean="0"/>
              <a:t>IMD</a:t>
            </a:r>
            <a:r>
              <a:rPr lang="zh-TW" altLang="en-US" sz="2200" dirty="0" smtClean="0"/>
              <a:t>流程的主要議題是裂縫問題：</a:t>
            </a:r>
            <a:endParaRPr lang="en-US" altLang="zh-TW" sz="2200" dirty="0" smtClean="0"/>
          </a:p>
          <a:p>
            <a:pPr lvl="2" algn="just"/>
            <a:r>
              <a:rPr lang="zh-TW" altLang="en-US" sz="1800" dirty="0" smtClean="0"/>
              <a:t>填縫能力</a:t>
            </a:r>
            <a:r>
              <a:rPr lang="en-US" sz="1800" dirty="0" smtClean="0"/>
              <a:t>(gap-fill ability)</a:t>
            </a:r>
            <a:endParaRPr lang="en-US" altLang="zh-TW" sz="1800" dirty="0" smtClean="0"/>
          </a:p>
          <a:p>
            <a:pPr lvl="2" algn="just"/>
            <a:r>
              <a:rPr lang="zh-TW" altLang="en-US" sz="1800" dirty="0" smtClean="0"/>
              <a:t>電壓崩潰值 </a:t>
            </a:r>
            <a:r>
              <a:rPr lang="en-US" sz="1800" dirty="0" smtClean="0"/>
              <a:t>(VRDB)</a:t>
            </a:r>
            <a:endParaRPr lang="en-US" altLang="zh-TW" sz="1800" dirty="0" smtClean="0"/>
          </a:p>
          <a:p>
            <a:pPr lvl="2" algn="just"/>
            <a:r>
              <a:rPr lang="zh-TW" altLang="en-US" sz="1800" dirty="0" smtClean="0"/>
              <a:t>氟含量</a:t>
            </a:r>
            <a:r>
              <a:rPr lang="en-US" sz="1800" dirty="0" smtClean="0"/>
              <a:t>(fluorine contained)</a:t>
            </a:r>
          </a:p>
          <a:p>
            <a:pPr algn="just"/>
            <a:endParaRPr lang="zh-TW" altLang="en-US" sz="2600" dirty="0"/>
          </a:p>
        </p:txBody>
      </p:sp>
      <p:pic>
        <p:nvPicPr>
          <p:cNvPr id="4" name="圖片 3" descr="f1.JPG"/>
          <p:cNvPicPr>
            <a:picLocks noChangeAspect="1"/>
          </p:cNvPicPr>
          <p:nvPr/>
        </p:nvPicPr>
        <p:blipFill>
          <a:blip r:embed="rId3"/>
          <a:stretch>
            <a:fillRect/>
          </a:stretch>
        </p:blipFill>
        <p:spPr>
          <a:xfrm>
            <a:off x="5429256" y="4714884"/>
            <a:ext cx="3431381" cy="1948815"/>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default">
      <a:majorFont>
        <a:latin typeface="Times New Roman"/>
        <a:ea typeface="標楷體"/>
        <a:cs typeface=""/>
      </a:majorFont>
      <a:minorFont>
        <a:latin typeface="Times New Roman"/>
        <a:ea typeface="標楷體"/>
        <a:cs typeface=""/>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732</TotalTime>
  <Words>1758</Words>
  <Application>Microsoft Office PowerPoint</Application>
  <PresentationFormat>如螢幕大小 (4:3)</PresentationFormat>
  <Paragraphs>220</Paragraphs>
  <Slides>22</Slides>
  <Notes>9</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22</vt:i4>
      </vt:variant>
    </vt:vector>
  </HeadingPairs>
  <TitlesOfParts>
    <vt:vector size="24" baseType="lpstr">
      <vt:lpstr>夏至</vt:lpstr>
      <vt:lpstr>方程式</vt:lpstr>
      <vt:lpstr>Application of Six Sigma Methodology to Optimize the Performance of the Inter-Metal Dielectric Process</vt:lpstr>
      <vt:lpstr>Outline</vt:lpstr>
      <vt:lpstr>Introduction</vt:lpstr>
      <vt:lpstr>Introduction</vt:lpstr>
      <vt:lpstr>Introduction</vt:lpstr>
      <vt:lpstr>Introduction</vt:lpstr>
      <vt:lpstr>Case study</vt:lpstr>
      <vt:lpstr>Case study</vt:lpstr>
      <vt:lpstr>Case study</vt:lpstr>
      <vt:lpstr>Case study</vt:lpstr>
      <vt:lpstr>Case study</vt:lpstr>
      <vt:lpstr>Case study</vt:lpstr>
      <vt:lpstr>Case study</vt:lpstr>
      <vt:lpstr>Case study</vt:lpstr>
      <vt:lpstr>Case study</vt:lpstr>
      <vt:lpstr>Case study</vt:lpstr>
      <vt:lpstr>Case study</vt:lpstr>
      <vt:lpstr>Case study</vt:lpstr>
      <vt:lpstr>Case study</vt:lpstr>
      <vt:lpstr>Case study</vt:lpstr>
      <vt:lpstr>Conclusions</vt:lpstr>
      <vt:lpstr>投影片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of Six Sigma Methodology to Optimize the Performance of the Inter-Metal Dielectric Process</dc:title>
  <dc:creator>Chang</dc:creator>
  <cp:lastModifiedBy>Chang</cp:lastModifiedBy>
  <cp:revision>141</cp:revision>
  <dcterms:created xsi:type="dcterms:W3CDTF">2010-12-20T12:52:51Z</dcterms:created>
  <dcterms:modified xsi:type="dcterms:W3CDTF">2010-12-27T08:22:08Z</dcterms:modified>
</cp:coreProperties>
</file>