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3" r:id="rId7"/>
    <p:sldId id="258" r:id="rId8"/>
    <p:sldId id="262" r:id="rId9"/>
    <p:sldId id="264" r:id="rId10"/>
    <p:sldId id="265" r:id="rId11"/>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0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4" name="手繪多邊形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kumimoji="0" lang="en-US">
              <a:latin typeface="+mn-lt"/>
              <a:ea typeface="+mn-ea"/>
            </a:endParaRPr>
          </a:p>
        </p:txBody>
      </p:sp>
      <p:sp>
        <p:nvSpPr>
          <p:cNvPr id="5" name="手繪多邊形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kumimoji="0" lang="en-US">
              <a:latin typeface="+mn-lt"/>
              <a:ea typeface="+mn-ea"/>
            </a:endParaRPr>
          </a:p>
        </p:txBody>
      </p:sp>
      <p:sp>
        <p:nvSpPr>
          <p:cNvPr id="9" name="標題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6" name="日期版面配置區 29"/>
          <p:cNvSpPr>
            <a:spLocks noGrp="1"/>
          </p:cNvSpPr>
          <p:nvPr>
            <p:ph type="dt" sz="half" idx="10"/>
          </p:nvPr>
        </p:nvSpPr>
        <p:spPr/>
        <p:txBody>
          <a:bodyPr/>
          <a:lstStyle>
            <a:lvl1pPr>
              <a:defRPr/>
            </a:lvl1pPr>
          </a:lstStyle>
          <a:p>
            <a:pPr>
              <a:defRPr/>
            </a:pPr>
            <a:fld id="{8EAA7BF5-4FB2-4954-B8FA-5F088DA81228}" type="datetimeFigureOut">
              <a:rPr lang="zh-TW" altLang="en-US"/>
              <a:pPr>
                <a:defRPr/>
              </a:pPr>
              <a:t>2010/12/15</a:t>
            </a:fld>
            <a:endParaRPr lang="zh-TW" altLang="en-US"/>
          </a:p>
        </p:txBody>
      </p:sp>
      <p:sp>
        <p:nvSpPr>
          <p:cNvPr id="7" name="頁尾版面配置區 18"/>
          <p:cNvSpPr>
            <a:spLocks noGrp="1"/>
          </p:cNvSpPr>
          <p:nvPr>
            <p:ph type="ftr" sz="quarter" idx="11"/>
          </p:nvPr>
        </p:nvSpPr>
        <p:spPr/>
        <p:txBody>
          <a:bodyPr/>
          <a:lstStyle>
            <a:lvl1pPr>
              <a:defRPr/>
            </a:lvl1pPr>
          </a:lstStyle>
          <a:p>
            <a:pPr>
              <a:defRPr/>
            </a:pPr>
            <a:endParaRPr lang="zh-TW" altLang="en-US"/>
          </a:p>
        </p:txBody>
      </p:sp>
      <p:sp>
        <p:nvSpPr>
          <p:cNvPr id="8" name="投影片編號版面配置區 26"/>
          <p:cNvSpPr>
            <a:spLocks noGrp="1"/>
          </p:cNvSpPr>
          <p:nvPr>
            <p:ph type="sldNum" sz="quarter" idx="12"/>
          </p:nvPr>
        </p:nvSpPr>
        <p:spPr/>
        <p:txBody>
          <a:bodyPr/>
          <a:lstStyle>
            <a:lvl1pPr>
              <a:defRPr/>
            </a:lvl1pPr>
          </a:lstStyle>
          <a:p>
            <a:pPr>
              <a:defRPr/>
            </a:pPr>
            <a:fld id="{9E532593-68B8-4F39-8532-EF8C61D68707}"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6F613AB3-01BC-43F9-A1B9-6D73F9B9C6CA}" type="datetimeFigureOut">
              <a:rPr lang="zh-TW" altLang="en-US"/>
              <a:pPr>
                <a:defRPr/>
              </a:pPr>
              <a:t>2010/12/15</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081D21DE-9972-4390-931E-143A8661BFDA}"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FCF70A61-E52A-4B7A-BDA1-879B30FCD94E}" type="datetimeFigureOut">
              <a:rPr lang="zh-TW" altLang="en-US"/>
              <a:pPr>
                <a:defRPr/>
              </a:pPr>
              <a:t>2010/12/15</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1E8339B3-AF26-47A2-84E0-3E85E026AC0D}"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l">
              <a:defRPr/>
            </a:lvl1p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EB063E28-79BF-4B47-A7BB-9BF33D191686}" type="datetimeFigureOut">
              <a:rPr lang="zh-TW" altLang="en-US"/>
              <a:pPr>
                <a:defRPr/>
              </a:pPr>
              <a:t>2010/12/15</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F5566C59-1D4E-4465-953B-607CFDE7D49A}"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2">
        <a:schemeClr val="bg2"/>
      </p:bgRef>
    </p:bg>
    <p:spTree>
      <p:nvGrpSpPr>
        <p:cNvPr id="1" name=""/>
        <p:cNvGrpSpPr/>
        <p:nvPr/>
      </p:nvGrpSpPr>
      <p:grpSpPr>
        <a:xfrm>
          <a:off x="0" y="0"/>
          <a:ext cx="0" cy="0"/>
          <a:chOff x="0" y="0"/>
          <a:chExt cx="0" cy="0"/>
        </a:xfrm>
      </p:grpSpPr>
      <p:sp>
        <p:nvSpPr>
          <p:cNvPr id="4" name="手繪多邊形 6"/>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kumimoji="0" lang="en-US">
              <a:latin typeface="+mn-lt"/>
              <a:ea typeface="+mn-ea"/>
            </a:endParaRPr>
          </a:p>
        </p:txBody>
      </p:sp>
      <p:sp>
        <p:nvSpPr>
          <p:cNvPr id="5" name="手繪多邊形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kumimoji="0" lang="en-US">
              <a:latin typeface="+mn-lt"/>
              <a:ea typeface="+mn-ea"/>
            </a:endParaRPr>
          </a:p>
        </p:txBody>
      </p:sp>
      <p:sp>
        <p:nvSpPr>
          <p:cNvPr id="2" name="標題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6" name="日期版面配置區 3"/>
          <p:cNvSpPr>
            <a:spLocks noGrp="1"/>
          </p:cNvSpPr>
          <p:nvPr>
            <p:ph type="dt" sz="half" idx="10"/>
          </p:nvPr>
        </p:nvSpPr>
        <p:spPr/>
        <p:txBody>
          <a:bodyPr/>
          <a:lstStyle>
            <a:lvl1pPr>
              <a:defRPr/>
            </a:lvl1pPr>
          </a:lstStyle>
          <a:p>
            <a:pPr>
              <a:defRPr/>
            </a:pPr>
            <a:fld id="{1DA84B00-F720-411D-9275-BC4F41CC187C}" type="datetimeFigureOut">
              <a:rPr lang="zh-TW" altLang="en-US"/>
              <a:pPr>
                <a:defRPr/>
              </a:pPr>
              <a:t>2010/12/15</a:t>
            </a:fld>
            <a:endParaRPr lang="zh-TW" altLang="en-US"/>
          </a:p>
        </p:txBody>
      </p:sp>
      <p:sp>
        <p:nvSpPr>
          <p:cNvPr id="7" name="頁尾版面配置區 4"/>
          <p:cNvSpPr>
            <a:spLocks noGrp="1"/>
          </p:cNvSpPr>
          <p:nvPr>
            <p:ph type="ftr" sz="quarter" idx="11"/>
          </p:nvPr>
        </p:nvSpPr>
        <p:spPr/>
        <p:txBody>
          <a:bodyPr/>
          <a:lstStyle>
            <a:lvl1pPr>
              <a:defRPr/>
            </a:lvl1pPr>
          </a:lstStyle>
          <a:p>
            <a:pPr>
              <a:defRPr/>
            </a:pPr>
            <a:endParaRPr lang="zh-TW" altLang="en-US"/>
          </a:p>
        </p:txBody>
      </p:sp>
      <p:sp>
        <p:nvSpPr>
          <p:cNvPr id="8" name="投影片編號版面配置區 5"/>
          <p:cNvSpPr>
            <a:spLocks noGrp="1"/>
          </p:cNvSpPr>
          <p:nvPr>
            <p:ph type="sldNum" sz="quarter" idx="12"/>
          </p:nvPr>
        </p:nvSpPr>
        <p:spPr/>
        <p:txBody>
          <a:bodyPr/>
          <a:lstStyle>
            <a:lvl1pPr>
              <a:defRPr/>
            </a:lvl1pPr>
          </a:lstStyle>
          <a:p>
            <a:pPr>
              <a:defRPr/>
            </a:pPr>
            <a:fld id="{A2AC0E95-7856-48A6-B005-D08C80CBA45D}"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9AD8F1AC-172F-4C9E-808A-84672BAD5478}" type="datetimeFigureOut">
              <a:rPr lang="zh-TW" altLang="en-US"/>
              <a:pPr>
                <a:defRPr/>
              </a:pPr>
              <a:t>2010/12/15</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24A53C9B-ED55-4C2E-95C5-4D85C5100E7B}"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lvl1pPr>
              <a:defRPr/>
            </a:lvl1pPr>
          </a:lstStyle>
          <a:p>
            <a:pPr>
              <a:defRPr/>
            </a:pPr>
            <a:fld id="{4A921049-581B-4634-9B91-146126AAB3A9}" type="datetimeFigureOut">
              <a:rPr lang="zh-TW" altLang="en-US"/>
              <a:pPr>
                <a:defRPr/>
              </a:pPr>
              <a:t>2010/12/15</a:t>
            </a:fld>
            <a:endParaRPr lang="zh-TW" altLang="en-US"/>
          </a:p>
        </p:txBody>
      </p:sp>
      <p:sp>
        <p:nvSpPr>
          <p:cNvPr id="8" name="頁尾版面配置區 7"/>
          <p:cNvSpPr>
            <a:spLocks noGrp="1"/>
          </p:cNvSpPr>
          <p:nvPr>
            <p:ph type="ftr" sz="quarter" idx="11"/>
          </p:nvPr>
        </p:nvSpPr>
        <p:spPr/>
        <p:txBody>
          <a:bodyPr/>
          <a:lstStyle>
            <a:lvl1pPr>
              <a:defRPr/>
            </a:lvl1pPr>
          </a:lstStyle>
          <a:p>
            <a:pPr>
              <a:defRPr/>
            </a:pPr>
            <a:endParaRPr lang="zh-TW" altLang="en-US"/>
          </a:p>
        </p:txBody>
      </p:sp>
      <p:sp>
        <p:nvSpPr>
          <p:cNvPr id="9" name="投影片編號版面配置區 8"/>
          <p:cNvSpPr>
            <a:spLocks noGrp="1"/>
          </p:cNvSpPr>
          <p:nvPr>
            <p:ph type="sldNum" sz="quarter" idx="12"/>
          </p:nvPr>
        </p:nvSpPr>
        <p:spPr/>
        <p:txBody>
          <a:bodyPr/>
          <a:lstStyle>
            <a:lvl1pPr>
              <a:defRPr/>
            </a:lvl1pPr>
          </a:lstStyle>
          <a:p>
            <a:pPr>
              <a:defRPr/>
            </a:pPr>
            <a:fld id="{13869C67-19B0-43A0-AAC0-A34790B4B12A}"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320"/>
            <a:ext cx="7470648" cy="1143000"/>
          </a:xfrm>
        </p:spPr>
        <p:txBody>
          <a:bodyPr/>
          <a:lstStyle>
            <a:lvl1pPr algn="l">
              <a:defRPr sz="4600"/>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fld id="{2B867462-8C4C-4C27-B60B-BA430638F033}" type="datetimeFigureOut">
              <a:rPr lang="zh-TW" altLang="en-US"/>
              <a:pPr>
                <a:defRPr/>
              </a:pPr>
              <a:t>2010/12/15</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zh-TW" altLang="en-US"/>
          </a:p>
        </p:txBody>
      </p:sp>
      <p:sp>
        <p:nvSpPr>
          <p:cNvPr id="5" name="投影片編號版面配置區 17"/>
          <p:cNvSpPr>
            <a:spLocks noGrp="1"/>
          </p:cNvSpPr>
          <p:nvPr>
            <p:ph type="sldNum" sz="quarter" idx="12"/>
          </p:nvPr>
        </p:nvSpPr>
        <p:spPr/>
        <p:txBody>
          <a:bodyPr/>
          <a:lstStyle>
            <a:lvl1pPr>
              <a:defRPr/>
            </a:lvl1pPr>
          </a:lstStyle>
          <a:p>
            <a:pPr>
              <a:defRPr/>
            </a:pPr>
            <a:fld id="{F653FF6E-149B-4082-8E00-1BD5D591576C}"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D1AACD40-AEF0-4209-AA1F-017E6BC13E3D}" type="datetimeFigureOut">
              <a:rPr lang="zh-TW" altLang="en-US"/>
              <a:pPr>
                <a:defRPr/>
              </a:pPr>
              <a:t>2010/12/15</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zh-TW" altLang="en-US"/>
          </a:p>
        </p:txBody>
      </p:sp>
      <p:sp>
        <p:nvSpPr>
          <p:cNvPr id="4" name="投影片編號版面配置區 17"/>
          <p:cNvSpPr>
            <a:spLocks noGrp="1"/>
          </p:cNvSpPr>
          <p:nvPr>
            <p:ph type="sldNum" sz="quarter" idx="12"/>
          </p:nvPr>
        </p:nvSpPr>
        <p:spPr/>
        <p:txBody>
          <a:bodyPr/>
          <a:lstStyle>
            <a:lvl1pPr>
              <a:defRPr/>
            </a:lvl1pPr>
          </a:lstStyle>
          <a:p>
            <a:pPr>
              <a:defRPr/>
            </a:pPr>
            <a:fld id="{2483DBE6-FD3E-4489-B254-B7A66384DE7D}"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lvl1pPr>
              <a:defRPr/>
            </a:lvl1pPr>
          </a:lstStyle>
          <a:p>
            <a:pPr>
              <a:defRPr/>
            </a:pPr>
            <a:fld id="{61B1C32A-33B7-49AF-B049-5CD6647400E9}" type="datetimeFigureOut">
              <a:rPr lang="zh-TW" altLang="en-US"/>
              <a:pPr>
                <a:defRPr/>
              </a:pPr>
              <a:t>2010/12/15</a:t>
            </a:fld>
            <a:endParaRPr lang="zh-TW" altLang="en-US"/>
          </a:p>
        </p:txBody>
      </p:sp>
      <p:sp>
        <p:nvSpPr>
          <p:cNvPr id="6" name="頁尾版面配置區 5"/>
          <p:cNvSpPr>
            <a:spLocks noGrp="1"/>
          </p:cNvSpPr>
          <p:nvPr>
            <p:ph type="ftr" sz="quarter" idx="11"/>
          </p:nvPr>
        </p:nvSpPr>
        <p:spPr/>
        <p:txBody>
          <a:bodyPr/>
          <a:lstStyle>
            <a:lvl1pPr>
              <a:defRPr/>
            </a:lvl1pPr>
          </a:lstStyle>
          <a:p>
            <a:pPr>
              <a:defRPr/>
            </a:pPr>
            <a:endParaRPr lang="zh-TW" altLang="en-US"/>
          </a:p>
        </p:txBody>
      </p:sp>
      <p:sp>
        <p:nvSpPr>
          <p:cNvPr id="7" name="投影片編號版面配置區 6"/>
          <p:cNvSpPr>
            <a:spLocks noGrp="1"/>
          </p:cNvSpPr>
          <p:nvPr>
            <p:ph type="sldNum" sz="quarter" idx="12"/>
          </p:nvPr>
        </p:nvSpPr>
        <p:spPr>
          <a:xfrm>
            <a:off x="8156575" y="6421438"/>
            <a:ext cx="762000" cy="365125"/>
          </a:xfrm>
        </p:spPr>
        <p:txBody>
          <a:bodyPr/>
          <a:lstStyle>
            <a:lvl1pPr>
              <a:defRPr/>
            </a:lvl1pPr>
          </a:lstStyle>
          <a:p>
            <a:pPr>
              <a:defRPr/>
            </a:pPr>
            <a:fld id="{BD480A9D-331E-4240-AEC2-20E074C51867}"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zh-TW" altLang="en-US" smtClean="0"/>
              <a:t>按一下以編輯母片標題樣式</a:t>
            </a:r>
            <a:endParaRPr lang="en-US"/>
          </a:p>
        </p:txBody>
      </p:sp>
      <p:sp>
        <p:nvSpPr>
          <p:cNvPr id="3" name="圖片版面配置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4" name="文字版面配置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lvl1pPr>
              <a:defRPr/>
            </a:lvl1pPr>
          </a:lstStyle>
          <a:p>
            <a:pPr>
              <a:defRPr/>
            </a:pPr>
            <a:fld id="{29A6997B-2999-4585-AC28-099450455DF3}" type="datetimeFigureOut">
              <a:rPr lang="zh-TW" altLang="en-US"/>
              <a:pPr>
                <a:defRPr/>
              </a:pPr>
              <a:t>2010/12/15</a:t>
            </a:fld>
            <a:endParaRPr lang="zh-TW" altLang="en-US"/>
          </a:p>
        </p:txBody>
      </p:sp>
      <p:sp>
        <p:nvSpPr>
          <p:cNvPr id="6" name="頁尾版面配置區 5"/>
          <p:cNvSpPr>
            <a:spLocks noGrp="1"/>
          </p:cNvSpPr>
          <p:nvPr>
            <p:ph type="ftr" sz="quarter" idx="11"/>
          </p:nvPr>
        </p:nvSpPr>
        <p:spPr/>
        <p:txBody>
          <a:bodyPr/>
          <a:lstStyle>
            <a:lvl1pPr>
              <a:defRPr/>
            </a:lvl1pPr>
          </a:lstStyle>
          <a:p>
            <a:pPr>
              <a:defRPr/>
            </a:pPr>
            <a:endParaRPr lang="zh-TW" altLang="en-US"/>
          </a:p>
        </p:txBody>
      </p:sp>
      <p:sp>
        <p:nvSpPr>
          <p:cNvPr id="7" name="投影片編號版面配置區 6"/>
          <p:cNvSpPr>
            <a:spLocks noGrp="1"/>
          </p:cNvSpPr>
          <p:nvPr>
            <p:ph type="sldNum" sz="quarter" idx="12"/>
          </p:nvPr>
        </p:nvSpPr>
        <p:spPr/>
        <p:txBody>
          <a:bodyPr/>
          <a:lstStyle>
            <a:lvl1pPr>
              <a:defRPr/>
            </a:lvl1pPr>
          </a:lstStyle>
          <a:p>
            <a:pPr>
              <a:defRPr/>
            </a:pPr>
            <a:fld id="{2176E38F-9B76-4EE1-ADCB-57758DD4F6DC}"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手繪多邊形 11"/>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fontAlgn="auto">
              <a:spcBef>
                <a:spcPts val="0"/>
              </a:spcBef>
              <a:spcAft>
                <a:spcPts val="0"/>
              </a:spcAft>
              <a:defRPr/>
            </a:pPr>
            <a:endParaRPr kumimoji="0" lang="en-US">
              <a:latin typeface="+mn-lt"/>
              <a:ea typeface="+mn-ea"/>
            </a:endParaRPr>
          </a:p>
        </p:txBody>
      </p:sp>
      <p:sp>
        <p:nvSpPr>
          <p:cNvPr id="16" name="手繪多邊形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fontAlgn="auto">
              <a:spcBef>
                <a:spcPts val="0"/>
              </a:spcBef>
              <a:spcAft>
                <a:spcPts val="0"/>
              </a:spcAft>
              <a:defRPr/>
            </a:pPr>
            <a:endParaRPr kumimoji="0" lang="en-US">
              <a:latin typeface="+mn-lt"/>
              <a:ea typeface="+mn-ea"/>
            </a:endParaRPr>
          </a:p>
        </p:txBody>
      </p:sp>
      <p:sp>
        <p:nvSpPr>
          <p:cNvPr id="1028" name="標題版面配置區 8"/>
          <p:cNvSpPr>
            <a:spLocks noGrp="1"/>
          </p:cNvSpPr>
          <p:nvPr>
            <p:ph type="title"/>
          </p:nvPr>
        </p:nvSpPr>
        <p:spPr bwMode="auto">
          <a:xfrm>
            <a:off x="457200" y="274638"/>
            <a:ext cx="7467600" cy="1143000"/>
          </a:xfrm>
          <a:prstGeom prst="rect">
            <a:avLst/>
          </a:prstGeom>
          <a:noFill/>
          <a:ln w="9525">
            <a:noFill/>
            <a:miter lim="800000"/>
            <a:headEnd/>
            <a:tailEnd/>
          </a:ln>
        </p:spPr>
        <p:txBody>
          <a:bodyPr vert="horz" wrap="square" lIns="45720" tIns="45720" rIns="45720" bIns="45720" numCol="1" anchor="ctr"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600200"/>
            <a:ext cx="7467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421438"/>
            <a:ext cx="2133600" cy="365125"/>
          </a:xfrm>
          <a:prstGeom prst="rect">
            <a:avLst/>
          </a:prstGeom>
        </p:spPr>
        <p:txBody>
          <a:bodyPr vert="horz" bIns="0" anchor="b"/>
          <a:lstStyle>
            <a:lvl1pPr algn="l" eaLnBrk="1" fontAlgn="auto" latinLnBrk="0" hangingPunct="1">
              <a:spcBef>
                <a:spcPts val="0"/>
              </a:spcBef>
              <a:spcAft>
                <a:spcPts val="0"/>
              </a:spcAft>
              <a:defRPr kumimoji="0" sz="1000" smtClean="0">
                <a:solidFill>
                  <a:schemeClr val="tx2">
                    <a:shade val="50000"/>
                  </a:schemeClr>
                </a:solidFill>
                <a:latin typeface="+mn-lt"/>
                <a:ea typeface="+mn-ea"/>
              </a:defRPr>
            </a:lvl1pPr>
          </a:lstStyle>
          <a:p>
            <a:pPr>
              <a:defRPr/>
            </a:pPr>
            <a:fld id="{78532A6F-9A31-487D-8A5E-FD6548E197F0}" type="datetimeFigureOut">
              <a:rPr lang="zh-TW" altLang="en-US"/>
              <a:pPr>
                <a:defRPr/>
              </a:pPr>
              <a:t>2010/12/15</a:t>
            </a:fld>
            <a:endParaRPr lang="zh-TW" altLang="en-US"/>
          </a:p>
        </p:txBody>
      </p:sp>
      <p:sp>
        <p:nvSpPr>
          <p:cNvPr id="22" name="頁尾版面配置區 21"/>
          <p:cNvSpPr>
            <a:spLocks noGrp="1"/>
          </p:cNvSpPr>
          <p:nvPr>
            <p:ph type="ftr" sz="quarter" idx="3"/>
          </p:nvPr>
        </p:nvSpPr>
        <p:spPr>
          <a:xfrm>
            <a:off x="3124200" y="6421438"/>
            <a:ext cx="2895600" cy="365125"/>
          </a:xfrm>
          <a:prstGeom prst="rect">
            <a:avLst/>
          </a:prstGeom>
        </p:spPr>
        <p:txBody>
          <a:bodyPr vert="horz" lIns="0" rIns="0" bIns="0" anchor="b"/>
          <a:lstStyle>
            <a:lvl1pPr algn="ctr" eaLnBrk="1" fontAlgn="auto" latinLnBrk="0" hangingPunct="1">
              <a:spcBef>
                <a:spcPts val="0"/>
              </a:spcBef>
              <a:spcAft>
                <a:spcPts val="0"/>
              </a:spcAft>
              <a:defRPr kumimoji="0" sz="1000">
                <a:solidFill>
                  <a:schemeClr val="tx2">
                    <a:shade val="50000"/>
                  </a:schemeClr>
                </a:solidFill>
                <a:latin typeface="+mn-lt"/>
                <a:ea typeface="+mn-ea"/>
              </a:defRPr>
            </a:lvl1pPr>
          </a:lstStyle>
          <a:p>
            <a:pPr>
              <a:defRPr/>
            </a:pPr>
            <a:endParaRPr lang="zh-TW" altLang="en-US"/>
          </a:p>
        </p:txBody>
      </p:sp>
      <p:sp>
        <p:nvSpPr>
          <p:cNvPr id="18" name="投影片編號版面配置區 17"/>
          <p:cNvSpPr>
            <a:spLocks noGrp="1"/>
          </p:cNvSpPr>
          <p:nvPr>
            <p:ph type="sldNum" sz="quarter" idx="4"/>
          </p:nvPr>
        </p:nvSpPr>
        <p:spPr>
          <a:xfrm>
            <a:off x="8153400" y="6421438"/>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000" smtClean="0">
                <a:solidFill>
                  <a:schemeClr val="tx2">
                    <a:shade val="50000"/>
                  </a:schemeClr>
                </a:solidFill>
                <a:latin typeface="+mn-lt"/>
                <a:ea typeface="+mn-ea"/>
              </a:defRPr>
            </a:lvl1pPr>
          </a:lstStyle>
          <a:p>
            <a:pPr>
              <a:defRPr/>
            </a:pPr>
            <a:fld id="{1A1C0A34-FD8F-4E24-9C67-3141EA791918}" type="slidenum">
              <a:rPr lang="zh-TW" altLang="en-US"/>
              <a:pPr>
                <a:defRPr/>
              </a:pPr>
              <a:t>‹#›</a:t>
            </a:fld>
            <a:endParaRPr lang="zh-TW" altLang="en-US"/>
          </a:p>
        </p:txBody>
      </p:sp>
    </p:spTree>
  </p:cSld>
  <p:clrMap bg1="dk1" tx1="lt1" bg2="dk2" tx2="lt2" accent1="accent1" accent2="accent2" accent3="accent3" accent4="accent4" accent5="accent5" accent6="accent6" hlink="hlink" folHlink="folHlink"/>
  <p:sldLayoutIdLst>
    <p:sldLayoutId id="2147483696" r:id="rId1"/>
    <p:sldLayoutId id="2147483690" r:id="rId2"/>
    <p:sldLayoutId id="2147483697" r:id="rId3"/>
    <p:sldLayoutId id="2147483691" r:id="rId4"/>
    <p:sldLayoutId id="2147483698" r:id="rId5"/>
    <p:sldLayoutId id="2147483692" r:id="rId6"/>
    <p:sldLayoutId id="2147483693" r:id="rId7"/>
    <p:sldLayoutId id="2147483699" r:id="rId8"/>
    <p:sldLayoutId id="2147483700" r:id="rId9"/>
    <p:sldLayoutId id="2147483694" r:id="rId10"/>
    <p:sldLayoutId id="2147483695" r:id="rId11"/>
  </p:sldLayoutIdLst>
  <p:txStyles>
    <p:titleStyle>
      <a:lvl1pPr algn="l" rtl="0" fontAlgn="base">
        <a:spcBef>
          <a:spcPct val="0"/>
        </a:spcBef>
        <a:spcAft>
          <a:spcPct val="0"/>
        </a:spcAft>
        <a:defRPr sz="4600" kern="1200">
          <a:solidFill>
            <a:schemeClr val="tx1"/>
          </a:solidFill>
          <a:latin typeface="+mj-lt"/>
          <a:ea typeface="+mj-ea"/>
          <a:cs typeface="+mj-cs"/>
        </a:defRPr>
      </a:lvl1pPr>
      <a:lvl2pPr algn="l" rtl="0" fontAlgn="base">
        <a:spcBef>
          <a:spcPct val="0"/>
        </a:spcBef>
        <a:spcAft>
          <a:spcPct val="0"/>
        </a:spcAft>
        <a:defRPr sz="4600">
          <a:solidFill>
            <a:schemeClr val="tx1"/>
          </a:solidFill>
          <a:latin typeface="Franklin Gothic Book" pitchFamily="34" charset="0"/>
          <a:ea typeface="微軟正黑體" pitchFamily="34" charset="-120"/>
        </a:defRPr>
      </a:lvl2pPr>
      <a:lvl3pPr algn="l" rtl="0" fontAlgn="base">
        <a:spcBef>
          <a:spcPct val="0"/>
        </a:spcBef>
        <a:spcAft>
          <a:spcPct val="0"/>
        </a:spcAft>
        <a:defRPr sz="4600">
          <a:solidFill>
            <a:schemeClr val="tx1"/>
          </a:solidFill>
          <a:latin typeface="Franklin Gothic Book" pitchFamily="34" charset="0"/>
          <a:ea typeface="微軟正黑體" pitchFamily="34" charset="-120"/>
        </a:defRPr>
      </a:lvl3pPr>
      <a:lvl4pPr algn="l" rtl="0" fontAlgn="base">
        <a:spcBef>
          <a:spcPct val="0"/>
        </a:spcBef>
        <a:spcAft>
          <a:spcPct val="0"/>
        </a:spcAft>
        <a:defRPr sz="4600">
          <a:solidFill>
            <a:schemeClr val="tx1"/>
          </a:solidFill>
          <a:latin typeface="Franklin Gothic Book" pitchFamily="34" charset="0"/>
          <a:ea typeface="微軟正黑體" pitchFamily="34" charset="-120"/>
        </a:defRPr>
      </a:lvl4pPr>
      <a:lvl5pPr algn="l" rtl="0" fontAlgn="base">
        <a:spcBef>
          <a:spcPct val="0"/>
        </a:spcBef>
        <a:spcAft>
          <a:spcPct val="0"/>
        </a:spcAft>
        <a:defRPr sz="4600">
          <a:solidFill>
            <a:schemeClr val="tx1"/>
          </a:solidFill>
          <a:latin typeface="Franklin Gothic Book" pitchFamily="34" charset="0"/>
          <a:ea typeface="微軟正黑體" pitchFamily="34" charset="-120"/>
        </a:defRPr>
      </a:lvl5pPr>
      <a:lvl6pPr marL="457200" algn="l" rtl="0" fontAlgn="base">
        <a:spcBef>
          <a:spcPct val="0"/>
        </a:spcBef>
        <a:spcAft>
          <a:spcPct val="0"/>
        </a:spcAft>
        <a:defRPr sz="4600">
          <a:solidFill>
            <a:schemeClr val="tx1"/>
          </a:solidFill>
          <a:latin typeface="Franklin Gothic Book" pitchFamily="34" charset="0"/>
          <a:ea typeface="微軟正黑體" pitchFamily="34" charset="-120"/>
        </a:defRPr>
      </a:lvl6pPr>
      <a:lvl7pPr marL="914400" algn="l" rtl="0" fontAlgn="base">
        <a:spcBef>
          <a:spcPct val="0"/>
        </a:spcBef>
        <a:spcAft>
          <a:spcPct val="0"/>
        </a:spcAft>
        <a:defRPr sz="4600">
          <a:solidFill>
            <a:schemeClr val="tx1"/>
          </a:solidFill>
          <a:latin typeface="Franklin Gothic Book" pitchFamily="34" charset="0"/>
          <a:ea typeface="微軟正黑體" pitchFamily="34" charset="-120"/>
        </a:defRPr>
      </a:lvl7pPr>
      <a:lvl8pPr marL="1371600" algn="l" rtl="0" fontAlgn="base">
        <a:spcBef>
          <a:spcPct val="0"/>
        </a:spcBef>
        <a:spcAft>
          <a:spcPct val="0"/>
        </a:spcAft>
        <a:defRPr sz="4600">
          <a:solidFill>
            <a:schemeClr val="tx1"/>
          </a:solidFill>
          <a:latin typeface="Franklin Gothic Book" pitchFamily="34" charset="0"/>
          <a:ea typeface="微軟正黑體" pitchFamily="34" charset="-120"/>
        </a:defRPr>
      </a:lvl8pPr>
      <a:lvl9pPr marL="1828800" algn="l" rtl="0" fontAlgn="base">
        <a:spcBef>
          <a:spcPct val="0"/>
        </a:spcBef>
        <a:spcAft>
          <a:spcPct val="0"/>
        </a:spcAft>
        <a:defRPr sz="4600">
          <a:solidFill>
            <a:schemeClr val="tx1"/>
          </a:solidFill>
          <a:latin typeface="Franklin Gothic Book" pitchFamily="34" charset="0"/>
          <a:ea typeface="微軟正黑體" pitchFamily="34" charset="-120"/>
        </a:defRPr>
      </a:lvl9pPr>
    </p:titleStyle>
    <p:bodyStyle>
      <a:lvl1pPr marL="419100" indent="-382588" algn="l" rtl="0" fontAlgn="base">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722313" indent="-273050" algn="l" rtl="0" fontAlgn="base">
        <a:spcBef>
          <a:spcPct val="20000"/>
        </a:spcBef>
        <a:spcAft>
          <a:spcPct val="0"/>
        </a:spcAft>
        <a:buClr>
          <a:schemeClr val="accent1"/>
        </a:buClr>
        <a:buSzPct val="90000"/>
        <a:buFont typeface="Wingdings 2" pitchFamily="18" charset="2"/>
        <a:buChar char=""/>
        <a:defRPr sz="2600" kern="1200">
          <a:solidFill>
            <a:schemeClr val="tx1"/>
          </a:solidFill>
          <a:latin typeface="+mn-lt"/>
          <a:ea typeface="+mn-ea"/>
          <a:cs typeface="+mn-cs"/>
        </a:defRPr>
      </a:lvl2pPr>
      <a:lvl3pPr marL="1004888" indent="-255588" algn="l" rtl="0" fontAlgn="base">
        <a:spcBef>
          <a:spcPct val="20000"/>
        </a:spcBef>
        <a:spcAft>
          <a:spcPct val="0"/>
        </a:spcAft>
        <a:buClr>
          <a:schemeClr val="accent2"/>
        </a:buClr>
        <a:buSzPct val="85000"/>
        <a:buFont typeface="Arial" charset="0"/>
        <a:buChar char="○"/>
        <a:defRPr sz="2400" kern="1200">
          <a:solidFill>
            <a:schemeClr val="tx1"/>
          </a:solidFill>
          <a:latin typeface="+mn-lt"/>
          <a:ea typeface="+mn-ea"/>
          <a:cs typeface="+mn-cs"/>
        </a:defRPr>
      </a:lvl3pPr>
      <a:lvl4pPr marL="1279525" indent="-236538" algn="l" rtl="0" fontAlgn="base">
        <a:spcBef>
          <a:spcPct val="20000"/>
        </a:spcBef>
        <a:spcAft>
          <a:spcPct val="0"/>
        </a:spcAft>
        <a:buClr>
          <a:srgbClr val="8D89A4"/>
        </a:buClr>
        <a:buSzPct val="90000"/>
        <a:buFont typeface="Wingdings 2" pitchFamily="18" charset="2"/>
        <a:buChar char=""/>
        <a:defRPr sz="2000" kern="1200">
          <a:solidFill>
            <a:schemeClr val="tx1"/>
          </a:solidFill>
          <a:latin typeface="+mn-lt"/>
          <a:ea typeface="+mn-ea"/>
          <a:cs typeface="+mn-cs"/>
        </a:defRPr>
      </a:lvl4pPr>
      <a:lvl5pPr marL="1489075" indent="-182563" algn="l" rtl="0" fontAlgn="base">
        <a:spcBef>
          <a:spcPct val="20000"/>
        </a:spcBef>
        <a:spcAft>
          <a:spcPct val="0"/>
        </a:spcAft>
        <a:buClr>
          <a:srgbClr val="748560"/>
        </a:buClr>
        <a:buSzPct val="100000"/>
        <a:buFont typeface="Arial" charset="0"/>
        <a:buChar char="-"/>
        <a:defRPr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28596" y="857232"/>
            <a:ext cx="7143800" cy="2571768"/>
          </a:xfrm>
        </p:spPr>
        <p:txBody>
          <a:bodyPr>
            <a:normAutofit/>
          </a:bodyPr>
          <a:lstStyle/>
          <a:p>
            <a:pPr algn="l" fontAlgn="auto">
              <a:spcAft>
                <a:spcPts val="0"/>
              </a:spcAft>
              <a:defRPr/>
            </a:pPr>
            <a:r>
              <a:rPr lang="zh-TW" altLang="en-US" sz="4400" b="0" smtClean="0">
                <a:latin typeface="華康流隸體W5" pitchFamily="65" charset="-120"/>
                <a:ea typeface="華康流隸體W5" pitchFamily="65" charset="-120"/>
              </a:rPr>
              <a:t>作業管理</a:t>
            </a:r>
            <a:r>
              <a:rPr altLang="zh-TW" sz="5400" smtClean="0">
                <a:latin typeface="華康流隸體W5" pitchFamily="65" charset="-120"/>
                <a:ea typeface="華康流隸體W5" pitchFamily="65" charset="-120"/>
              </a:rPr>
              <a:t/>
            </a:r>
            <a:br>
              <a:rPr altLang="zh-TW" sz="5400" smtClean="0">
                <a:latin typeface="華康流隸體W5" pitchFamily="65" charset="-120"/>
                <a:ea typeface="華康流隸體W5" pitchFamily="65" charset="-120"/>
              </a:rPr>
            </a:br>
            <a:r>
              <a:rPr altLang="zh-TW" smtClean="0">
                <a:latin typeface="華康流隸體W5" pitchFamily="65" charset="-120"/>
                <a:ea typeface="華康流隸體W5" pitchFamily="65" charset="-120"/>
              </a:rPr>
              <a:t/>
            </a:r>
            <a:br>
              <a:rPr altLang="zh-TW" smtClean="0">
                <a:latin typeface="華康流隸體W5" pitchFamily="65" charset="-120"/>
                <a:ea typeface="華康流隸體W5" pitchFamily="65" charset="-120"/>
              </a:rPr>
            </a:br>
            <a:r>
              <a:rPr altLang="zh-TW" smtClean="0">
                <a:latin typeface="華康流隸體W5" pitchFamily="65" charset="-120"/>
                <a:ea typeface="華康流隸體W5" pitchFamily="65" charset="-120"/>
              </a:rPr>
              <a:t>	</a:t>
            </a:r>
            <a:r>
              <a:rPr lang="zh-TW" altLang="en-US" sz="5600" smtClean="0">
                <a:latin typeface="華康流隸體W5" pitchFamily="65" charset="-120"/>
                <a:ea typeface="華康流隸體W5" pitchFamily="65" charset="-120"/>
              </a:rPr>
              <a:t>抓住</a:t>
            </a:r>
            <a:r>
              <a:rPr altLang="zh-TW" sz="5600" smtClean="0">
                <a:latin typeface="華康流隸體W5" pitchFamily="65" charset="-120"/>
                <a:ea typeface="華康流隸體W5" pitchFamily="65" charset="-120"/>
              </a:rPr>
              <a:t>ECFA</a:t>
            </a:r>
            <a:r>
              <a:rPr lang="zh-TW" altLang="en-US" sz="5600" smtClean="0">
                <a:latin typeface="華康流隸體W5" pitchFamily="65" charset="-120"/>
                <a:ea typeface="華康流隸體W5" pitchFamily="65" charset="-120"/>
              </a:rPr>
              <a:t>新工作潮</a:t>
            </a:r>
            <a:endParaRPr lang="zh-TW" altLang="en-US" sz="5600">
              <a:latin typeface="華康流隸體W5" pitchFamily="65" charset="-120"/>
              <a:ea typeface="華康流隸體W5" pitchFamily="65" charset="-120"/>
            </a:endParaRPr>
          </a:p>
        </p:txBody>
      </p:sp>
      <p:sp>
        <p:nvSpPr>
          <p:cNvPr id="13314" name="副標題 2"/>
          <p:cNvSpPr>
            <a:spLocks noGrp="1"/>
          </p:cNvSpPr>
          <p:nvPr>
            <p:ph type="subTitle" idx="1"/>
          </p:nvPr>
        </p:nvSpPr>
        <p:spPr>
          <a:xfrm>
            <a:off x="6072188" y="4857750"/>
            <a:ext cx="2836862" cy="1752600"/>
          </a:xfrm>
        </p:spPr>
        <p:txBody>
          <a:bodyPr/>
          <a:lstStyle/>
          <a:p>
            <a:r>
              <a:rPr lang="en-US" altLang="zh-TW" sz="2300" smtClean="0"/>
              <a:t>9814017</a:t>
            </a:r>
            <a:r>
              <a:rPr lang="zh-TW" altLang="en-US" sz="2300" smtClean="0"/>
              <a:t>　曾郁茹</a:t>
            </a:r>
            <a:endParaRPr lang="en-US" altLang="zh-TW" sz="2300" smtClean="0"/>
          </a:p>
          <a:p>
            <a:r>
              <a:rPr lang="en-US" altLang="zh-TW" sz="2300" smtClean="0"/>
              <a:t>9814041</a:t>
            </a:r>
            <a:r>
              <a:rPr lang="zh-TW" altLang="en-US" sz="2300" smtClean="0"/>
              <a:t>　徐佩瑤</a:t>
            </a:r>
            <a:endParaRPr lang="en-US" altLang="zh-TW" sz="2300" smtClean="0"/>
          </a:p>
          <a:p>
            <a:r>
              <a:rPr lang="en-US" altLang="zh-TW" sz="2300" smtClean="0"/>
              <a:t>9814071</a:t>
            </a:r>
            <a:r>
              <a:rPr lang="zh-TW" altLang="en-US" sz="2300" smtClean="0"/>
              <a:t>　游淑婷</a:t>
            </a:r>
            <a:endParaRPr lang="en-US" altLang="zh-TW" sz="2300" smtClean="0"/>
          </a:p>
          <a:p>
            <a:r>
              <a:rPr lang="en-US" altLang="zh-TW" sz="2300" smtClean="0"/>
              <a:t>9814109</a:t>
            </a:r>
            <a:r>
              <a:rPr lang="zh-TW" altLang="en-US" sz="2300" smtClean="0"/>
              <a:t>　陳育楹</a:t>
            </a:r>
            <a:endParaRPr lang="en-US" altLang="zh-TW" sz="23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9144000" cy="6858000"/>
          </a:xfrm>
        </p:spPr>
        <p:txBody>
          <a:bodyPr>
            <a:noAutofit/>
          </a:bodyPr>
          <a:lstStyle/>
          <a:p>
            <a:pPr algn="ctr" fontAlgn="auto">
              <a:spcAft>
                <a:spcPts val="0"/>
              </a:spcAft>
              <a:defRPr/>
            </a:pPr>
            <a:r>
              <a:rPr lang="en-US" altLang="zh-TW" sz="7000" dirty="0" smtClean="0">
                <a:solidFill>
                  <a:srgbClr val="FF0000"/>
                </a:solidFill>
                <a:latin typeface="+mn-lt"/>
                <a:ea typeface="華康隸書體W5(P)" pitchFamily="66" charset="-120"/>
              </a:rPr>
              <a:t>Q&amp;A</a:t>
            </a:r>
            <a:endParaRPr lang="zh-TW" altLang="en-US" sz="7000" dirty="0">
              <a:solidFill>
                <a:srgbClr val="FF0000"/>
              </a:solidFill>
              <a:latin typeface="+mn-lt"/>
              <a:ea typeface="華康隸書體W5(P)" pitchFamily="66" charset="-12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內容版面配置區 2"/>
          <p:cNvSpPr>
            <a:spLocks noGrp="1"/>
          </p:cNvSpPr>
          <p:nvPr>
            <p:ph idx="1"/>
          </p:nvPr>
        </p:nvSpPr>
        <p:spPr/>
        <p:txBody>
          <a:bodyPr/>
          <a:lstStyle/>
          <a:p>
            <a:pPr algn="just">
              <a:spcBef>
                <a:spcPts val="1000"/>
              </a:spcBef>
            </a:pPr>
            <a:r>
              <a:rPr lang="zh-TW" altLang="en-US" smtClean="0"/>
              <a:t>何謂ＥＣＦＡ</a:t>
            </a:r>
            <a:endParaRPr lang="en-US" altLang="zh-TW" smtClean="0"/>
          </a:p>
          <a:p>
            <a:pPr algn="just">
              <a:spcBef>
                <a:spcPts val="1000"/>
              </a:spcBef>
            </a:pPr>
            <a:r>
              <a:rPr lang="en-US" altLang="zh-TW" smtClean="0"/>
              <a:t>ECFA</a:t>
            </a:r>
            <a:r>
              <a:rPr lang="zh-TW" altLang="en-US" smtClean="0"/>
              <a:t>對台的經濟優缺點</a:t>
            </a:r>
            <a:endParaRPr lang="en-US" altLang="zh-TW" smtClean="0"/>
          </a:p>
          <a:p>
            <a:pPr algn="just">
              <a:spcBef>
                <a:spcPts val="1000"/>
              </a:spcBef>
            </a:pPr>
            <a:r>
              <a:rPr lang="en-US" altLang="zh-TW" smtClean="0"/>
              <a:t>ECFA</a:t>
            </a:r>
            <a:r>
              <a:rPr lang="zh-TW" altLang="zh-TW" smtClean="0"/>
              <a:t>造成哪些產業的優勢與劣勢</a:t>
            </a:r>
          </a:p>
          <a:p>
            <a:pPr algn="just">
              <a:spcBef>
                <a:spcPts val="1000"/>
              </a:spcBef>
            </a:pPr>
            <a:r>
              <a:rPr lang="zh-TW" altLang="en-US" smtClean="0"/>
              <a:t>結論</a:t>
            </a:r>
            <a:endParaRPr lang="en-US" altLang="zh-TW" smtClean="0"/>
          </a:p>
          <a:p>
            <a:pPr algn="just">
              <a:spcBef>
                <a:spcPts val="1000"/>
              </a:spcBef>
            </a:pPr>
            <a:endParaRPr lang="en-US" altLang="zh-TW" smtClean="0"/>
          </a:p>
          <a:p>
            <a:pPr algn="just">
              <a:spcBef>
                <a:spcPts val="1000"/>
              </a:spcBef>
            </a:pPr>
            <a:endParaRPr lang="en-US" altLang="zh-TW" smtClean="0"/>
          </a:p>
          <a:p>
            <a:pPr algn="just">
              <a:spcBef>
                <a:spcPts val="1000"/>
              </a:spcBef>
            </a:pPr>
            <a:endParaRPr lang="zh-TW" altLang="en-US" smtClean="0"/>
          </a:p>
        </p:txBody>
      </p:sp>
      <p:sp>
        <p:nvSpPr>
          <p:cNvPr id="14338" name="標題 3"/>
          <p:cNvSpPr>
            <a:spLocks noGrp="1"/>
          </p:cNvSpPr>
          <p:nvPr>
            <p:ph type="title"/>
          </p:nvPr>
        </p:nvSpPr>
        <p:spPr/>
        <p:txBody>
          <a:bodyPr/>
          <a:lstStyle/>
          <a:p>
            <a:r>
              <a:rPr lang="zh-TW" altLang="en-US" smtClean="0">
                <a:solidFill>
                  <a:srgbClr val="FF0000"/>
                </a:solidFill>
                <a:latin typeface="華康流隸體W5" pitchFamily="65" charset="-120"/>
                <a:ea typeface="華康流隸體W5" pitchFamily="65" charset="-120"/>
              </a:rPr>
              <a:t>目錄</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標題 1"/>
          <p:cNvSpPr>
            <a:spLocks noGrp="1"/>
          </p:cNvSpPr>
          <p:nvPr>
            <p:ph type="title"/>
          </p:nvPr>
        </p:nvSpPr>
        <p:spPr>
          <a:xfrm>
            <a:off x="457200" y="274638"/>
            <a:ext cx="7467600" cy="796925"/>
          </a:xfrm>
        </p:spPr>
        <p:txBody>
          <a:bodyPr/>
          <a:lstStyle/>
          <a:p>
            <a:r>
              <a:rPr lang="zh-TW" altLang="en-US" sz="3500" smtClean="0">
                <a:solidFill>
                  <a:srgbClr val="FF0000"/>
                </a:solidFill>
                <a:latin typeface="華康流隸體W5" pitchFamily="65" charset="-120"/>
                <a:ea typeface="華康流隸體W5" pitchFamily="65" charset="-120"/>
              </a:rPr>
              <a:t>何謂ＥＣＦＡ</a:t>
            </a:r>
          </a:p>
        </p:txBody>
      </p:sp>
      <p:sp>
        <p:nvSpPr>
          <p:cNvPr id="3" name="內容版面配置區 2"/>
          <p:cNvSpPr>
            <a:spLocks noGrp="1"/>
          </p:cNvSpPr>
          <p:nvPr>
            <p:ph idx="1"/>
          </p:nvPr>
        </p:nvSpPr>
        <p:spPr>
          <a:xfrm>
            <a:off x="457200" y="1071563"/>
            <a:ext cx="8186738" cy="4811712"/>
          </a:xfrm>
        </p:spPr>
        <p:txBody>
          <a:bodyPr>
            <a:noAutofit/>
          </a:bodyPr>
          <a:lstStyle/>
          <a:p>
            <a:pPr marL="420624" indent="-384048" algn="just" fontAlgn="auto" hangingPunct="0">
              <a:spcBef>
                <a:spcPts val="1500"/>
              </a:spcBef>
              <a:spcAft>
                <a:spcPts val="0"/>
              </a:spcAft>
              <a:buFont typeface="Wingdings 2"/>
              <a:buChar char=""/>
              <a:defRPr/>
            </a:pPr>
            <a:r>
              <a:rPr lang="zh-TW" altLang="zh-TW" sz="2000" dirty="0" smtClean="0">
                <a:latin typeface="+mj-ea"/>
                <a:ea typeface="+mj-ea"/>
              </a:rPr>
              <a:t>名稱：暫訂為「兩岸經濟合作架構協議」，是規範兩岸之間經濟合作活動之基本協議</a:t>
            </a:r>
            <a:r>
              <a:rPr lang="zh-TW" altLang="en-US" sz="2000" dirty="0" smtClean="0">
                <a:latin typeface="+mj-ea"/>
                <a:ea typeface="+mj-ea"/>
              </a:rPr>
              <a:t>，</a:t>
            </a:r>
            <a:r>
              <a:rPr lang="zh-TW" altLang="zh-TW" sz="2000" dirty="0" smtClean="0">
                <a:latin typeface="+mj-ea"/>
                <a:ea typeface="+mj-ea"/>
              </a:rPr>
              <a:t>目前暫時的英文名字為</a:t>
            </a:r>
            <a:r>
              <a:rPr lang="en-US" altLang="zh-TW" sz="2000" dirty="0" smtClean="0">
                <a:latin typeface="+mj-ea"/>
                <a:ea typeface="+mj-ea"/>
              </a:rPr>
              <a:t>ECFA(Economic Cooperation Framework Agreement )</a:t>
            </a:r>
            <a:r>
              <a:rPr lang="zh-TW" altLang="zh-TW" sz="2000" dirty="0" smtClean="0">
                <a:latin typeface="+mj-ea"/>
                <a:ea typeface="+mj-ea"/>
              </a:rPr>
              <a:t>。</a:t>
            </a:r>
          </a:p>
          <a:p>
            <a:pPr marL="420624" indent="-384048" algn="just" fontAlgn="auto" hangingPunct="0">
              <a:spcBef>
                <a:spcPts val="1500"/>
              </a:spcBef>
              <a:spcAft>
                <a:spcPts val="0"/>
              </a:spcAft>
              <a:buFont typeface="Wingdings 2"/>
              <a:buChar char=""/>
              <a:defRPr/>
            </a:pPr>
            <a:r>
              <a:rPr lang="zh-TW" altLang="zh-TW" sz="2000" dirty="0" smtClean="0">
                <a:latin typeface="+mj-ea"/>
                <a:ea typeface="+mj-ea"/>
              </a:rPr>
              <a:t>何謂架構協議：「架構協議」是指簽署正式協議之前所擬訂的綱要，僅先定架構及目標，具體內容日後再協商，因為要協商簽署正式協議曠日持久，緩不濟急，為了考量實際需要，故先簽署綱要式的「架構協議」</a:t>
            </a:r>
            <a:r>
              <a:rPr lang="zh-TW" altLang="en-US" sz="2000" dirty="0" smtClean="0">
                <a:latin typeface="+mj-ea"/>
                <a:ea typeface="+mj-ea"/>
              </a:rPr>
              <a:t>。</a:t>
            </a:r>
            <a:endParaRPr lang="en-US" altLang="zh-TW" sz="2000" dirty="0" smtClean="0">
              <a:latin typeface="+mj-ea"/>
              <a:ea typeface="+mj-ea"/>
            </a:endParaRPr>
          </a:p>
          <a:p>
            <a:pPr marL="420624" indent="-384048" algn="just" fontAlgn="auto" hangingPunct="0">
              <a:spcBef>
                <a:spcPts val="1500"/>
              </a:spcBef>
              <a:spcAft>
                <a:spcPts val="0"/>
              </a:spcAft>
              <a:buFont typeface="Wingdings 2"/>
              <a:buChar char=""/>
              <a:defRPr/>
            </a:pPr>
            <a:r>
              <a:rPr lang="zh-TW" altLang="zh-TW" sz="2000" dirty="0" smtClean="0">
                <a:latin typeface="+mj-ea"/>
                <a:ea typeface="+mj-ea"/>
              </a:rPr>
              <a:t>主要內容：協議的內容將由兩岸雙方協商決定，參考東協與中國大陸全面經濟合作架構協定及我方的需求，其內容可能包括商品貿易（排除關稅和非關稅障礙）、早期收穫、服務貿易、投資保障、防衛措施、經濟合作，以及爭端解決機制等。</a:t>
            </a:r>
            <a:endParaRPr lang="en-US" altLang="zh-TW" sz="2000" dirty="0" smtClean="0">
              <a:latin typeface="+mj-ea"/>
              <a:ea typeface="+mj-ea"/>
            </a:endParaRPr>
          </a:p>
          <a:p>
            <a:pPr marL="420624" indent="-384048" algn="just" fontAlgn="auto" hangingPunct="0">
              <a:spcBef>
                <a:spcPts val="1500"/>
              </a:spcBef>
              <a:spcAft>
                <a:spcPts val="0"/>
              </a:spcAft>
              <a:buFont typeface="Wingdings 2"/>
              <a:buChar char=""/>
              <a:defRPr/>
            </a:pPr>
            <a:r>
              <a:rPr lang="zh-TW" altLang="zh-TW" sz="2000" dirty="0" smtClean="0">
                <a:latin typeface="+mj-ea"/>
                <a:ea typeface="+mj-ea"/>
              </a:rPr>
              <a:t>定位：不採港澳模式</a:t>
            </a:r>
            <a:r>
              <a:rPr lang="zh-TW" altLang="en-US" sz="2000" dirty="0" smtClean="0">
                <a:latin typeface="+mj-ea"/>
                <a:ea typeface="+mj-ea"/>
              </a:rPr>
              <a:t>。</a:t>
            </a:r>
            <a:endParaRPr lang="en-US" altLang="zh-TW" sz="2000" dirty="0" smtClean="0">
              <a:latin typeface="+mj-ea"/>
              <a:ea typeface="+mj-ea"/>
            </a:endParaRPr>
          </a:p>
          <a:p>
            <a:pPr marL="420624" indent="-384048" algn="just" fontAlgn="auto" hangingPunct="0">
              <a:spcBef>
                <a:spcPts val="1500"/>
              </a:spcBef>
              <a:spcAft>
                <a:spcPts val="0"/>
              </a:spcAft>
              <a:buFont typeface="Wingdings 2"/>
              <a:buChar char=""/>
              <a:defRPr/>
            </a:pPr>
            <a:r>
              <a:rPr lang="zh-TW" altLang="zh-TW" sz="2000" dirty="0" smtClean="0">
                <a:latin typeface="+mj-ea"/>
                <a:ea typeface="+mj-ea"/>
              </a:rPr>
              <a:t>協商基本原則：協商時我方將秉持對等、尊嚴、公平的原則，絕對不會自我矮化。另外，政府將依據馬總統之承諾，不會進一步開放中國大陸農產品進口及不開放中國大陸勞工來台工作；並將以符合「國家需要」、「民意支持」、「國會監督」三原則推動。</a:t>
            </a:r>
            <a:endParaRPr lang="zh-TW" altLang="en-US" sz="2000" dirty="0">
              <a:latin typeface="+mj-ea"/>
              <a:ea typeface="+mj-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內容版面配置區 2"/>
          <p:cNvSpPr>
            <a:spLocks noGrp="1"/>
          </p:cNvSpPr>
          <p:nvPr>
            <p:ph idx="1"/>
          </p:nvPr>
        </p:nvSpPr>
        <p:spPr>
          <a:xfrm>
            <a:off x="457200" y="1357313"/>
            <a:ext cx="8186738" cy="4525962"/>
          </a:xfrm>
        </p:spPr>
        <p:txBody>
          <a:bodyPr>
            <a:noAutofit/>
          </a:bodyPr>
          <a:lstStyle/>
          <a:p>
            <a:pPr marL="420624" indent="-384048" algn="just" fontAlgn="auto">
              <a:spcBef>
                <a:spcPts val="1000"/>
              </a:spcBef>
              <a:spcAft>
                <a:spcPts val="0"/>
              </a:spcAft>
              <a:buFont typeface="Wingdings 2"/>
              <a:buChar char=""/>
              <a:defRPr/>
            </a:pPr>
            <a:r>
              <a:rPr lang="zh-TW" altLang="zh-TW" sz="2000" dirty="0" smtClean="0">
                <a:latin typeface="+mj-ea"/>
                <a:ea typeface="+mj-ea"/>
              </a:rPr>
              <a:t>要推動兩岸經貿關係「正常化」。目前雖然兩岸都是</a:t>
            </a:r>
            <a:r>
              <a:rPr lang="en-US" altLang="zh-TW" sz="2000" dirty="0" smtClean="0">
                <a:latin typeface="+mj-ea"/>
                <a:ea typeface="+mj-ea"/>
              </a:rPr>
              <a:t>WTO</a:t>
            </a:r>
            <a:r>
              <a:rPr lang="zh-TW" altLang="zh-TW" sz="2000" dirty="0" smtClean="0">
                <a:latin typeface="+mj-ea"/>
                <a:ea typeface="+mj-ea"/>
              </a:rPr>
              <a:t>的成員，但是彼此之間的經貿往來仍有許多限制。</a:t>
            </a:r>
            <a:endParaRPr lang="en-US" altLang="zh-TW" sz="2000" dirty="0" smtClean="0">
              <a:latin typeface="+mj-ea"/>
              <a:ea typeface="+mj-ea"/>
            </a:endParaRPr>
          </a:p>
          <a:p>
            <a:pPr marL="420624" indent="-384048" algn="just" fontAlgn="auto" hangingPunct="0">
              <a:spcBef>
                <a:spcPts val="1000"/>
              </a:spcBef>
              <a:spcAft>
                <a:spcPts val="0"/>
              </a:spcAft>
              <a:buFont typeface="Wingdings 2"/>
              <a:buChar char=""/>
              <a:defRPr/>
            </a:pPr>
            <a:r>
              <a:rPr lang="zh-TW" altLang="zh-TW" sz="2000" dirty="0" smtClean="0">
                <a:latin typeface="+mj-ea"/>
                <a:ea typeface="+mj-ea"/>
              </a:rPr>
              <a:t>要避免我國在區域經濟整合體系中被「邊緣化」。而中國大陸是目前我國最主要的出口地區，與中國大陸簽署協議並有助我國與他國洽簽雙邊自由貿易協定，可避免我被邊緣化。</a:t>
            </a:r>
            <a:endParaRPr lang="en-US" altLang="zh-TW" sz="2000" dirty="0" smtClean="0">
              <a:latin typeface="+mj-ea"/>
              <a:ea typeface="+mj-ea"/>
            </a:endParaRPr>
          </a:p>
          <a:p>
            <a:pPr marL="420624" indent="-384048" algn="just" fontAlgn="auto">
              <a:spcBef>
                <a:spcPts val="1000"/>
              </a:spcBef>
              <a:spcAft>
                <a:spcPts val="0"/>
              </a:spcAft>
              <a:buFont typeface="Wingdings 2"/>
              <a:buChar char=""/>
              <a:defRPr/>
            </a:pPr>
            <a:r>
              <a:rPr lang="zh-TW" altLang="zh-TW" sz="2000" dirty="0" smtClean="0">
                <a:latin typeface="+mj-ea"/>
                <a:ea typeface="+mj-ea"/>
              </a:rPr>
              <a:t>要促進我國經貿投資「國際化」。</a:t>
            </a:r>
            <a:endParaRPr lang="en-US" altLang="zh-TW" sz="2000" dirty="0" smtClean="0">
              <a:latin typeface="+mj-ea"/>
              <a:ea typeface="+mj-ea"/>
            </a:endParaRPr>
          </a:p>
          <a:p>
            <a:pPr marL="420624" indent="-384048" algn="just" fontAlgn="auto">
              <a:spcBef>
                <a:spcPts val="0"/>
              </a:spcBef>
              <a:spcAft>
                <a:spcPts val="0"/>
              </a:spcAft>
              <a:buFont typeface="Wingdings 2"/>
              <a:buNone/>
              <a:defRPr/>
            </a:pPr>
            <a:r>
              <a:rPr lang="en-US" altLang="zh-TW" sz="2000" dirty="0" smtClean="0"/>
              <a:t>	</a:t>
            </a:r>
          </a:p>
          <a:p>
            <a:pPr marL="420624" indent="-384048" algn="just" fontAlgn="auto">
              <a:spcBef>
                <a:spcPts val="0"/>
              </a:spcBef>
              <a:spcAft>
                <a:spcPts val="0"/>
              </a:spcAft>
              <a:buFont typeface="Wingdings 2"/>
              <a:buNone/>
              <a:defRPr/>
            </a:pPr>
            <a:endParaRPr lang="en-US" altLang="zh-TW" sz="2000" dirty="0" smtClean="0"/>
          </a:p>
          <a:p>
            <a:pPr marL="420624" indent="-384048" algn="just" fontAlgn="auto">
              <a:spcBef>
                <a:spcPts val="0"/>
              </a:spcBef>
              <a:spcAft>
                <a:spcPts val="0"/>
              </a:spcAft>
              <a:buFont typeface="Wingdings 2"/>
              <a:buNone/>
              <a:defRPr/>
            </a:pPr>
            <a:r>
              <a:rPr lang="zh-TW" altLang="zh-TW" sz="3200" b="1" dirty="0" smtClean="0">
                <a:solidFill>
                  <a:srgbClr val="FF0000"/>
                </a:solidFill>
                <a:latin typeface="華康流隸體W5" pitchFamily="65" charset="-120"/>
                <a:ea typeface="華康流隸體W5" pitchFamily="65" charset="-120"/>
              </a:rPr>
              <a:t>目標</a:t>
            </a:r>
          </a:p>
          <a:p>
            <a:pPr marL="420624" indent="-384048" algn="just" fontAlgn="auto">
              <a:spcBef>
                <a:spcPts val="1000"/>
              </a:spcBef>
              <a:spcAft>
                <a:spcPts val="0"/>
              </a:spcAft>
              <a:buFont typeface="Wingdings 2"/>
              <a:buChar char=""/>
              <a:defRPr/>
            </a:pPr>
            <a:r>
              <a:rPr lang="zh-TW" altLang="zh-TW" sz="2000" dirty="0" smtClean="0">
                <a:latin typeface="+mj-ea"/>
                <a:ea typeface="+mj-ea"/>
              </a:rPr>
              <a:t>加強和增進雙方之間的經濟、貿易和投資合作。</a:t>
            </a:r>
          </a:p>
          <a:p>
            <a:pPr marL="420624" indent="-384048" algn="just" fontAlgn="auto">
              <a:spcBef>
                <a:spcPts val="1000"/>
              </a:spcBef>
              <a:spcAft>
                <a:spcPts val="0"/>
              </a:spcAft>
              <a:buFont typeface="Wingdings 2"/>
              <a:buChar char=""/>
              <a:defRPr/>
            </a:pPr>
            <a:r>
              <a:rPr lang="zh-TW" altLang="zh-TW" sz="2000" dirty="0" smtClean="0">
                <a:latin typeface="+mj-ea"/>
                <a:ea typeface="+mj-ea"/>
              </a:rPr>
              <a:t>促進雙方貨品和服務貿易進一步自由化，逐步建立公平、透明、便捷的投資及其保障機制。</a:t>
            </a:r>
          </a:p>
          <a:p>
            <a:pPr marL="420624" indent="-384048" algn="just" fontAlgn="auto">
              <a:spcBef>
                <a:spcPts val="1000"/>
              </a:spcBef>
              <a:spcAft>
                <a:spcPts val="0"/>
              </a:spcAft>
              <a:buFont typeface="Wingdings 2"/>
              <a:buChar char=""/>
              <a:defRPr/>
            </a:pPr>
            <a:r>
              <a:rPr lang="zh-TW" altLang="zh-TW" sz="2000" dirty="0" smtClean="0">
                <a:latin typeface="+mj-ea"/>
                <a:ea typeface="+mj-ea"/>
              </a:rPr>
              <a:t>擴大經濟合作領域，建立合作機</a:t>
            </a:r>
            <a:r>
              <a:rPr lang="zh-TW" altLang="en-US" sz="2000" dirty="0" smtClean="0">
                <a:latin typeface="+mj-ea"/>
                <a:ea typeface="+mj-ea"/>
              </a:rPr>
              <a:t>。</a:t>
            </a:r>
            <a:endParaRPr lang="en-US" altLang="zh-TW" sz="2000" dirty="0" smtClean="0">
              <a:latin typeface="+mj-ea"/>
              <a:ea typeface="+mj-ea"/>
            </a:endParaRPr>
          </a:p>
          <a:p>
            <a:pPr marL="420624" indent="-384048" algn="just" fontAlgn="auto">
              <a:spcBef>
                <a:spcPts val="0"/>
              </a:spcBef>
              <a:spcAft>
                <a:spcPts val="0"/>
              </a:spcAft>
              <a:buFont typeface="Wingdings 2"/>
              <a:buChar char=""/>
              <a:defRPr/>
            </a:pPr>
            <a:endParaRPr lang="en-US" altLang="zh-TW" sz="2000" dirty="0" smtClean="0"/>
          </a:p>
          <a:p>
            <a:pPr marL="420624" indent="-384048" algn="just" fontAlgn="auto">
              <a:spcBef>
                <a:spcPts val="0"/>
              </a:spcBef>
              <a:spcAft>
                <a:spcPts val="0"/>
              </a:spcAft>
              <a:buFont typeface="Wingdings 2"/>
              <a:buChar char=""/>
              <a:defRPr/>
            </a:pPr>
            <a:endParaRPr lang="zh-TW" altLang="en-US" sz="2000" dirty="0"/>
          </a:p>
        </p:txBody>
      </p:sp>
      <p:sp>
        <p:nvSpPr>
          <p:cNvPr id="16386" name="標題 1"/>
          <p:cNvSpPr>
            <a:spLocks noGrp="1"/>
          </p:cNvSpPr>
          <p:nvPr>
            <p:ph type="title"/>
          </p:nvPr>
        </p:nvSpPr>
        <p:spPr>
          <a:xfrm>
            <a:off x="457200" y="142875"/>
            <a:ext cx="8401050" cy="868363"/>
          </a:xfrm>
        </p:spPr>
        <p:txBody>
          <a:bodyPr/>
          <a:lstStyle/>
          <a:p>
            <a:pPr latinLnBrk="1"/>
            <a:r>
              <a:rPr lang="zh-TW" altLang="zh-TW" sz="3200" b="1" smtClean="0">
                <a:solidFill>
                  <a:srgbClr val="FF0000"/>
                </a:solidFill>
                <a:latin typeface="華康流隸體W5" pitchFamily="65" charset="-120"/>
                <a:ea typeface="華康流隸體W5" pitchFamily="65" charset="-120"/>
              </a:rPr>
              <a:t>政府推動和中國大陸簽署</a:t>
            </a:r>
            <a:r>
              <a:rPr lang="en-US" altLang="zh-TW" sz="3200" b="1" smtClean="0">
                <a:solidFill>
                  <a:srgbClr val="FF0000"/>
                </a:solidFill>
                <a:latin typeface="華康流隸體W5" pitchFamily="65" charset="-120"/>
                <a:ea typeface="華康流隸體W5" pitchFamily="65" charset="-120"/>
              </a:rPr>
              <a:t>ECFA</a:t>
            </a:r>
            <a:r>
              <a:rPr lang="zh-TW" altLang="zh-TW" sz="3200" b="1" smtClean="0">
                <a:solidFill>
                  <a:srgbClr val="FF0000"/>
                </a:solidFill>
                <a:latin typeface="華康流隸體W5" pitchFamily="65" charset="-120"/>
                <a:ea typeface="華康流隸體W5" pitchFamily="65" charset="-120"/>
              </a:rPr>
              <a:t>主要有三個目的</a:t>
            </a:r>
            <a:endParaRPr lang="en-US" altLang="zh-TW" sz="3200" b="1" smtClean="0">
              <a:solidFill>
                <a:srgbClr val="FF0000"/>
              </a:solidFill>
              <a:latin typeface="華康流隸體W5" pitchFamily="65" charset="-120"/>
              <a:ea typeface="華康流隸體W5" pitchFamily="65" charset="-12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標題 1"/>
          <p:cNvSpPr>
            <a:spLocks noGrp="1"/>
          </p:cNvSpPr>
          <p:nvPr>
            <p:ph type="title"/>
          </p:nvPr>
        </p:nvSpPr>
        <p:spPr>
          <a:xfrm>
            <a:off x="457200" y="274638"/>
            <a:ext cx="8115300" cy="868362"/>
          </a:xfrm>
        </p:spPr>
        <p:txBody>
          <a:bodyPr/>
          <a:lstStyle/>
          <a:p>
            <a:pPr latinLnBrk="1"/>
            <a:r>
              <a:rPr lang="en-US" altLang="zh-TW" sz="3500" smtClean="0">
                <a:solidFill>
                  <a:srgbClr val="FF0000"/>
                </a:solidFill>
                <a:latin typeface="華康流隸體W5" pitchFamily="65" charset="-120"/>
                <a:ea typeface="華康流隸體W5" pitchFamily="65" charset="-120"/>
              </a:rPr>
              <a:t>ECFA</a:t>
            </a:r>
            <a:r>
              <a:rPr lang="zh-TW" altLang="zh-TW" sz="3500" smtClean="0">
                <a:solidFill>
                  <a:srgbClr val="FF0000"/>
                </a:solidFill>
                <a:latin typeface="華康流隸體W5" pitchFamily="65" charset="-120"/>
                <a:ea typeface="華康流隸體W5" pitchFamily="65" charset="-120"/>
              </a:rPr>
              <a:t>是萬靈丹嗎？</a:t>
            </a:r>
            <a:endParaRPr lang="en-US" altLang="zh-TW" sz="3500" b="1" smtClean="0">
              <a:solidFill>
                <a:srgbClr val="FF0000"/>
              </a:solidFill>
              <a:latin typeface="華康流隸體W5" pitchFamily="65" charset="-120"/>
              <a:ea typeface="華康流隸體W5" pitchFamily="65" charset="-120"/>
            </a:endParaRPr>
          </a:p>
        </p:txBody>
      </p:sp>
      <p:sp>
        <p:nvSpPr>
          <p:cNvPr id="17410" name="內容版面配置區 2"/>
          <p:cNvSpPr>
            <a:spLocks noGrp="1"/>
          </p:cNvSpPr>
          <p:nvPr>
            <p:ph idx="1"/>
          </p:nvPr>
        </p:nvSpPr>
        <p:spPr>
          <a:xfrm>
            <a:off x="457200" y="1357313"/>
            <a:ext cx="8186738" cy="4525962"/>
          </a:xfrm>
        </p:spPr>
        <p:txBody>
          <a:bodyPr/>
          <a:lstStyle/>
          <a:p>
            <a:pPr algn="just"/>
            <a:r>
              <a:rPr lang="zh-TW" altLang="zh-TW" sz="2500" smtClean="0"/>
              <a:t>政府也不認為</a:t>
            </a:r>
            <a:r>
              <a:rPr lang="en-US" altLang="zh-TW" sz="2500" smtClean="0"/>
              <a:t>ECFA</a:t>
            </a:r>
            <a:r>
              <a:rPr lang="zh-TW" altLang="zh-TW" sz="2500" smtClean="0"/>
              <a:t>是萬靈丹。事實上，</a:t>
            </a:r>
            <a:r>
              <a:rPr lang="en-US" altLang="zh-TW" sz="2500" smtClean="0"/>
              <a:t>ECFA</a:t>
            </a:r>
            <a:r>
              <a:rPr lang="zh-TW" altLang="zh-TW" sz="2500" smtClean="0"/>
              <a:t>是導正我出口貨品需繳關稅，而相關國家出口貨品不必繳關稅之不公平現象的重要措施。</a:t>
            </a:r>
          </a:p>
          <a:p>
            <a:pPr algn="just">
              <a:buFont typeface="Wingdings 2" pitchFamily="18" charset="2"/>
              <a:buNone/>
            </a:pPr>
            <a:r>
              <a:rPr lang="en-US" altLang="zh-TW" sz="2500" smtClean="0"/>
              <a:t> </a:t>
            </a:r>
            <a:endParaRPr lang="zh-TW" altLang="zh-TW" sz="2500" smtClean="0"/>
          </a:p>
          <a:p>
            <a:pPr algn="just"/>
            <a:r>
              <a:rPr lang="zh-TW" altLang="zh-TW" sz="2500" smtClean="0"/>
              <a:t>政府陸續將與貿易對手國簽署</a:t>
            </a:r>
            <a:r>
              <a:rPr lang="en-US" altLang="zh-TW" sz="2500" smtClean="0"/>
              <a:t>FTA</a:t>
            </a:r>
            <a:r>
              <a:rPr lang="zh-TW" altLang="zh-TW" sz="2500" smtClean="0"/>
              <a:t>，其目的亦相同；是協助台商行銷全世界與布局全球的必要措施。另一方面，同樣重要的是，我國之產業競爭力的提昇與行銷能力的加強；經濟部亦正努力中。</a:t>
            </a:r>
            <a:endParaRPr lang="zh-TW" altLang="en-US" sz="25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標題 1"/>
          <p:cNvSpPr>
            <a:spLocks noGrp="1"/>
          </p:cNvSpPr>
          <p:nvPr>
            <p:ph type="title"/>
          </p:nvPr>
        </p:nvSpPr>
        <p:spPr>
          <a:xfrm>
            <a:off x="457200" y="274638"/>
            <a:ext cx="7467600" cy="1011237"/>
          </a:xfrm>
        </p:spPr>
        <p:txBody>
          <a:bodyPr/>
          <a:lstStyle/>
          <a:p>
            <a:r>
              <a:rPr lang="zh-TW" altLang="en-US" sz="4100" smtClean="0">
                <a:solidFill>
                  <a:srgbClr val="FF0000"/>
                </a:solidFill>
                <a:latin typeface="華康流隸體W5" pitchFamily="65" charset="-120"/>
                <a:ea typeface="華康流隸體W5" pitchFamily="65" charset="-120"/>
              </a:rPr>
              <a:t>對台灣經濟的影響</a:t>
            </a:r>
          </a:p>
        </p:txBody>
      </p:sp>
      <p:sp>
        <p:nvSpPr>
          <p:cNvPr id="9" name="內容版面配置區 2"/>
          <p:cNvSpPr>
            <a:spLocks noGrp="1"/>
          </p:cNvSpPr>
          <p:nvPr>
            <p:ph idx="1"/>
          </p:nvPr>
        </p:nvSpPr>
        <p:spPr>
          <a:xfrm>
            <a:off x="457200" y="1357313"/>
            <a:ext cx="8401050" cy="4525962"/>
          </a:xfrm>
        </p:spPr>
        <p:txBody>
          <a:bodyPr>
            <a:noAutofit/>
          </a:bodyPr>
          <a:lstStyle/>
          <a:p>
            <a:pPr algn="just">
              <a:spcBef>
                <a:spcPts val="1300"/>
              </a:spcBef>
            </a:pPr>
            <a:r>
              <a:rPr lang="zh-TW" altLang="zh-TW" sz="2700" b="1" smtClean="0">
                <a:latin typeface="微軟正黑體" pitchFamily="34" charset="-120"/>
              </a:rPr>
              <a:t>成為外商進入中國大陸市場之優先合作夥伴及門戶</a:t>
            </a:r>
            <a:endParaRPr lang="zh-TW" altLang="zh-TW" sz="2700" smtClean="0">
              <a:latin typeface="微軟正黑體" pitchFamily="34" charset="-120"/>
            </a:endParaRPr>
          </a:p>
          <a:p>
            <a:pPr algn="just">
              <a:spcBef>
                <a:spcPts val="1300"/>
              </a:spcBef>
            </a:pPr>
            <a:r>
              <a:rPr lang="zh-TW" altLang="zh-TW" sz="2700" b="1" smtClean="0">
                <a:latin typeface="微軟正黑體" pitchFamily="34" charset="-120"/>
              </a:rPr>
              <a:t>加速台灣發展成為產業運籌中心</a:t>
            </a:r>
            <a:endParaRPr lang="zh-TW" altLang="zh-TW" sz="2700" smtClean="0">
              <a:latin typeface="微軟正黑體" pitchFamily="34" charset="-120"/>
            </a:endParaRPr>
          </a:p>
          <a:p>
            <a:pPr algn="just">
              <a:spcBef>
                <a:spcPts val="1300"/>
              </a:spcBef>
            </a:pPr>
            <a:r>
              <a:rPr lang="zh-TW" altLang="zh-TW" sz="2700" b="1" smtClean="0">
                <a:latin typeface="微軟正黑體" pitchFamily="34" charset="-120"/>
              </a:rPr>
              <a:t>有助於產業供應鏈根留台灣</a:t>
            </a:r>
            <a:endParaRPr lang="zh-TW" altLang="zh-TW" sz="2700" smtClean="0">
              <a:latin typeface="微軟正黑體" pitchFamily="34" charset="-120"/>
            </a:endParaRPr>
          </a:p>
          <a:p>
            <a:pPr algn="just">
              <a:spcBef>
                <a:spcPts val="1300"/>
              </a:spcBef>
            </a:pPr>
            <a:r>
              <a:rPr lang="zh-TW" altLang="zh-TW" sz="2700" b="1" smtClean="0">
                <a:latin typeface="微軟正黑體" pitchFamily="34" charset="-120"/>
              </a:rPr>
              <a:t>有助大陸台商增加對台採購及產業競爭力</a:t>
            </a:r>
            <a:endParaRPr lang="zh-TW" altLang="zh-TW" sz="2700" smtClean="0">
              <a:latin typeface="微軟正黑體" pitchFamily="34" charset="-120"/>
            </a:endParaRPr>
          </a:p>
          <a:p>
            <a:pPr algn="just">
              <a:spcBef>
                <a:spcPts val="1300"/>
              </a:spcBef>
            </a:pPr>
            <a:endParaRPr lang="zh-TW" altLang="en-US" sz="2700" smtClean="0">
              <a:latin typeface="微軟正黑體" pitchFamily="34" charset="-12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fontAlgn="auto">
              <a:spcAft>
                <a:spcPts val="0"/>
              </a:spcAft>
              <a:defRPr/>
            </a:pPr>
            <a:r>
              <a:rPr lang="en-US" altLang="zh-TW" dirty="0" smtClean="0">
                <a:solidFill>
                  <a:srgbClr val="FF0000"/>
                </a:solidFill>
                <a:latin typeface="華康流隸體W5" pitchFamily="65" charset="-120"/>
                <a:ea typeface="華康流隸體W5" pitchFamily="65" charset="-120"/>
              </a:rPr>
              <a:t>ECFA</a:t>
            </a:r>
            <a:r>
              <a:rPr lang="zh-TW" altLang="zh-TW" dirty="0" smtClean="0">
                <a:solidFill>
                  <a:srgbClr val="FF0000"/>
                </a:solidFill>
                <a:latin typeface="華康流隸體W5" pitchFamily="65" charset="-120"/>
                <a:ea typeface="華康流隸體W5" pitchFamily="65" charset="-120"/>
              </a:rPr>
              <a:t>造成哪些產業的優勢與劣勢</a:t>
            </a:r>
            <a:endParaRPr lang="zh-TW" altLang="en-US" dirty="0">
              <a:solidFill>
                <a:srgbClr val="FF0000"/>
              </a:solidFill>
              <a:latin typeface="華康流隸體W5" pitchFamily="65" charset="-120"/>
              <a:ea typeface="華康流隸體W5" pitchFamily="65" charset="-120"/>
            </a:endParaRPr>
          </a:p>
        </p:txBody>
      </p:sp>
      <p:sp>
        <p:nvSpPr>
          <p:cNvPr id="19458" name="內容版面配置區 2"/>
          <p:cNvSpPr>
            <a:spLocks noGrp="1"/>
          </p:cNvSpPr>
          <p:nvPr>
            <p:ph idx="1"/>
          </p:nvPr>
        </p:nvSpPr>
        <p:spPr/>
        <p:txBody>
          <a:bodyPr/>
          <a:lstStyle/>
          <a:p>
            <a:pPr algn="just">
              <a:spcBef>
                <a:spcPts val="1000"/>
              </a:spcBef>
              <a:buFont typeface="Wingdings 2" pitchFamily="18" charset="2"/>
              <a:buNone/>
            </a:pPr>
            <a:r>
              <a:rPr lang="zh-TW" altLang="zh-TW" smtClean="0"/>
              <a:t>優勢產業：</a:t>
            </a:r>
            <a:endParaRPr lang="en-US" altLang="zh-TW" smtClean="0"/>
          </a:p>
          <a:p>
            <a:pPr algn="just">
              <a:spcBef>
                <a:spcPts val="1000"/>
              </a:spcBef>
              <a:buFont typeface="Wingdings 2" pitchFamily="18" charset="2"/>
              <a:buNone/>
            </a:pPr>
            <a:endParaRPr lang="zh-TW" altLang="zh-TW" sz="1000" smtClean="0"/>
          </a:p>
          <a:p>
            <a:pPr algn="just">
              <a:spcBef>
                <a:spcPts val="1000"/>
              </a:spcBef>
            </a:pPr>
            <a:r>
              <a:rPr lang="zh-TW" altLang="zh-TW" smtClean="0"/>
              <a:t>紡織業</a:t>
            </a:r>
          </a:p>
          <a:p>
            <a:pPr algn="just">
              <a:spcBef>
                <a:spcPts val="1000"/>
              </a:spcBef>
            </a:pPr>
            <a:r>
              <a:rPr lang="zh-TW" altLang="zh-TW" smtClean="0"/>
              <a:t>石化</a:t>
            </a:r>
          </a:p>
          <a:p>
            <a:pPr algn="just">
              <a:spcBef>
                <a:spcPts val="1000"/>
              </a:spcBef>
            </a:pPr>
            <a:r>
              <a:rPr lang="zh-TW" altLang="zh-TW" smtClean="0"/>
              <a:t>機械業</a:t>
            </a:r>
          </a:p>
          <a:p>
            <a:pPr algn="just">
              <a:spcBef>
                <a:spcPts val="1000"/>
              </a:spcBef>
            </a:pPr>
            <a:r>
              <a:rPr lang="zh-TW" altLang="zh-TW" smtClean="0"/>
              <a:t>鋼鐵業</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a:spLocks noGrp="1"/>
          </p:cNvSpPr>
          <p:nvPr>
            <p:ph type="title"/>
          </p:nvPr>
        </p:nvSpPr>
        <p:spPr/>
        <p:txBody>
          <a:bodyPr>
            <a:normAutofit fontScale="90000"/>
          </a:bodyPr>
          <a:lstStyle/>
          <a:p>
            <a:pPr fontAlgn="auto">
              <a:spcAft>
                <a:spcPts val="0"/>
              </a:spcAft>
              <a:defRPr/>
            </a:pPr>
            <a:r>
              <a:rPr lang="en-US" altLang="zh-TW" dirty="0" smtClean="0">
                <a:solidFill>
                  <a:srgbClr val="FF0000"/>
                </a:solidFill>
                <a:latin typeface="華康流隸體W5" pitchFamily="65" charset="-120"/>
                <a:ea typeface="華康流隸體W5" pitchFamily="65" charset="-120"/>
              </a:rPr>
              <a:t>ECFA</a:t>
            </a:r>
            <a:r>
              <a:rPr lang="zh-TW" altLang="zh-TW" dirty="0" smtClean="0">
                <a:solidFill>
                  <a:srgbClr val="FF0000"/>
                </a:solidFill>
                <a:latin typeface="華康流隸體W5" pitchFamily="65" charset="-120"/>
                <a:ea typeface="華康流隸體W5" pitchFamily="65" charset="-120"/>
              </a:rPr>
              <a:t>造成哪些產業的優勢與劣勢</a:t>
            </a:r>
            <a:endParaRPr lang="zh-TW" altLang="en-US" dirty="0">
              <a:solidFill>
                <a:srgbClr val="FF0000"/>
              </a:solidFill>
              <a:latin typeface="華康流隸體W5" pitchFamily="65" charset="-120"/>
              <a:ea typeface="華康流隸體W5" pitchFamily="65" charset="-120"/>
            </a:endParaRPr>
          </a:p>
        </p:txBody>
      </p:sp>
      <p:sp>
        <p:nvSpPr>
          <p:cNvPr id="5" name="內容版面配置區 2"/>
          <p:cNvSpPr>
            <a:spLocks noGrp="1"/>
          </p:cNvSpPr>
          <p:nvPr>
            <p:ph idx="1"/>
          </p:nvPr>
        </p:nvSpPr>
        <p:spPr/>
        <p:txBody>
          <a:bodyPr>
            <a:normAutofit/>
          </a:bodyPr>
          <a:lstStyle/>
          <a:p>
            <a:pPr marL="420624" indent="-384048" algn="just" fontAlgn="auto">
              <a:spcBef>
                <a:spcPts val="1000"/>
              </a:spcBef>
              <a:spcAft>
                <a:spcPts val="0"/>
              </a:spcAft>
              <a:buFont typeface="Wingdings 2"/>
              <a:buNone/>
              <a:defRPr/>
            </a:pPr>
            <a:r>
              <a:rPr lang="zh-TW" altLang="zh-TW" dirty="0" smtClean="0">
                <a:latin typeface="+mj-ea"/>
                <a:ea typeface="+mj-ea"/>
              </a:rPr>
              <a:t>劣勢產業：</a:t>
            </a:r>
            <a:endParaRPr lang="en-US" altLang="zh-TW" dirty="0" smtClean="0">
              <a:latin typeface="+mj-ea"/>
              <a:ea typeface="+mj-ea"/>
            </a:endParaRPr>
          </a:p>
          <a:p>
            <a:pPr marL="420624" indent="-384048" algn="just" fontAlgn="auto">
              <a:spcBef>
                <a:spcPts val="1000"/>
              </a:spcBef>
              <a:spcAft>
                <a:spcPts val="0"/>
              </a:spcAft>
              <a:buFont typeface="Wingdings 2"/>
              <a:buNone/>
              <a:defRPr/>
            </a:pPr>
            <a:endParaRPr lang="zh-TW" altLang="zh-TW" sz="1000" dirty="0" smtClean="0">
              <a:latin typeface="+mj-ea"/>
              <a:ea typeface="+mj-ea"/>
            </a:endParaRPr>
          </a:p>
          <a:p>
            <a:pPr marL="420624" indent="-384048" algn="just" fontAlgn="auto">
              <a:spcBef>
                <a:spcPts val="1000"/>
              </a:spcBef>
              <a:spcAft>
                <a:spcPts val="0"/>
              </a:spcAft>
              <a:buFont typeface="Wingdings 2"/>
              <a:buChar char=""/>
              <a:defRPr/>
            </a:pPr>
            <a:r>
              <a:rPr lang="zh-TW" altLang="zh-TW" dirty="0" smtClean="0">
                <a:latin typeface="+mj-ea"/>
                <a:ea typeface="+mj-ea"/>
              </a:rPr>
              <a:t>木材製品</a:t>
            </a:r>
          </a:p>
          <a:p>
            <a:pPr marL="420624" indent="-384048" algn="just" fontAlgn="auto">
              <a:spcBef>
                <a:spcPts val="1000"/>
              </a:spcBef>
              <a:spcAft>
                <a:spcPts val="0"/>
              </a:spcAft>
              <a:buFont typeface="Wingdings 2"/>
              <a:buChar char=""/>
              <a:defRPr/>
            </a:pPr>
            <a:r>
              <a:rPr lang="zh-TW" altLang="zh-TW" dirty="0" smtClean="0">
                <a:latin typeface="+mj-ea"/>
                <a:ea typeface="+mj-ea"/>
              </a:rPr>
              <a:t>其他運輸工具</a:t>
            </a:r>
          </a:p>
          <a:p>
            <a:pPr marL="420624" indent="-384048" algn="just" fontAlgn="auto">
              <a:spcBef>
                <a:spcPts val="1000"/>
              </a:spcBef>
              <a:spcAft>
                <a:spcPts val="0"/>
              </a:spcAft>
              <a:buFont typeface="Wingdings 2"/>
              <a:buChar char=""/>
              <a:defRPr/>
            </a:pPr>
            <a:r>
              <a:rPr lang="zh-TW" altLang="zh-TW" dirty="0" smtClean="0">
                <a:latin typeface="+mj-ea"/>
                <a:ea typeface="+mj-ea"/>
              </a:rPr>
              <a:t>農業</a:t>
            </a:r>
          </a:p>
          <a:p>
            <a:pPr marL="420624" indent="-384048" algn="just" fontAlgn="auto">
              <a:spcBef>
                <a:spcPts val="1000"/>
              </a:spcBef>
              <a:spcAft>
                <a:spcPts val="0"/>
              </a:spcAft>
              <a:buFont typeface="Wingdings 2"/>
              <a:buChar char=""/>
              <a:defRPr/>
            </a:pPr>
            <a:r>
              <a:rPr lang="zh-TW" altLang="zh-TW" dirty="0" smtClean="0">
                <a:latin typeface="+mj-ea"/>
                <a:ea typeface="+mj-ea"/>
              </a:rPr>
              <a:t>電機及電子業</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標題 1"/>
          <p:cNvSpPr>
            <a:spLocks noGrp="1"/>
          </p:cNvSpPr>
          <p:nvPr>
            <p:ph type="title"/>
          </p:nvPr>
        </p:nvSpPr>
        <p:spPr/>
        <p:txBody>
          <a:bodyPr/>
          <a:lstStyle/>
          <a:p>
            <a:r>
              <a:rPr lang="zh-TW" altLang="en-US" smtClean="0">
                <a:solidFill>
                  <a:srgbClr val="FF0000"/>
                </a:solidFill>
                <a:latin typeface="華康流隸體W5" pitchFamily="65" charset="-120"/>
                <a:ea typeface="華康流隸體W5" pitchFamily="65" charset="-120"/>
              </a:rPr>
              <a:t>結論</a:t>
            </a:r>
          </a:p>
        </p:txBody>
      </p:sp>
      <p:sp>
        <p:nvSpPr>
          <p:cNvPr id="21506" name="內容版面配置區 2"/>
          <p:cNvSpPr>
            <a:spLocks noGrp="1"/>
          </p:cNvSpPr>
          <p:nvPr>
            <p:ph idx="1"/>
          </p:nvPr>
        </p:nvSpPr>
        <p:spPr>
          <a:xfrm>
            <a:off x="457200" y="1600200"/>
            <a:ext cx="8329613" cy="4525963"/>
          </a:xfrm>
        </p:spPr>
        <p:txBody>
          <a:bodyPr/>
          <a:lstStyle/>
          <a:p>
            <a:pPr algn="just" hangingPunct="0">
              <a:spcBef>
                <a:spcPts val="1500"/>
              </a:spcBef>
            </a:pPr>
            <a:r>
              <a:rPr lang="zh-TW" altLang="zh-TW" smtClean="0"/>
              <a:t>簡單來說ＥＣＦＡ</a:t>
            </a:r>
            <a:r>
              <a:rPr lang="zh-TW" altLang="en-US" smtClean="0"/>
              <a:t>就是</a:t>
            </a:r>
            <a:r>
              <a:rPr lang="zh-TW" altLang="zh-TW" smtClean="0"/>
              <a:t>讓台灣與中國彼此進出口的商品都互相免稅，不論任何產業。</a:t>
            </a:r>
            <a:endParaRPr lang="en-US" altLang="zh-TW" smtClean="0"/>
          </a:p>
          <a:p>
            <a:pPr algn="just" hangingPunct="0">
              <a:spcBef>
                <a:spcPts val="1500"/>
              </a:spcBef>
            </a:pPr>
            <a:r>
              <a:rPr lang="zh-TW" altLang="zh-TW" smtClean="0"/>
              <a:t>注意</a:t>
            </a:r>
            <a:r>
              <a:rPr lang="zh-TW" altLang="en-US" smtClean="0"/>
              <a:t>！</a:t>
            </a:r>
            <a:r>
              <a:rPr lang="zh-TW" altLang="zh-TW" smtClean="0"/>
              <a:t>它不再是</a:t>
            </a:r>
            <a:r>
              <a:rPr lang="zh-TW" altLang="en-US" smtClean="0"/>
              <a:t>一個</a:t>
            </a:r>
            <a:r>
              <a:rPr lang="zh-TW" altLang="zh-TW" smtClean="0"/>
              <a:t>遙遠的名詞，而是</a:t>
            </a:r>
            <a:r>
              <a:rPr lang="en-US" altLang="zh-TW" smtClean="0"/>
              <a:t>3</a:t>
            </a:r>
            <a:r>
              <a:rPr lang="zh-TW" altLang="zh-TW" smtClean="0"/>
              <a:t>年內確實影響職涯向上與否的關鍵</a:t>
            </a:r>
            <a:r>
              <a:rPr lang="zh-TW" altLang="en-US" smtClean="0"/>
              <a:t>。</a:t>
            </a:r>
            <a:r>
              <a:rPr lang="zh-TW" altLang="zh-TW" smtClean="0"/>
              <a:t>為了讓台灣踏出勇敢的第一步，讓我們的某些企業，可以不用一直課稅，讓企業更具有國際的競爭力</a:t>
            </a:r>
            <a:r>
              <a:rPr lang="zh-TW" altLang="en-US" smtClean="0"/>
              <a:t>。</a:t>
            </a:r>
            <a:endParaRPr lang="en-US" altLang="zh-TW"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科技">
  <a:themeElements>
    <a:clrScheme name="科技">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科技">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248</TotalTime>
  <Words>977</Words>
  <Application>Microsoft Office PowerPoint</Application>
  <PresentationFormat>如螢幕大小 (4:3)</PresentationFormat>
  <Paragraphs>53</Paragraphs>
  <Slides>10</Slides>
  <Notes>0</Notes>
  <HiddenSlides>0</HiddenSlides>
  <MMClips>0</MMClips>
  <ScaleCrop>false</ScaleCrop>
  <HeadingPairs>
    <vt:vector size="6" baseType="variant">
      <vt:variant>
        <vt:lpstr>使用字型</vt:lpstr>
      </vt:variant>
      <vt:variant>
        <vt:i4>8</vt:i4>
      </vt:variant>
      <vt:variant>
        <vt:lpstr>簡報設計範本</vt:lpstr>
      </vt:variant>
      <vt:variant>
        <vt:i4>6</vt:i4>
      </vt:variant>
      <vt:variant>
        <vt:lpstr>投影片標題</vt:lpstr>
      </vt:variant>
      <vt:variant>
        <vt:i4>10</vt:i4>
      </vt:variant>
    </vt:vector>
  </HeadingPairs>
  <TitlesOfParts>
    <vt:vector size="24" baseType="lpstr">
      <vt:lpstr>Arial</vt:lpstr>
      <vt:lpstr>微軟正黑體</vt:lpstr>
      <vt:lpstr>Franklin Gothic Book</vt:lpstr>
      <vt:lpstr>Wingdings 2</vt:lpstr>
      <vt:lpstr>Calibri</vt:lpstr>
      <vt:lpstr>新細明體</vt:lpstr>
      <vt:lpstr>華康流隸體W5</vt:lpstr>
      <vt:lpstr>華康隸書體W5(P)</vt:lpstr>
      <vt:lpstr>科技</vt:lpstr>
      <vt:lpstr>科技</vt:lpstr>
      <vt:lpstr>科技</vt:lpstr>
      <vt:lpstr>科技</vt:lpstr>
      <vt:lpstr>科技</vt:lpstr>
      <vt:lpstr>科技</vt:lpstr>
      <vt:lpstr>投影片 1</vt:lpstr>
      <vt:lpstr>目錄</vt:lpstr>
      <vt:lpstr>何謂ＥＣＦＡ</vt:lpstr>
      <vt:lpstr>政府推動和中國大陸簽署ECFA主要有三個目的</vt:lpstr>
      <vt:lpstr>ECFA是萬靈丹嗎？</vt:lpstr>
      <vt:lpstr>對台灣經濟的影響</vt:lpstr>
      <vt:lpstr>ECFA造成哪些產業的優勢與劣勢</vt:lpstr>
      <vt:lpstr>ECFA造成哪些產業的優勢與劣勢</vt:lpstr>
      <vt:lpstr>結論</vt:lpstr>
      <vt:lpstr>Q&amp;A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作業管理   抓住ECFA新工作潮</dc:title>
  <dc:creator>User</dc:creator>
  <cp:lastModifiedBy>cyut</cp:lastModifiedBy>
  <cp:revision>23</cp:revision>
  <dcterms:created xsi:type="dcterms:W3CDTF">2010-12-13T15:03:44Z</dcterms:created>
  <dcterms:modified xsi:type="dcterms:W3CDTF">2010-12-15T04:14:38Z</dcterms:modified>
</cp:coreProperties>
</file>