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8" r:id="rId3"/>
    <p:sldMasterId id="2147483664" r:id="rId4"/>
    <p:sldMasterId id="2147483670" r:id="rId5"/>
    <p:sldMasterId id="2147483678" r:id="rId6"/>
  </p:sldMasterIdLst>
  <p:notesMasterIdLst>
    <p:notesMasterId r:id="rId29"/>
  </p:notesMasterIdLst>
  <p:handoutMasterIdLst>
    <p:handoutMasterId r:id="rId30"/>
  </p:handoutMasterIdLst>
  <p:sldIdLst>
    <p:sldId id="256" r:id="rId7"/>
    <p:sldId id="276" r:id="rId8"/>
    <p:sldId id="265" r:id="rId9"/>
    <p:sldId id="277" r:id="rId10"/>
    <p:sldId id="257" r:id="rId11"/>
    <p:sldId id="264" r:id="rId12"/>
    <p:sldId id="258" r:id="rId13"/>
    <p:sldId id="261" r:id="rId14"/>
    <p:sldId id="263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59" r:id="rId26"/>
    <p:sldId id="266" r:id="rId27"/>
    <p:sldId id="279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99FF"/>
    <a:srgbClr val="53AD95"/>
    <a:srgbClr val="EDC209"/>
    <a:srgbClr val="F6A20A"/>
    <a:srgbClr val="FFFF99"/>
    <a:srgbClr val="EEAF12"/>
    <a:srgbClr val="F21E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8F644E-4A40-4900-8EA2-5605FF693E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8F4857-C2F0-4A0D-A04A-023594337EA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C7E4E-0582-4BBE-8AE4-F377E194978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0D3B4-90EE-4818-8DC0-E6B6BD2CE681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D6E5D-19F0-469A-9C79-E8C2F6E171A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0AA8D-DBF7-4DEF-AE95-75255CF15F0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C102D-D43C-4FD1-9A4C-3340B9D12F5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E72B5-2FC8-4576-99EE-27646A9309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06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407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C017E1-8E23-416F-85E5-FF5D28E7CA1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A3BB8-E20A-48D1-B924-C37F69F5EA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9F34-30F5-48BC-91C5-2773265480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2FC30-93FF-4FC3-8290-17DA29EAF13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F366-A127-4A95-99D6-2E76F864D9C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C741-367C-4F04-A2F6-34A4F4E43D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5472C-2E35-49F4-AADD-0E680F55AA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47149-0D23-47C0-9DB2-00FCAAC7EA7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0BF5C-048A-47D7-88E2-6ACA194381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C177A-7751-416A-8A85-E6A5A5FC3A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692D8-DD1D-4BFF-84D5-0CE2C46FF04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6ECE-13D7-4654-A14C-8FAA9F2BC3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1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917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917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917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2A0625-D828-4FE1-B6AB-24B2579EA2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64974-C079-4B0C-876A-E6670834B8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309A3-A5BD-4A07-9918-D65CEBEFB45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6327-27DA-4EB5-AE36-1F98D1E998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65FD-0FDF-48D2-B144-C2BA339D055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185D6-82D1-4327-A96B-21A87D45C5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2BF2-0B62-4BA3-999F-A1B6451F11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CE622-4AA2-4B44-ACD2-9C156DAFDD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96157-A6A6-45CF-B751-A9D30618CB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EE528-2E75-4982-B11C-91503190DC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7E13-53A1-4F42-9952-01B95D0B2CA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A9723-9273-4B85-A6F5-7E66C6761C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08F1625-1C4A-44BE-9786-6C81D6573BB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4489C-4E6B-4D63-858F-7800B6FF0C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A009-E6FB-48E5-A915-1EAB10512AB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0734-7F1F-44B0-ABEF-9DF81B343B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A70A-0B7A-4138-BAA8-2926DC640F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B709E-21E9-48AA-9AB4-C9AC614ED7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3C120-F472-4C0E-9EE6-FB009DC880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CE79F-F956-4404-90EB-148C3ACAF4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C39AA-C81F-47E0-826C-CADAD75313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E6B0C-42DA-484B-9DEB-A2AB71679C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E40BE-6AEB-496D-BEBA-AF77467373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97CB-10DC-4517-9355-C176F45413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625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62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2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627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62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3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3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4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4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4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64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64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9641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9641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9641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5E5D188-7CD1-49C1-97EC-AE8DA834766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AA6B-4014-4723-9C34-70602536FD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6D67-7113-40AD-94CC-FFBF7C651B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83631-75D1-42BC-B93C-92F088B2F6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7EE9-9946-419C-ABAE-5E9D434B2C4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41C39-F6E6-410C-AB19-173197BAEE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7DD4-81E5-4D80-AFF6-14FE023B76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656F-A86B-407B-B3BC-AE544310F6D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3D16-AE64-457B-B7A8-43721A584E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647FC-0B89-4581-833A-D7A61C5C1DE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21F9E-9584-43D4-9CC5-C75E49FEC9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8FF29-CBDE-481E-AC27-DF5906B6C66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C92174-122A-4DE7-AE23-289A14103D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A205-F38F-437F-84B2-71AFC15DEC0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2F530-F506-44F9-B3FD-1DD2F3D111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1488-9E26-4F07-897B-515F8ABE619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F67F-C159-49AC-9332-15232F869CA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08A50-511B-4800-8058-1FE95F5276E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BC50-FBEE-41F2-9293-DCC64FC124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41BEF-6240-4554-890C-6C61048A6DE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72D09-FE01-4549-969A-9947D1B3BFF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A747-1B84-49FF-8AE7-947F42F5E75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F9476-51CB-44AA-9EA3-03D0C2D1194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6AFC-45F4-403D-A5BB-60A8371CC3D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F3B1F-FFBA-48EE-B0F2-D2878EDD94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C96BD-999B-40F6-84B4-3EEE950673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C5E3A-18A7-40D7-944E-224204CBCEE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A91B09-77BE-4D91-A1CB-8DF75594F1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30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fld id="{E77E522E-EA53-4F6F-A4E7-A9E46CADED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3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48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fld id="{15496EFD-0275-4F84-A13B-ED6D826301D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85ED35A3-B5E0-4841-AAD2-14F9C40512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52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52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2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52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52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2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53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3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53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53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53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53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1FBBB48E-48D4-4459-B3FA-0C7F624526D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53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D5C99679-6F47-4755-8909-E9CDCED29C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31925"/>
          </a:xfrm>
        </p:spPr>
        <p:txBody>
          <a:bodyPr/>
          <a:lstStyle/>
          <a:p>
            <a:r>
              <a:rPr kumimoji="0" lang="en-US" altLang="zh-TW" sz="8800"/>
              <a:t>【</a:t>
            </a:r>
            <a:r>
              <a:rPr kumimoji="0" lang="zh-TW" altLang="en-US" sz="8800"/>
              <a:t>蒼</a:t>
            </a:r>
            <a:r>
              <a:rPr lang="zh-TW" altLang="en-US" sz="8800"/>
              <a:t>狼</a:t>
            </a:r>
            <a:r>
              <a:rPr lang="en-US" altLang="zh-TW" sz="8800"/>
              <a:t>】</a:t>
            </a:r>
            <a:r>
              <a:rPr lang="zh-TW" altLang="en-US" sz="8800"/>
              <a:t>時代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357563"/>
            <a:ext cx="5327650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組員</a:t>
            </a:r>
            <a:r>
              <a:rPr lang="en-US" altLang="zh-TW"/>
              <a:t>:  9814069 </a:t>
            </a:r>
            <a:r>
              <a:rPr lang="zh-TW" altLang="en-US"/>
              <a:t>毛上仁</a:t>
            </a:r>
          </a:p>
          <a:p>
            <a:pPr>
              <a:lnSpc>
                <a:spcPct val="90000"/>
              </a:lnSpc>
            </a:pPr>
            <a:r>
              <a:rPr lang="zh-TW" altLang="en-US"/>
              <a:t>         </a:t>
            </a:r>
            <a:r>
              <a:rPr lang="en-US" altLang="zh-TW"/>
              <a:t>9814081 </a:t>
            </a:r>
            <a:r>
              <a:rPr lang="zh-TW" altLang="en-US"/>
              <a:t>簡輝銘</a:t>
            </a:r>
          </a:p>
          <a:p>
            <a:pPr>
              <a:lnSpc>
                <a:spcPct val="90000"/>
              </a:lnSpc>
            </a:pPr>
            <a:r>
              <a:rPr lang="zh-TW" altLang="en-US"/>
              <a:t>         </a:t>
            </a:r>
            <a:r>
              <a:rPr lang="en-US" altLang="zh-TW"/>
              <a:t>9814102 </a:t>
            </a:r>
            <a:r>
              <a:rPr lang="zh-TW" altLang="en-US"/>
              <a:t>洪瑋修</a:t>
            </a:r>
          </a:p>
          <a:p>
            <a:pPr>
              <a:lnSpc>
                <a:spcPct val="90000"/>
              </a:lnSpc>
            </a:pPr>
            <a:r>
              <a:rPr lang="zh-TW" altLang="en-US"/>
              <a:t>         </a:t>
            </a:r>
            <a:r>
              <a:rPr lang="en-US" altLang="zh-TW"/>
              <a:t>9814111 </a:t>
            </a:r>
            <a:r>
              <a:rPr lang="zh-TW" altLang="en-US"/>
              <a:t>黃楷雯</a:t>
            </a:r>
          </a:p>
          <a:p>
            <a:pPr>
              <a:lnSpc>
                <a:spcPct val="90000"/>
              </a:lnSpc>
            </a:pPr>
            <a:r>
              <a:rPr lang="zh-TW" altLang="en-US"/>
              <a:t>         </a:t>
            </a:r>
            <a:r>
              <a:rPr lang="en-US" altLang="zh-TW"/>
              <a:t>9814123 </a:t>
            </a:r>
            <a:r>
              <a:rPr lang="zh-TW" altLang="en-US"/>
              <a:t>江佳玟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71775" y="1844675"/>
            <a:ext cx="3887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停止掠奪式發展 </a:t>
            </a:r>
          </a:p>
          <a:p>
            <a:pPr>
              <a:spcBef>
                <a:spcPct val="50000"/>
              </a:spcBef>
            </a:pPr>
            <a:endParaRPr lang="en-US" altLang="zh-TW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DC20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20938"/>
            <a:ext cx="8540750" cy="1143000"/>
          </a:xfrm>
        </p:spPr>
        <p:txBody>
          <a:bodyPr/>
          <a:lstStyle/>
          <a:p>
            <a:r>
              <a:rPr lang="zh-TW" altLang="en-US" sz="8000" b="1"/>
              <a:t>台灣之恥？？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7772400" cy="1470025"/>
          </a:xfrm>
        </p:spPr>
        <p:txBody>
          <a:bodyPr/>
          <a:lstStyle/>
          <a:p>
            <a:r>
              <a:rPr lang="zh-TW" altLang="en-US" sz="8000">
                <a:solidFill>
                  <a:srgbClr val="003300"/>
                </a:solidFill>
                <a:latin typeface="華康流隸體W5" pitchFamily="65" charset="-120"/>
                <a:ea typeface="華康流隸體W5" pitchFamily="65" charset="-120"/>
              </a:rPr>
              <a:t>環 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最高額的成本</a:t>
            </a:r>
          </a:p>
        </p:txBody>
      </p:sp>
      <p:pic>
        <p:nvPicPr>
          <p:cNvPr id="68611" name="Picture 3" descr="自然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1557338"/>
            <a:ext cx="6300788" cy="4608512"/>
          </a:xfrm>
          <a:noFill/>
          <a:ln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525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ea typeface="華康流隸體W5" pitchFamily="65" charset="-120"/>
              </a:rPr>
              <a:t>付出的是我們生活的環境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環保法規</a:t>
            </a:r>
          </a:p>
        </p:txBody>
      </p:sp>
      <p:pic>
        <p:nvPicPr>
          <p:cNvPr id="69635" name="Picture 3" descr="法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44675"/>
            <a:ext cx="7192962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003300"/>
                </a:solidFill>
                <a:latin typeface="華康流隸體W5" pitchFamily="65" charset="-120"/>
                <a:ea typeface="華康流隸體W5" pitchFamily="65" charset="-120"/>
              </a:rPr>
              <a:t>GDP</a:t>
            </a:r>
            <a:r>
              <a:rPr lang="zh-TW" altLang="en-US">
                <a:solidFill>
                  <a:srgbClr val="003300"/>
                </a:solidFill>
                <a:latin typeface="華康流隸體W5" pitchFamily="65" charset="-120"/>
                <a:ea typeface="華康流隸體W5" pitchFamily="65" charset="-120"/>
              </a:rPr>
              <a:t>的供獻</a:t>
            </a:r>
          </a:p>
        </p:txBody>
      </p:sp>
      <p:pic>
        <p:nvPicPr>
          <p:cNvPr id="70659" name="Picture 3" descr="GDP的供獻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557338"/>
            <a:ext cx="5688013" cy="4532312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員工的人數</a:t>
            </a:r>
          </a:p>
        </p:txBody>
      </p:sp>
      <p:pic>
        <p:nvPicPr>
          <p:cNvPr id="71683" name="Picture 3" descr="員工人數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341438"/>
            <a:ext cx="5545137" cy="4503737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替代能源</a:t>
            </a:r>
          </a:p>
        </p:txBody>
      </p:sp>
      <p:pic>
        <p:nvPicPr>
          <p:cNvPr id="72707" name="Picture 3" descr="alt-mon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2133600"/>
            <a:ext cx="5072063" cy="4225925"/>
          </a:xfrm>
          <a:noFill/>
          <a:ln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258888" y="3213100"/>
            <a:ext cx="3816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ea typeface="華康流隸體W5" pitchFamily="65" charset="-120"/>
              </a:rPr>
              <a:t>有更好的選擇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慰問金</a:t>
            </a:r>
          </a:p>
        </p:txBody>
      </p:sp>
      <p:pic>
        <p:nvPicPr>
          <p:cNvPr id="73731" name="Picture 3" descr="污染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154238"/>
            <a:ext cx="4032250" cy="3467100"/>
          </a:xfrm>
          <a:noFill/>
          <a:ln/>
        </p:spPr>
      </p:pic>
      <p:pic>
        <p:nvPicPr>
          <p:cNvPr id="73732" name="Picture 4" descr="錢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2060575"/>
            <a:ext cx="2819400" cy="3455988"/>
          </a:xfrm>
          <a:noFill/>
          <a:ln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348038" y="2636838"/>
            <a:ext cx="2087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0">
                <a:solidFill>
                  <a:srgbClr val="CC0000"/>
                </a:solidFill>
                <a:latin typeface="華康墨字體" pitchFamily="81" charset="-120"/>
                <a:ea typeface="華康墨字體" pitchFamily="81" charset="-120"/>
              </a:rPr>
              <a:t>V.S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051050" y="5445125"/>
            <a:ext cx="525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ea typeface="華康墨字體" pitchFamily="81" charset="-120"/>
              </a:rPr>
              <a:t>錢真的是最重要的嗎？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003300"/>
                </a:solidFill>
                <a:ea typeface="華康流隸體W5" pitchFamily="65" charset="-120"/>
              </a:rPr>
              <a:t>永續發展</a:t>
            </a:r>
          </a:p>
        </p:txBody>
      </p:sp>
      <p:pic>
        <p:nvPicPr>
          <p:cNvPr id="74755" name="Picture 3" descr="污染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1601788"/>
            <a:ext cx="6192838" cy="4032250"/>
          </a:xfrm>
          <a:noFill/>
          <a:ln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ea typeface="華康流隸體W5" pitchFamily="65" charset="-120"/>
              </a:rPr>
              <a:t>灰濛濛的不是我們的家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未命名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779" name="Picture 3" descr="自然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844675"/>
            <a:ext cx="6350000" cy="4127500"/>
          </a:xfrm>
          <a:noFill/>
          <a:ln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042988" y="2781300"/>
            <a:ext cx="655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 b="1">
                <a:solidFill>
                  <a:srgbClr val="F6A20A"/>
                </a:solidFill>
                <a:ea typeface="華康流隸體W5" pitchFamily="65" charset="-120"/>
              </a:rPr>
              <a:t>請還給我們美麗的家園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6000">
                <a:ea typeface="華康隸書體W5(P)" pitchFamily="66" charset="-120"/>
              </a:rPr>
              <a:t>『</a:t>
            </a:r>
            <a:r>
              <a:rPr kumimoji="0" lang="zh-TW" altLang="en-US" sz="6000">
                <a:ea typeface="華康隸書體W5(P)" pitchFamily="66" charset="-120"/>
              </a:rPr>
              <a:t>蒼</a:t>
            </a:r>
            <a:r>
              <a:rPr lang="zh-TW" altLang="en-US" sz="6000">
                <a:ea typeface="華康隸書體W5(P)" pitchFamily="66" charset="-120"/>
              </a:rPr>
              <a:t>狼</a:t>
            </a:r>
            <a:r>
              <a:rPr lang="en-US" altLang="zh-TW" sz="6000">
                <a:ea typeface="華康隸書體W5(P)" pitchFamily="66" charset="-120"/>
              </a:rPr>
              <a:t>』</a:t>
            </a:r>
            <a:r>
              <a:rPr lang="zh-TW" altLang="en-US" sz="6000">
                <a:ea typeface="華康隸書體W5(P)" pitchFamily="66" charset="-120"/>
              </a:rPr>
              <a:t>的時代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0116" name="Picture 4" descr="狼"/>
          <p:cNvPicPr>
            <a:picLocks noChangeAspect="1" noChangeArrowheads="1"/>
          </p:cNvPicPr>
          <p:nvPr/>
        </p:nvPicPr>
        <p:blipFill>
          <a:blip r:embed="rId2">
            <a:lum bright="20000" contrast="8000"/>
          </a:blip>
          <a:srcRect/>
          <a:stretch>
            <a:fillRect/>
          </a:stretch>
        </p:blipFill>
        <p:spPr bwMode="auto">
          <a:xfrm>
            <a:off x="0" y="14128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484313"/>
            <a:ext cx="8540750" cy="2952750"/>
          </a:xfrm>
        </p:spPr>
        <p:txBody>
          <a:bodyPr/>
          <a:lstStyle/>
          <a:p>
            <a:r>
              <a:rPr lang="zh-TW" altLang="en-US" sz="8000">
                <a:ea typeface="華康隸書體W7(P)" pitchFamily="66" charset="-120"/>
              </a:rPr>
              <a:t>永 續 經 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>
                <a:ea typeface="華康隸書體W7(P)" pitchFamily="66" charset="-120"/>
              </a:rPr>
              <a:t>綠色消費</a:t>
            </a:r>
          </a:p>
        </p:txBody>
      </p:sp>
      <p:pic>
        <p:nvPicPr>
          <p:cNvPr id="45061" name="Picture 5" descr="7a5b1476648846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5327650" cy="4157662"/>
          </a:xfrm>
          <a:prstGeom prst="rect">
            <a:avLst/>
          </a:prstGeom>
          <a:noFill/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692275" y="1844675"/>
            <a:ext cx="5688013" cy="4392613"/>
          </a:xfrm>
          <a:prstGeom prst="line">
            <a:avLst/>
          </a:prstGeom>
          <a:noFill/>
          <a:ln w="317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自然3"/>
          <p:cNvPicPr>
            <a:picLocks noChangeAspect="1" noChangeArrowheads="1"/>
          </p:cNvPicPr>
          <p:nvPr/>
        </p:nvPicPr>
        <p:blipFill>
          <a:blip r:embed="rId2">
            <a:lum bright="20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1143000"/>
          </a:xfrm>
        </p:spPr>
        <p:txBody>
          <a:bodyPr/>
          <a:lstStyle/>
          <a:p>
            <a:r>
              <a:rPr lang="en-US" altLang="zh-TW" sz="8000" b="1">
                <a:latin typeface="Arial Black" pitchFamily="34" charset="0"/>
              </a:rPr>
              <a:t>~END~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364163" y="5546725"/>
            <a:ext cx="3779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</a:rPr>
              <a:t>資料來源：天下雜誌第</a:t>
            </a:r>
            <a:r>
              <a:rPr lang="en-US" altLang="zh-TW" sz="2000" b="1">
                <a:solidFill>
                  <a:schemeClr val="bg1"/>
                </a:solidFill>
              </a:rPr>
              <a:t>453</a:t>
            </a:r>
            <a:r>
              <a:rPr lang="zh-TW" altLang="en-US" sz="2000" b="1">
                <a:solidFill>
                  <a:schemeClr val="bg1"/>
                </a:solidFill>
              </a:rPr>
              <a:t>期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</a:rPr>
              <a:t>                  行政院環境保護署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</a:rPr>
              <a:t>                  行政院主計處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SC05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93100" cy="621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8308" name="Picture 4" descr="7a5b1476648846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中部科學園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pPr algn="l"/>
            <a:r>
              <a:rPr lang="zh-TW" altLang="en-US">
                <a:ea typeface="華康隸書體W7(P)" pitchFamily="66" charset="-120"/>
              </a:rPr>
              <a:t>台灣代工業</a:t>
            </a:r>
          </a:p>
        </p:txBody>
      </p:sp>
      <p:pic>
        <p:nvPicPr>
          <p:cNvPr id="9221" name="Picture 5" descr="fujitsu_090106_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3375"/>
            <a:ext cx="1944688" cy="1801813"/>
          </a:xfrm>
          <a:prstGeom prst="rect">
            <a:avLst/>
          </a:prstGeom>
          <a:noFill/>
        </p:spPr>
      </p:pic>
      <p:pic>
        <p:nvPicPr>
          <p:cNvPr id="9222" name="Picture 6" descr="iphone-4g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16"/>
          <a:stretch>
            <a:fillRect/>
          </a:stretch>
        </p:blipFill>
        <p:spPr bwMode="auto">
          <a:xfrm>
            <a:off x="4067175" y="188913"/>
            <a:ext cx="2159000" cy="18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海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042988" y="981075"/>
            <a:ext cx="6769100" cy="4679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042988" y="1196975"/>
            <a:ext cx="2519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/>
              <a:t>優點：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42988" y="3213100"/>
            <a:ext cx="2519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 b="1"/>
              <a:t>缺點：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708400" y="1412875"/>
            <a:ext cx="288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4000" b="1"/>
              <a:t>經濟</a:t>
            </a:r>
          </a:p>
          <a:p>
            <a:r>
              <a:rPr lang="zh-TW" altLang="en-US" sz="4000" b="1"/>
              <a:t>生活必需品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779838" y="3429000"/>
            <a:ext cx="2808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4000" b="1"/>
              <a:t>空氣汙染</a:t>
            </a:r>
          </a:p>
          <a:p>
            <a:r>
              <a:rPr lang="zh-TW" altLang="en-US" sz="4000" b="1"/>
              <a:t>廢水排放</a:t>
            </a:r>
          </a:p>
          <a:p>
            <a:r>
              <a:rPr lang="zh-TW" altLang="en-US" sz="4000" b="1"/>
              <a:t>溫室效應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8451" grpId="0"/>
      <p:bldP spid="18452" grpId="0"/>
      <p:bldP spid="184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DC209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268413"/>
            <a:ext cx="3887787" cy="1084262"/>
          </a:xfrm>
          <a:noFill/>
        </p:spPr>
        <p:txBody>
          <a:bodyPr/>
          <a:lstStyle/>
          <a:p>
            <a:r>
              <a:rPr lang="zh-TW" altLang="en-US" sz="8000">
                <a:solidFill>
                  <a:srgbClr val="F21E0E"/>
                </a:solidFill>
                <a:latin typeface="華康隸書體W7(P)" pitchFamily="66" charset="-120"/>
                <a:ea typeface="華康隸書體W7(P)" pitchFamily="66" charset="-120"/>
              </a:rPr>
              <a:t>經  濟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00113" y="34290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六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</p:spPr>
      </p:pic>
      <p:pic>
        <p:nvPicPr>
          <p:cNvPr id="15374" name="Picture 14" descr="福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49275"/>
            <a:ext cx="3240088" cy="2430463"/>
          </a:xfrm>
          <a:prstGeom prst="rect">
            <a:avLst/>
          </a:prstGeom>
          <a:noFill/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124075" y="908050"/>
            <a:ext cx="2016125" cy="701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latin typeface="華康隸書體W7(P)" pitchFamily="66" charset="-120"/>
                <a:ea typeface="華康隸書體W7(P)" pitchFamily="66" charset="-120"/>
              </a:rPr>
              <a:t>低 成 本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124075" y="1916113"/>
            <a:ext cx="2016125" cy="701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latin typeface="華康隸書體W7(P)" pitchFamily="66" charset="-120"/>
                <a:ea typeface="華康隸書體W7(P)" pitchFamily="66" charset="-120"/>
              </a:rPr>
              <a:t>高 利 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nimBg="1"/>
      <p:bldP spid="15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531813"/>
            <a:ext cx="9144000" cy="6858001"/>
          </a:xfrm>
          <a:prstGeom prst="rect">
            <a:avLst/>
          </a:prstGeom>
          <a:solidFill>
            <a:srgbClr val="EDC209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335713" y="5516563"/>
            <a:ext cx="2808287" cy="1081087"/>
          </a:xfrm>
          <a:noFill/>
        </p:spPr>
        <p:txBody>
          <a:bodyPr/>
          <a:lstStyle/>
          <a:p>
            <a:r>
              <a:rPr lang="zh-TW" altLang="en-US" sz="6000">
                <a:solidFill>
                  <a:srgbClr val="F21E0E"/>
                </a:solidFill>
                <a:latin typeface="華康隸書體W7(P)" pitchFamily="66" charset="-120"/>
                <a:ea typeface="華康隸書體W7(P)" pitchFamily="66" charset="-120"/>
              </a:rPr>
              <a:t>經  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00113" y="34290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87450" y="1341438"/>
            <a:ext cx="5502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3399FF"/>
                </a:solidFill>
              </a:rPr>
              <a:t>在</a:t>
            </a:r>
            <a:r>
              <a:rPr lang="en-US" altLang="zh-TW" sz="2000" b="1">
                <a:solidFill>
                  <a:srgbClr val="3399FF"/>
                </a:solidFill>
              </a:rPr>
              <a:t>2009</a:t>
            </a:r>
            <a:r>
              <a:rPr lang="zh-TW" altLang="en-US" sz="2000" b="1">
                <a:solidFill>
                  <a:srgbClr val="3399FF"/>
                </a:solidFill>
              </a:rPr>
              <a:t>年，六輕的產值達到</a:t>
            </a:r>
            <a:r>
              <a:rPr lang="en-US" altLang="zh-TW" sz="2000" b="1">
                <a:solidFill>
                  <a:srgbClr val="3399FF"/>
                </a:solidFill>
              </a:rPr>
              <a:t>1</a:t>
            </a:r>
            <a:r>
              <a:rPr lang="zh-TW" altLang="en-US" sz="2000" b="1">
                <a:solidFill>
                  <a:srgbClr val="3399FF"/>
                </a:solidFill>
              </a:rPr>
              <a:t>兆</a:t>
            </a:r>
            <a:r>
              <a:rPr lang="en-US" altLang="zh-TW" sz="2000" b="1">
                <a:solidFill>
                  <a:srgbClr val="3399FF"/>
                </a:solidFill>
              </a:rPr>
              <a:t>1392</a:t>
            </a:r>
            <a:r>
              <a:rPr lang="zh-TW" altLang="en-US" sz="2000" b="1">
                <a:solidFill>
                  <a:srgbClr val="3399FF"/>
                </a:solidFill>
              </a:rPr>
              <a:t>億元佔年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3399FF"/>
                </a:solidFill>
              </a:rPr>
              <a:t>度的</a:t>
            </a:r>
            <a:r>
              <a:rPr lang="en-US" altLang="zh-TW" sz="2000" b="1">
                <a:solidFill>
                  <a:srgbClr val="3399FF"/>
                </a:solidFill>
              </a:rPr>
              <a:t>GDP</a:t>
            </a:r>
            <a:r>
              <a:rPr lang="zh-TW" altLang="en-US" sz="2000" b="1">
                <a:solidFill>
                  <a:srgbClr val="3399FF"/>
                </a:solidFill>
              </a:rPr>
              <a:t>就有</a:t>
            </a:r>
            <a:r>
              <a:rPr lang="en-US" altLang="zh-TW" sz="2000" b="1">
                <a:solidFill>
                  <a:srgbClr val="3399FF"/>
                </a:solidFill>
              </a:rPr>
              <a:t>9%</a:t>
            </a:r>
            <a:r>
              <a:rPr lang="zh-TW" altLang="en-US" sz="2000" b="1">
                <a:solidFill>
                  <a:srgbClr val="3399FF"/>
                </a:solidFill>
              </a:rPr>
              <a:t>之多。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16013" y="2924175"/>
            <a:ext cx="5564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3399FF"/>
                </a:solidFill>
              </a:rPr>
              <a:t>每年替代進口值</a:t>
            </a:r>
            <a:r>
              <a:rPr lang="en-US" altLang="zh-TW" sz="2000" b="1">
                <a:solidFill>
                  <a:srgbClr val="3399FF"/>
                </a:solidFill>
              </a:rPr>
              <a:t>640</a:t>
            </a:r>
            <a:r>
              <a:rPr lang="zh-TW" altLang="en-US" sz="2000" b="1">
                <a:solidFill>
                  <a:srgbClr val="3399FF"/>
                </a:solidFill>
              </a:rPr>
              <a:t>億，並且帶動了中下游相關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3399FF"/>
                </a:solidFill>
              </a:rPr>
              <a:t>工業 發展每年增加產值</a:t>
            </a:r>
            <a:r>
              <a:rPr lang="en-US" altLang="zh-TW" sz="2000" b="1">
                <a:solidFill>
                  <a:srgbClr val="3399FF"/>
                </a:solidFill>
              </a:rPr>
              <a:t>2</a:t>
            </a:r>
            <a:r>
              <a:rPr lang="zh-TW" altLang="en-US" sz="2000" b="1">
                <a:solidFill>
                  <a:srgbClr val="3399FF"/>
                </a:solidFill>
              </a:rPr>
              <a:t>兆元</a:t>
            </a:r>
            <a:r>
              <a:rPr lang="zh-TW" altLang="en-US" sz="2000">
                <a:solidFill>
                  <a:srgbClr val="3399FF"/>
                </a:solidFill>
              </a:rPr>
              <a:t>。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11188" y="1484313"/>
            <a:ext cx="503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>
                <a:solidFill>
                  <a:srgbClr val="3399FF"/>
                </a:solidFill>
              </a:rPr>
              <a:t>★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1188" y="2997200"/>
            <a:ext cx="503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>
                <a:solidFill>
                  <a:srgbClr val="3399FF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8774E-7 L -0.00052 -0.7601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17418" grpId="0"/>
      <p:bldP spid="17421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designb">
  <a:themeElements>
    <a:clrScheme name="tdesignb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tdesignb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b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esignb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designc">
  <a:themeElements>
    <a:clrScheme name="tdesignc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tdesignc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c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307</TotalTime>
  <Words>197</Words>
  <Application>Microsoft Office PowerPoint</Application>
  <PresentationFormat>如螢幕大小 (4:3)</PresentationFormat>
  <Paragraphs>50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22</vt:i4>
      </vt:variant>
    </vt:vector>
  </HeadingPairs>
  <TitlesOfParts>
    <vt:vector size="40" baseType="lpstr">
      <vt:lpstr>Arial</vt:lpstr>
      <vt:lpstr>新細明體</vt:lpstr>
      <vt:lpstr>Tahoma</vt:lpstr>
      <vt:lpstr>Wingdings</vt:lpstr>
      <vt:lpstr>Garamond</vt:lpstr>
      <vt:lpstr>Times New Roman</vt:lpstr>
      <vt:lpstr>Wingdings 2</vt:lpstr>
      <vt:lpstr>華康隸書體W7(P)</vt:lpstr>
      <vt:lpstr>華康流隸體W5</vt:lpstr>
      <vt:lpstr>華康墨字體</vt:lpstr>
      <vt:lpstr>華康隸書體W5(P)</vt:lpstr>
      <vt:lpstr>Arial Black</vt:lpstr>
      <vt:lpstr>預設簡報設計</vt:lpstr>
      <vt:lpstr>Balance</vt:lpstr>
      <vt:lpstr>Teamwork</vt:lpstr>
      <vt:lpstr>tdesignb</vt:lpstr>
      <vt:lpstr>Compass</vt:lpstr>
      <vt:lpstr>tdesignc</vt:lpstr>
      <vt:lpstr>【蒼狼】時代</vt:lpstr>
      <vt:lpstr>『蒼狼』的時代</vt:lpstr>
      <vt:lpstr>投影片 3</vt:lpstr>
      <vt:lpstr>投影片 4</vt:lpstr>
      <vt:lpstr>台灣代工業</vt:lpstr>
      <vt:lpstr>投影片 6</vt:lpstr>
      <vt:lpstr>經  濟</vt:lpstr>
      <vt:lpstr>投影片 8</vt:lpstr>
      <vt:lpstr>經  濟</vt:lpstr>
      <vt:lpstr>台灣之恥？？</vt:lpstr>
      <vt:lpstr>環 保</vt:lpstr>
      <vt:lpstr>最高額的成本</vt:lpstr>
      <vt:lpstr>環保法規</vt:lpstr>
      <vt:lpstr>GDP的供獻</vt:lpstr>
      <vt:lpstr>員工的人數</vt:lpstr>
      <vt:lpstr>替代能源</vt:lpstr>
      <vt:lpstr>慰問金</vt:lpstr>
      <vt:lpstr>永續發展</vt:lpstr>
      <vt:lpstr>投影片 19</vt:lpstr>
      <vt:lpstr>永 續 經 營</vt:lpstr>
      <vt:lpstr>綠色消費</vt:lpstr>
      <vt:lpstr>~END~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【蒼狼】時代</dc:title>
  <dc:creator>WINXP</dc:creator>
  <cp:lastModifiedBy>***</cp:lastModifiedBy>
  <cp:revision>16</cp:revision>
  <dcterms:created xsi:type="dcterms:W3CDTF">2010-12-01T09:53:14Z</dcterms:created>
  <dcterms:modified xsi:type="dcterms:W3CDTF">2010-12-02T05:24:42Z</dcterms:modified>
</cp:coreProperties>
</file>