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1" d="100"/>
          <a:sy n="71" d="100"/>
        </p:scale>
        <p:origin x="-8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1/5/2016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leisure.cyut.edu.tw/files/archive/733_69444ed8.pdf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3355"/>
              </p:ext>
            </p:extLst>
          </p:nvPr>
        </p:nvGraphicFramePr>
        <p:xfrm>
          <a:off x="1259632" y="1988840"/>
          <a:ext cx="3888432" cy="1371600"/>
        </p:xfrm>
        <a:graphic>
          <a:graphicData uri="http://schemas.openxmlformats.org/drawingml/2006/table">
            <a:tbl>
              <a:tblPr firstRow="1" bandRow="1"/>
              <a:tblGrid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lvl="0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1200"/>
              </a:spcBef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  <a:hlinkClick r:id="rId5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hlinkClick r:id="rId5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84530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25592"/>
              </p:ext>
            </p:extLst>
          </p:nvPr>
        </p:nvGraphicFramePr>
        <p:xfrm>
          <a:off x="960582" y="2060848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44416"/>
                <a:gridCol w="1368152"/>
                <a:gridCol w="1440160"/>
                <a:gridCol w="1008112"/>
                <a:gridCol w="1213117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75643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13285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635" indent="-377190">
              <a:spcBef>
                <a:spcPts val="300"/>
              </a:spcBef>
              <a:spcAft>
                <a:spcPts val="0"/>
              </a:spcAft>
            </a:pPr>
            <a:endParaRPr lang="en-US" altLang="zh-TW" sz="2800" kern="100" dirty="0" smtClean="0">
              <a:latin typeface="Times New Roman"/>
              <a:ea typeface="標楷體"/>
            </a:endParaRPr>
          </a:p>
          <a:p>
            <a:pPr marL="762635" indent="-377190">
              <a:spcBef>
                <a:spcPts val="300"/>
              </a:spcBef>
              <a:spcAft>
                <a:spcPts val="0"/>
              </a:spcAft>
            </a:pPr>
            <a:endParaRPr lang="en-US" altLang="zh-TW" sz="2800" kern="100" dirty="0">
              <a:latin typeface="Times New Roman"/>
              <a:ea typeface="標楷體"/>
            </a:endParaRPr>
          </a:p>
          <a:p>
            <a:pPr marL="842645" indent="-4572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800" kern="100" dirty="0" smtClean="0">
                <a:latin typeface="Times New Roman"/>
                <a:ea typeface="標楷體"/>
              </a:rPr>
              <a:t>請</a:t>
            </a:r>
            <a:r>
              <a:rPr lang="zh-TW" altLang="zh-TW" sz="2800" kern="100" dirty="0">
                <a:latin typeface="Times New Roman"/>
                <a:ea typeface="標楷體"/>
              </a:rPr>
              <a:t>班代於民國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105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年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2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22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日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星期一</a:t>
            </a:r>
            <a:r>
              <a:rPr lang="en-US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altLang="en-US" sz="2800" kern="100" dirty="0">
                <a:latin typeface="Times New Roman"/>
                <a:ea typeface="標楷體"/>
              </a:rPr>
              <a:t>至進修教學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組辦公室</a:t>
            </a:r>
            <a:r>
              <a:rPr lang="zh-TW" altLang="zh-TW" sz="2800" kern="100" dirty="0" smtClean="0">
                <a:latin typeface="Times New Roman"/>
                <a:ea typeface="標楷體"/>
              </a:rPr>
              <a:t>領取</a:t>
            </a:r>
            <a:r>
              <a:rPr lang="zh-TW" altLang="zh-TW" sz="2800" b="1" kern="100" dirty="0">
                <a:latin typeface="Times New Roman"/>
                <a:ea typeface="標楷體"/>
              </a:rPr>
              <a:t>「畢業調查表</a:t>
            </a:r>
            <a:r>
              <a:rPr lang="zh-TW" altLang="zh-TW" sz="2800" b="1" kern="100" dirty="0" smtClean="0">
                <a:latin typeface="Times New Roman"/>
                <a:ea typeface="標楷體"/>
              </a:rPr>
              <a:t>」</a:t>
            </a:r>
            <a:r>
              <a:rPr lang="zh-TW" altLang="en-US" sz="2800" kern="100" dirty="0" smtClean="0">
                <a:latin typeface="Times New Roman"/>
                <a:ea typeface="標楷體"/>
              </a:rPr>
              <a:t>。</a:t>
            </a:r>
            <a:endParaRPr lang="en-US" altLang="zh-TW" sz="2800" kern="100" dirty="0" smtClean="0">
              <a:latin typeface="Times New Roman"/>
              <a:ea typeface="標楷體"/>
            </a:endParaRPr>
          </a:p>
          <a:p>
            <a:pPr marL="842645" indent="-4572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kern="100" dirty="0" smtClean="0">
                <a:latin typeface="Times New Roman"/>
                <a:ea typeface="標楷體"/>
              </a:rPr>
              <a:t>請</a:t>
            </a:r>
            <a:r>
              <a:rPr lang="zh-TW" altLang="zh-TW" sz="2800" kern="100" dirty="0" smtClean="0">
                <a:latin typeface="Times New Roman"/>
                <a:ea typeface="標楷體"/>
              </a:rPr>
              <a:t>同學</a:t>
            </a:r>
            <a:r>
              <a:rPr lang="zh-TW" altLang="zh-TW" sz="2800" kern="100" dirty="0">
                <a:latin typeface="Times New Roman"/>
                <a:ea typeface="標楷體"/>
              </a:rPr>
              <a:t>於</a:t>
            </a:r>
            <a:r>
              <a:rPr lang="zh-TW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民國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105</a:t>
            </a:r>
            <a:r>
              <a:rPr lang="zh-TW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年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3</a:t>
            </a:r>
            <a:r>
              <a:rPr lang="zh-TW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月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11</a:t>
            </a:r>
            <a:r>
              <a:rPr lang="zh-TW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日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星期五</a:t>
            </a:r>
            <a:r>
              <a:rPr lang="en-US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altLang="zh-TW" sz="2800" b="1" u="sng" kern="100" dirty="0">
                <a:solidFill>
                  <a:srgbClr val="FF0000"/>
                </a:solidFill>
                <a:latin typeface="Times New Roman"/>
                <a:ea typeface="標楷體"/>
              </a:rPr>
              <a:t>前</a:t>
            </a:r>
            <a:r>
              <a:rPr lang="zh-TW" altLang="zh-TW" sz="2800" kern="100" dirty="0">
                <a:latin typeface="Times New Roman"/>
                <a:ea typeface="標楷體"/>
              </a:rPr>
              <a:t>再次</a:t>
            </a:r>
            <a:r>
              <a:rPr lang="zh-TW" altLang="zh-TW" sz="2800" b="1" kern="100" dirty="0">
                <a:latin typeface="Times New Roman"/>
                <a:ea typeface="標楷體"/>
              </a:rPr>
              <a:t>上網自審</a:t>
            </a:r>
            <a:r>
              <a:rPr lang="zh-TW" altLang="zh-TW" sz="2800" kern="100" dirty="0">
                <a:latin typeface="Times New Roman"/>
                <a:ea typeface="標楷體"/>
              </a:rPr>
              <a:t>，於【</a:t>
            </a:r>
            <a:r>
              <a:rPr lang="zh-TW" altLang="zh-TW" sz="2800" b="1" kern="100" dirty="0">
                <a:latin typeface="Times New Roman"/>
                <a:ea typeface="標楷體"/>
              </a:rPr>
              <a:t>◎自我審查】</a:t>
            </a:r>
            <a:r>
              <a:rPr lang="zh-TW" altLang="zh-TW" sz="2800" b="1" kern="100" dirty="0">
                <a:latin typeface="Times New Roman"/>
                <a:ea typeface="標楷體"/>
                <a:cs typeface="標楷體"/>
              </a:rPr>
              <a:t>頁籤確認是否能如期畢業</a:t>
            </a:r>
            <a:r>
              <a:rPr lang="zh-TW" altLang="zh-TW" sz="2800" kern="100" dirty="0">
                <a:latin typeface="Times New Roman"/>
                <a:ea typeface="標楷體"/>
                <a:cs typeface="標楷體"/>
              </a:rPr>
              <a:t>，並於</a:t>
            </a:r>
            <a:r>
              <a:rPr lang="zh-TW" altLang="zh-TW" sz="2800" b="1" kern="100" dirty="0">
                <a:latin typeface="Times New Roman"/>
                <a:ea typeface="標楷體"/>
              </a:rPr>
              <a:t>「畢業調查表」</a:t>
            </a:r>
            <a:r>
              <a:rPr lang="zh-TW" altLang="zh-TW" sz="2800" b="1" kern="100" dirty="0">
                <a:latin typeface="Times New Roman"/>
                <a:ea typeface="標楷體"/>
                <a:cs typeface="標楷體"/>
              </a:rPr>
              <a:t>勾選是否畢業及簽名</a:t>
            </a:r>
            <a:r>
              <a:rPr lang="zh-TW" altLang="zh-TW" sz="2800" kern="100" dirty="0" smtClean="0">
                <a:latin typeface="Times New Roman"/>
                <a:ea typeface="標楷體"/>
                <a:cs typeface="標楷體"/>
              </a:rPr>
              <a:t>。</a:t>
            </a:r>
            <a:endParaRPr lang="en-US" altLang="zh-TW" sz="2000" kern="100" dirty="0" smtClean="0">
              <a:latin typeface="Times New Roman"/>
            </a:endParaRPr>
          </a:p>
          <a:p>
            <a:pPr marL="842645" indent="-4572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800" b="1" kern="100" dirty="0" smtClean="0">
                <a:latin typeface="Times New Roman"/>
                <a:ea typeface="標楷體"/>
                <a:cs typeface="Times New Roman"/>
              </a:rPr>
              <a:t>「</a:t>
            </a:r>
            <a:r>
              <a:rPr lang="zh-TW" altLang="zh-TW" sz="2800" b="1" kern="100" dirty="0">
                <a:latin typeface="Times New Roman"/>
                <a:ea typeface="標楷體"/>
                <a:cs typeface="Times New Roman"/>
              </a:rPr>
              <a:t>畢業調查表」</a:t>
            </a:r>
            <a:r>
              <a:rPr lang="zh-TW" altLang="zh-TW" sz="2800" kern="100" dirty="0">
                <a:latin typeface="Times New Roman"/>
                <a:ea typeface="標楷體"/>
                <a:cs typeface="Times New Roman"/>
              </a:rPr>
              <a:t>請於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民國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105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年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3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月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11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日</a:t>
            </a:r>
            <a:r>
              <a:rPr lang="en-US" altLang="zh-TW" sz="2800" b="1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altLang="zh-TW" sz="2800" b="1" kern="100" dirty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星期五</a:t>
            </a:r>
            <a:r>
              <a:rPr lang="en-US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晚上</a:t>
            </a:r>
            <a:r>
              <a:rPr lang="en-US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8</a:t>
            </a:r>
            <a:r>
              <a:rPr lang="zh-TW"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</a:rPr>
              <a:t>時</a:t>
            </a:r>
            <a:r>
              <a:rPr lang="zh-TW" altLang="zh-TW" sz="2800" b="1" kern="100" dirty="0" smtClean="0">
                <a:solidFill>
                  <a:srgbClr val="FF0000"/>
                </a:solidFill>
                <a:latin typeface="Times New Roman"/>
                <a:ea typeface="標楷體"/>
                <a:cs typeface="Times New Roman"/>
              </a:rPr>
              <a:t>前</a:t>
            </a:r>
            <a:r>
              <a:rPr lang="zh-TW" altLang="zh-TW" sz="2800" b="1" kern="100" dirty="0">
                <a:latin typeface="Times New Roman"/>
                <a:ea typeface="標楷體"/>
                <a:cs typeface="Times New Roman"/>
              </a:rPr>
              <a:t>完成簽章並送系</a:t>
            </a:r>
            <a:r>
              <a:rPr lang="zh-TW" altLang="zh-TW" sz="2800" b="1" kern="100" dirty="0" smtClean="0">
                <a:latin typeface="Times New Roman"/>
                <a:ea typeface="標楷體"/>
                <a:cs typeface="Times New Roman"/>
              </a:rPr>
              <a:t>辦</a:t>
            </a:r>
            <a:r>
              <a:rPr lang="zh-TW" altLang="en-US" sz="2800" b="1" kern="100" dirty="0" smtClean="0">
                <a:latin typeface="Times New Roman"/>
                <a:ea typeface="標楷體"/>
                <a:cs typeface="Times New Roman"/>
              </a:rPr>
              <a:t>公室</a:t>
            </a:r>
            <a:r>
              <a:rPr lang="en-US" altLang="zh-TW" sz="2800" b="1" kern="100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sz="2800" b="1" kern="100" dirty="0" smtClean="0">
                <a:latin typeface="Times New Roman"/>
                <a:ea typeface="標楷體"/>
                <a:cs typeface="Times New Roman"/>
              </a:rPr>
              <a:t>管理大樓</a:t>
            </a:r>
            <a:r>
              <a:rPr lang="en-US" altLang="zh-TW" sz="2800" b="1" kern="100" dirty="0" smtClean="0">
                <a:latin typeface="Times New Roman"/>
                <a:ea typeface="標楷體"/>
                <a:cs typeface="Times New Roman"/>
              </a:rPr>
              <a:t>6</a:t>
            </a:r>
            <a:r>
              <a:rPr lang="zh-TW" altLang="en-US" sz="2800" b="1" kern="100" smtClean="0">
                <a:latin typeface="Times New Roman"/>
                <a:ea typeface="標楷體"/>
                <a:cs typeface="Times New Roman"/>
              </a:rPr>
              <a:t>樓</a:t>
            </a:r>
            <a:r>
              <a:rPr lang="en-US" altLang="zh-TW" sz="2800" b="1" kern="100" smtClean="0">
                <a:latin typeface="Times New Roman"/>
                <a:ea typeface="標楷體"/>
                <a:cs typeface="Times New Roman"/>
              </a:rPr>
              <a:t>T2-619.1)</a:t>
            </a:r>
            <a:r>
              <a:rPr lang="zh-TW" altLang="zh-TW" sz="2800" kern="100" dirty="0" smtClean="0">
                <a:latin typeface="Times New Roman"/>
                <a:ea typeface="標楷體"/>
                <a:cs typeface="標楷體"/>
              </a:rPr>
              <a:t>賡</a:t>
            </a:r>
            <a:r>
              <a:rPr lang="zh-TW" altLang="zh-TW" sz="2800" kern="100" dirty="0">
                <a:latin typeface="Times New Roman"/>
                <a:ea typeface="標楷體"/>
                <a:cs typeface="標楷體"/>
              </a:rPr>
              <a:t>續辦理審查作業</a:t>
            </a:r>
            <a:r>
              <a:rPr lang="zh-TW" altLang="zh-TW" sz="2800" kern="100" dirty="0" smtClean="0">
                <a:latin typeface="Times New Roman"/>
                <a:ea typeface="標楷體"/>
                <a:cs typeface="標楷體"/>
              </a:rPr>
              <a:t>。</a:t>
            </a:r>
            <a:endParaRPr lang="en-US" altLang="zh-TW" sz="2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14648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7458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746</Words>
  <Application>Microsoft Office PowerPoint</Application>
  <PresentationFormat>如螢幕大小 (4:3)</PresentationFormat>
  <Paragraphs>102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　－休閒事業管理系</vt:lpstr>
      <vt:lpstr>一、應屆畢業生規定：</vt:lpstr>
      <vt:lpstr>二、畢業自審：</vt:lpstr>
      <vt:lpstr>三、休閒系（四進）畢業資格應修學分數： ◎適用課規：101學年度入學適用</vt:lpstr>
      <vt:lpstr>四、休閒系（四進）畢業資格審查項目：</vt:lpstr>
      <vt:lpstr>五、休閒系（四進）畢業資格： 注意事項-1：</vt:lpstr>
      <vt:lpstr>五、休閒系（四進）畢業資格： 注意事項-2：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2016-01-05T08:59:00Z</dcterms:modified>
</cp:coreProperties>
</file>