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93" r:id="rId9"/>
  </p:sldIdLst>
  <p:sldSz cx="9144000" cy="6858000" type="screen4x3"/>
  <p:notesSz cx="6670675" cy="9929813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0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CC"/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1" d="100"/>
          <a:sy n="81" d="100"/>
        </p:scale>
        <p:origin x="153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-4205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8"/>
        <p:guide pos="21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11/23/2015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2015/11/23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716662"/>
            <a:ext cx="5336540" cy="4468416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491"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altLang="en-US" b="1" dirty="0"/>
              <a:t>章節</a:t>
            </a:r>
            <a:endParaRPr lang="zh-TW" altLang="en-US" dirty="0"/>
          </a:p>
          <a:p>
            <a:pPr lvl="0"/>
            <a:r>
              <a:rPr lang="zh-TW" altLang="en-US" dirty="0"/>
              <a:t>在投影片上按一下右鍵以新增章節。 章節可協助您組織投影片，或簡化多個作者之間的共同作業。</a:t>
            </a:r>
          </a:p>
          <a:p>
            <a:pPr lvl="0"/>
            <a:endParaRPr lang="zh-TW" altLang="en-US" b="1" dirty="0"/>
          </a:p>
          <a:p>
            <a:pPr lvl="0"/>
            <a:r>
              <a:rPr lang="zh-TW" altLang="en-US" b="1" dirty="0"/>
              <a:t>備忘稿</a:t>
            </a:r>
          </a:p>
          <a:p>
            <a:pPr lvl="0"/>
            <a:r>
              <a:rPr lang="zh-TW" altLang="en-US" dirty="0"/>
              <a:t>使用 </a:t>
            </a:r>
            <a:r>
              <a:rPr lang="en-US" altLang="zh-TW" dirty="0"/>
              <a:t>[</a:t>
            </a:r>
            <a:r>
              <a:rPr lang="zh-TW" altLang="en-US" dirty="0"/>
              <a:t>備忘稿</a:t>
            </a:r>
            <a:r>
              <a:rPr lang="en-US" altLang="zh-TW" dirty="0"/>
              <a:t>] </a:t>
            </a:r>
            <a:r>
              <a:rPr lang="zh-TW" altLang="en-US" dirty="0"/>
              <a:t>章節記錄交付備忘稿，或提供其他詳細資料給對象。 於簡報期間在 </a:t>
            </a:r>
            <a:r>
              <a:rPr lang="en-US" altLang="zh-TW" dirty="0"/>
              <a:t>[</a:t>
            </a:r>
            <a:r>
              <a:rPr lang="zh-TW" altLang="en-US" dirty="0"/>
              <a:t>簡報檢視</a:t>
            </a:r>
            <a:r>
              <a:rPr lang="en-US" altLang="zh-TW" dirty="0"/>
              <a:t>] </a:t>
            </a:r>
            <a:r>
              <a:rPr lang="zh-TW" altLang="en-US" dirty="0"/>
              <a:t>中檢視這些備忘稿。 </a:t>
            </a:r>
          </a:p>
          <a:p>
            <a:pPr lvl="0">
              <a:buFontTx/>
              <a:buNone/>
            </a:pPr>
            <a:r>
              <a:rPr lang="zh-TW" altLang="en-US" dirty="0"/>
              <a:t>請記住字型大小 </a:t>
            </a:r>
            <a:r>
              <a:rPr lang="en-US" altLang="zh-TW" dirty="0"/>
              <a:t>(</a:t>
            </a:r>
            <a:r>
              <a:rPr lang="zh-TW" altLang="en-US" dirty="0"/>
              <a:t>對於協助工具、可見度、影片拍攝及線上生產非常重要</a:t>
            </a:r>
            <a:r>
              <a:rPr lang="en-US" altLang="zh-TW" dirty="0"/>
              <a:t>)</a:t>
            </a:r>
          </a:p>
          <a:p>
            <a:pPr lvl="0"/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協調的色彩 </a:t>
            </a:r>
          </a:p>
          <a:p>
            <a:pPr lvl="0">
              <a:buFontTx/>
              <a:buNone/>
            </a:pPr>
            <a:r>
              <a:rPr lang="zh-TW" altLang="en-US" dirty="0"/>
              <a:t>請特別注意圖形、圖表及文字方塊。 </a:t>
            </a:r>
          </a:p>
          <a:p>
            <a:pPr lvl="0"/>
            <a:r>
              <a:rPr lang="zh-TW" altLang="en-US" dirty="0"/>
              <a:t>考慮出席者將以黑白或 </a:t>
            </a:r>
            <a:r>
              <a:rPr lang="zh-TW" altLang="en-US" dirty="0" err="1"/>
              <a:t>灰階列印</a:t>
            </a:r>
            <a:r>
              <a:rPr lang="zh-TW" altLang="en-US" dirty="0"/>
              <a:t>。執行測試列印，以確保在進行純黑白及 </a:t>
            </a:r>
            <a:r>
              <a:rPr lang="zh-TW" altLang="en-US" dirty="0" err="1"/>
              <a:t>灰階列印時色彩正確</a:t>
            </a:r>
            <a:r>
              <a:rPr lang="zh-TW" altLang="en-US" dirty="0"/>
              <a:t>。</a:t>
            </a:r>
          </a:p>
          <a:p>
            <a:pPr lvl="0">
              <a:buFontTx/>
              <a:buNone/>
            </a:pPr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圖形、表格和圖表</a:t>
            </a:r>
          </a:p>
          <a:p>
            <a:pPr lvl="0"/>
            <a:r>
              <a:rPr lang="zh-TW" altLang="en-US" dirty="0"/>
              <a:t>保持簡單</a:t>
            </a:r>
            <a:r>
              <a:rPr lang="en-US" altLang="zh-TW" dirty="0"/>
              <a:t>: </a:t>
            </a:r>
            <a:r>
              <a:rPr lang="zh-TW" altLang="en-US" dirty="0"/>
              <a:t>如果可能，使用一致而不令人分心的樣式和色彩。</a:t>
            </a:r>
          </a:p>
          <a:p>
            <a:pPr lvl="0"/>
            <a:r>
              <a:rPr lang="zh-TW" altLang="en-US" dirty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9991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7124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1266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575017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91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05408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keting.cyut.edu.tw/ContentDetail.aspx?mid=course&amp;cid=31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行銷與流通管理系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7842448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algn="just"/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758031"/>
              </p:ext>
            </p:extLst>
          </p:nvPr>
        </p:nvGraphicFramePr>
        <p:xfrm>
          <a:off x="1331640" y="1988840"/>
          <a:ext cx="6048672" cy="1371600"/>
        </p:xfrm>
        <a:graphic>
          <a:graphicData uri="http://schemas.openxmlformats.org/drawingml/2006/table">
            <a:tbl>
              <a:tblPr firstRow="1" bandRow="1"/>
              <a:tblGrid>
                <a:gridCol w="3024336"/>
                <a:gridCol w="3024336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298340"/>
            <a:ext cx="8077200" cy="5184576"/>
          </a:xfrm>
        </p:spPr>
        <p:txBody>
          <a:bodyPr>
            <a:noAutofit/>
          </a:bodyPr>
          <a:lstStyle/>
          <a:p>
            <a:pPr algn="just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/>
          <a:p>
            <a:r>
              <a:rPr lang="en-US" altLang="zh-TW" dirty="0"/>
              <a:t>3</a:t>
            </a:r>
            <a:endParaRPr kumimoji="0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0648"/>
            <a:ext cx="8077200" cy="648072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5714608"/>
            <a:ext cx="7920880" cy="109876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必、選修：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以系上開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設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之課程為主</a:t>
            </a:r>
            <a:r>
              <a:rPr lang="zh-TW" altLang="en-US" sz="2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263525" indent="-263525" algn="just"/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自由</a:t>
            </a:r>
            <a:r>
              <a:rPr lang="zh-TW" altLang="en-US" sz="2000" kern="1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：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包含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外系學分、課程規劃中未有之本系課程、超修的專業選修或校訂必修學分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648198"/>
              </p:ext>
            </p:extLst>
          </p:nvPr>
        </p:nvGraphicFramePr>
        <p:xfrm>
          <a:off x="971600" y="980728"/>
          <a:ext cx="7776865" cy="1493520"/>
        </p:xfrm>
        <a:graphic>
          <a:graphicData uri="http://schemas.openxmlformats.org/drawingml/2006/table">
            <a:tbl>
              <a:tblPr firstRow="1" bandRow="1"/>
              <a:tblGrid>
                <a:gridCol w="1334323"/>
                <a:gridCol w="1349595"/>
                <a:gridCol w="1349595"/>
                <a:gridCol w="1349595"/>
                <a:gridCol w="1349595"/>
                <a:gridCol w="1044162"/>
              </a:tblGrid>
              <a:tr h="362979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【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日間部</a:t>
                      </a: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】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資格審查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r>
                        <a:rPr lang="zh-TW" altLang="en-US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（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適用</a:t>
                      </a:r>
                      <a:r>
                        <a:rPr lang="en-US" altLang="zh-TW" sz="2000" dirty="0" smtClean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101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學年度入學課規）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2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642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34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376405"/>
              </p:ext>
            </p:extLst>
          </p:nvPr>
        </p:nvGraphicFramePr>
        <p:xfrm>
          <a:off x="971600" y="2564904"/>
          <a:ext cx="7776862" cy="1493520"/>
        </p:xfrm>
        <a:graphic>
          <a:graphicData uri="http://schemas.openxmlformats.org/drawingml/2006/table">
            <a:tbl>
              <a:tblPr firstRow="1" bandRow="1"/>
              <a:tblGrid>
                <a:gridCol w="1368152"/>
                <a:gridCol w="1341137"/>
                <a:gridCol w="1341137"/>
                <a:gridCol w="1341137"/>
                <a:gridCol w="1341137"/>
                <a:gridCol w="1044162"/>
              </a:tblGrid>
              <a:tr h="377136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【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進修部</a:t>
                      </a: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】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資格審查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r>
                        <a:rPr lang="zh-TW" altLang="en-US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（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適用</a:t>
                      </a:r>
                      <a:r>
                        <a:rPr lang="en-US" altLang="zh-TW" sz="2000" dirty="0" smtClean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101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學年度入學課規）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7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667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50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14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327451"/>
              </p:ext>
            </p:extLst>
          </p:nvPr>
        </p:nvGraphicFramePr>
        <p:xfrm>
          <a:off x="971599" y="4149080"/>
          <a:ext cx="7776865" cy="1493520"/>
        </p:xfrm>
        <a:graphic>
          <a:graphicData uri="http://schemas.openxmlformats.org/drawingml/2006/table">
            <a:tbl>
              <a:tblPr firstRow="1" bandRow="1"/>
              <a:tblGrid>
                <a:gridCol w="1380938"/>
                <a:gridCol w="1328952"/>
                <a:gridCol w="1328952"/>
                <a:gridCol w="1328952"/>
                <a:gridCol w="1328952"/>
                <a:gridCol w="1080119"/>
              </a:tblGrid>
              <a:tr h="377136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【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雙軌專班</a:t>
                      </a: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】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資格審查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r>
                        <a:rPr lang="zh-TW" altLang="en-US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（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適用</a:t>
                      </a:r>
                      <a:r>
                        <a:rPr lang="en-US" altLang="zh-TW" sz="2000" dirty="0" smtClean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101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學年度入學課規）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7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核心</a:t>
                      </a: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</a:t>
                      </a: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alt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667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39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17</a:t>
                      </a:r>
                      <a:r>
                        <a:rPr lang="zh-TW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altLang="zh-TW" sz="2000" kern="1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46</a:t>
                      </a:r>
                      <a:r>
                        <a:rPr lang="zh-TW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alt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alt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85656"/>
            <a:ext cx="8077200" cy="567080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四、日間部畢業資格審查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畢業門檻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762000" y="1149723"/>
            <a:ext cx="8077200" cy="5015581"/>
          </a:xfrm>
        </p:spPr>
        <p:txBody>
          <a:bodyPr>
            <a:noAutofit/>
          </a:bodyPr>
          <a:lstStyle/>
          <a:p>
            <a:pPr algn="just"/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必選課程：行銷人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規劃、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職場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講座、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行銷與流通實務專題成果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發表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校訂必修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除表列課程外，須修習「大學入門」及「創造力講座」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勞作教育</a:t>
            </a:r>
            <a:r>
              <a:rPr lang="en-US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一學年</a:t>
            </a:r>
            <a:r>
              <a:rPr lang="en-US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（四日＋</a:t>
            </a:r>
            <a:r>
              <a:rPr lang="zh-TW" altLang="en-US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雙軌專班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校、系訂畢業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門檻：本系日間部四技生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不含外籍生、身障生、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雙軌專班生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應符合如下標準，方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得畢業。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能力：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本校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外語能力畢業指標實施辦法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中「初階」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標準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（語言中心審查）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資訊證照檢定：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TQC-O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辦公室軟體應用類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電子試算表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Excel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進階級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專業證照檢定：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點數之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證照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/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zh-TW" sz="2800" kern="100" dirty="0">
              <a:latin typeface="Times New Roman"/>
              <a:ea typeface="新細明體"/>
              <a:cs typeface="新細明體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6279" y="1412776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非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次修習的籃球</a:t>
            </a:r>
            <a:r>
              <a:rPr lang="zh-TW" altLang="zh-TW" sz="2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不得列計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至畢業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學分中，須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再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補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門非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、選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修課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務必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修習系上開設之課程，延修等因素經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主任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同意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得修習系上規定之相近課程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替代。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重、補修必修科目與修習新舊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課程，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至系網</a:t>
            </a:r>
            <a:r>
              <a:rPr lang="en-US" altLang="zh-TW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http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://www.marketing.cyut.edu.tw/ContentDetail.aspx?mid=course&amp;cid=31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查看。</a:t>
            </a:r>
            <a:endParaRPr lang="en-US" altLang="zh-TW" sz="28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35596" y="1487975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外語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能力輔導課程，若於應屆畢業之次學期開學前未及格或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未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取得規定之證照門檻，須選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「外語能力輔導課程」並完成註冊繳費。</a:t>
            </a:r>
            <a:endParaRPr lang="en-US" altLang="zh-TW" sz="30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規定之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及資訊證照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，於應屆畢業之次學期開學前未取得者，須完成次學期之註冊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程序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次學期取得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證照經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系辦通過者，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於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次學期之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期末始得領取畢業證書。</a:t>
            </a:r>
            <a:endParaRPr lang="zh-TW" altLang="en-US" sz="30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專業證照及資訊證照門檻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，於畢業審查期間，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檢附取得證照證書／競賽證明影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本交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由班代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收齊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繳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至系辦查驗，始得通過。</a:t>
            </a:r>
            <a:endParaRPr lang="en-US" altLang="zh-TW" sz="3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注意事項－２：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專業必修、專業選修及自由選修之認列：請洽詢系辦助教（分機</a:t>
            </a:r>
            <a:r>
              <a:rPr lang="en-US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7071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通識課程：請洽詢通識學院老師（分機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050717" y="1616992"/>
            <a:ext cx="2249475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kumimoji="0" lang="zh-TW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1117</Words>
  <Application>Microsoft Office PowerPoint</Application>
  <PresentationFormat>如螢幕大小 (4:3)</PresentationFormat>
  <Paragraphs>126</Paragraphs>
  <Slides>8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訓練</vt:lpstr>
      <vt:lpstr>朝陽科技大學 104學年度第2學期應屆畢業生  畢業資格審核注意事項  　　 －行銷與流通管理系</vt:lpstr>
      <vt:lpstr>一、應屆畢業生規定：</vt:lpstr>
      <vt:lpstr>二、畢業自審：</vt:lpstr>
      <vt:lpstr>三、畢業資格應修學分數：</vt:lpstr>
      <vt:lpstr>四、日間部畢業資格審查(畢業門檻)項目：</vt:lpstr>
      <vt:lpstr>五、畢業資格-注意事項－1：</vt:lpstr>
      <vt:lpstr>五、畢業資格-注意事項－２：</vt:lpstr>
      <vt:lpstr>洽詢單位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2015-11-23T02:17:14Z</dcterms:modified>
</cp:coreProperties>
</file>