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96" r:id="rId1"/>
  </p:sldMasterIdLst>
  <p:notesMasterIdLst>
    <p:notesMasterId r:id="rId12"/>
  </p:notesMasterIdLst>
  <p:handoutMasterIdLst>
    <p:handoutMasterId r:id="rId13"/>
  </p:handoutMasterIdLst>
  <p:sldIdLst>
    <p:sldId id="295" r:id="rId2"/>
    <p:sldId id="291" r:id="rId3"/>
    <p:sldId id="292" r:id="rId4"/>
    <p:sldId id="261" r:id="rId5"/>
    <p:sldId id="294" r:id="rId6"/>
    <p:sldId id="290" r:id="rId7"/>
    <p:sldId id="287" r:id="rId8"/>
    <p:sldId id="289" r:id="rId9"/>
    <p:sldId id="277" r:id="rId10"/>
    <p:sldId id="293" r:id="rId11"/>
  </p:sldIdLst>
  <p:sldSz cx="9144000" cy="6858000" type="screen4x3"/>
  <p:notesSz cx="6858000" cy="99790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95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4"/>
            <p14:sldId id="290"/>
            <p14:sldId id="287"/>
            <p14:sldId id="289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33"/>
    <a:srgbClr val="FFCC99"/>
    <a:srgbClr val="0000FF"/>
    <a:srgbClr val="996600"/>
    <a:srgbClr val="FFCC66"/>
    <a:srgbClr val="FF99FF"/>
    <a:srgbClr val="663300"/>
    <a:srgbClr val="FFCC00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98" d="100"/>
          <a:sy n="98" d="100"/>
        </p:scale>
        <p:origin x="-1641" y="-1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4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8/10/2016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2016/8/10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47713"/>
            <a:ext cx="4987925" cy="3741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44" tIns="46022" rIns="92044" bIns="46022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40038"/>
            <a:ext cx="5486400" cy="4490561"/>
          </a:xfrm>
          <a:prstGeom prst="rect">
            <a:avLst/>
          </a:prstGeom>
        </p:spPr>
        <p:txBody>
          <a:bodyPr vert="horz" lIns="92044" tIns="46022" rIns="92044" bIns="46022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492125"/>
            <a:ext cx="4991100" cy="374332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507263"/>
            <a:ext cx="6261652" cy="4970767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  <p:sldLayoutId id="2147484102" r:id="rId6"/>
    <p:sldLayoutId id="2147484103" r:id="rId7"/>
    <p:sldLayoutId id="2147484104" r:id="rId8"/>
    <p:sldLayoutId id="2147484105" r:id="rId9"/>
    <p:sldLayoutId id="2147484106" r:id="rId10"/>
    <p:sldLayoutId id="2147484107" r:id="rId11"/>
    <p:sldLayoutId id="2147483806" r:id="rId12"/>
    <p:sldLayoutId id="2147483807" r:id="rId13"/>
    <p:sldLayoutId id="2147483721" r:id="rId14"/>
    <p:sldLayoutId id="2147483650" r:id="rId15"/>
    <p:sldLayoutId id="2147483663" r:id="rId16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.cyut.edu.tw/cyutge/course.ph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olidDmnd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框架 4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gradFill flip="none" rotWithShape="1">
                <a:gsLst>
                  <a:gs pos="0">
                    <a:schemeClr val="tx1">
                      <a:tint val="66000"/>
                      <a:satMod val="160000"/>
                    </a:schemeClr>
                  </a:gs>
                  <a:gs pos="50000">
                    <a:schemeClr val="tx1">
                      <a:tint val="44500"/>
                      <a:satMod val="160000"/>
                    </a:schemeClr>
                  </a:gs>
                  <a:gs pos="100000">
                    <a:schemeClr val="tx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772400" cy="5112568"/>
          </a:xfrm>
          <a:ln w="38100">
            <a:noFill/>
          </a:ln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zh-TW" altLang="en-US" sz="54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朝陽科技大學</a:t>
            </a:r>
            <a:r>
              <a:rPr lang="en-US" altLang="zh-TW" sz="660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660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400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105</a:t>
            </a:r>
            <a:r>
              <a:rPr lang="zh-TW" altLang="en-US" sz="400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學年</a:t>
            </a:r>
            <a:r>
              <a:rPr lang="zh-TW" altLang="en-US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度第</a:t>
            </a:r>
            <a:r>
              <a:rPr lang="en-US" altLang="zh-TW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學期</a:t>
            </a:r>
            <a:r>
              <a:rPr lang="en-US" altLang="zh-TW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應屆畢業生</a:t>
            </a:r>
            <a:r>
              <a:rPr lang="en-US" altLang="zh-TW" sz="4400" dirty="0">
                <a:solidFill>
                  <a:srgbClr val="FF9933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4400" dirty="0">
                <a:solidFill>
                  <a:srgbClr val="FF9933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4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4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畢業資格審核</a:t>
            </a:r>
            <a:r>
              <a:rPr lang="zh-TW" altLang="en-US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注意事項</a:t>
            </a:r>
            <a:r>
              <a:rPr lang="en-US" altLang="zh-TW" sz="3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3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－</a:t>
            </a:r>
            <a:r>
              <a:rPr lang="zh-TW" altLang="en-US" sz="32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工業設計系</a:t>
            </a:r>
            <a:endParaRPr lang="zh-TW" altLang="en-US" sz="3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411760" y="6165304"/>
            <a:ext cx="6400800" cy="405256"/>
          </a:xfrm>
        </p:spPr>
        <p:txBody>
          <a:bodyPr>
            <a:normAutofit/>
          </a:bodyPr>
          <a:lstStyle/>
          <a:p>
            <a:pPr algn="r"/>
            <a:r>
              <a:rPr lang="zh-TW" altLang="en-US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適用</a:t>
            </a:r>
            <a:r>
              <a:rPr lang="en-US" altLang="zh-TW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101</a:t>
            </a:r>
            <a:r>
              <a:rPr lang="zh-TW" altLang="en-US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學年度課程規劃表</a:t>
            </a:r>
            <a:r>
              <a:rPr lang="zh-TW" altLang="en-US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60556336"/>
      </p:ext>
    </p:extLst>
  </p:cSld>
  <p:clrMapOvr>
    <a:masterClrMapping/>
  </p:clrMapOvr>
  <p:transition spd="slow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1057031" y="260648"/>
            <a:ext cx="7406640" cy="648072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35696" y="1124744"/>
            <a:ext cx="7276047" cy="554461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7213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endParaRPr lang="en-US" altLang="zh-TW" sz="12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3"/>
              </a:rPr>
              <a:t>通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3"/>
              </a:rPr>
              <a:t>識課程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4"/>
              </a:rPr>
              <a:t>外語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4"/>
              </a:rPr>
              <a:t>能力檢定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2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創造力講座，請洽三創教育與發展中心陳明妙小姐（分機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7602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勞作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教育，請洽學務處服務學習組（分機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5044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1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1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70000"/>
              </a:lnSpc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70000"/>
              </a:lnSpc>
            </a:pP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2000" b="1" dirty="0">
                <a:solidFill>
                  <a:srgbClr val="002060"/>
                </a:solidFill>
              </a:rPr>
              <a:t>：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1800" b="1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4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627784" y="836712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solidFill>
                <a:srgbClr val="002060"/>
              </a:solidFill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3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一、應屆畢業生規定</a:t>
            </a:r>
            <a:r>
              <a:rPr lang="zh-TW" altLang="en-US" sz="3400" b="1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51520" y="1844824"/>
            <a:ext cx="8640960" cy="460851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應屆畢業生規定：</a:t>
            </a:r>
            <a:endParaRPr lang="en-US" altLang="zh-TW" sz="3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　</a:t>
            </a:r>
            <a:endParaRPr lang="en-US" altLang="zh-TW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　</a:t>
            </a:r>
            <a:endParaRPr lang="en-US" altLang="zh-TW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TW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未修足學期數，但學分已修足欲畢業者，須依學則第</a:t>
            </a:r>
            <a:r>
              <a:rPr lang="en-US" altLang="zh-TW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54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條規定申請提前</a:t>
            </a:r>
            <a:r>
              <a:rPr lang="en-US" altLang="zh-TW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學期業，審核通過者始得畢業。</a:t>
            </a:r>
            <a:endParaRPr lang="en-US" altLang="zh-TW" sz="3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申請</a:t>
            </a:r>
            <a:r>
              <a:rPr lang="zh-TW" altLang="en-US" sz="30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提前畢業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，請依「</a:t>
            </a:r>
            <a:r>
              <a:rPr lang="zh-TW" altLang="en-US" sz="30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本校行事曆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」</a:t>
            </a:r>
            <a:r>
              <a:rPr lang="zh-TW" altLang="en-US" sz="30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規定時間辦理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，約為期中考後</a:t>
            </a:r>
            <a:r>
              <a:rPr lang="en-US" altLang="zh-TW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週內申請。</a:t>
            </a:r>
            <a:endParaRPr lang="zh-TW" altLang="en-US" sz="3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804"/>
              </p:ext>
            </p:extLst>
          </p:nvPr>
        </p:nvGraphicFramePr>
        <p:xfrm>
          <a:off x="755576" y="2780928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4752528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b="1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二、畢業自審：</a:t>
            </a:r>
            <a:endParaRPr lang="zh-TW" altLang="en-US" sz="3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51520" y="1988840"/>
            <a:ext cx="8640960" cy="46085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畢業應修科目及學分數，係依入學時之課程規劃表修習。</a:t>
            </a:r>
            <a:endParaRPr lang="en-US" altLang="zh-TW" sz="2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至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【</a:t>
            </a:r>
            <a:r>
              <a:rPr lang="zh-TW" altLang="en-US" sz="2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hlinkClick r:id="rId2"/>
              </a:rPr>
              <a:t>學生資訊系統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＼畢業審核自審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】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自我審核各應修類別是否有漏修。</a:t>
            </a:r>
            <a:endParaRPr lang="en-US" altLang="zh-TW" sz="2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「畢業</a:t>
            </a: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審核自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審」自三上起，即可自行上網查看</a:t>
            </a: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校訂必修及專業必修，若為重補修課會對應至「自由選修」頁籤，請先與通識中心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學院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老師或系辦助教確認後，再於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〔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自審異動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〕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註記即可。</a:t>
            </a:r>
            <a:endParaRPr lang="en-US" altLang="zh-TW" sz="2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自審異動後，</a:t>
            </a:r>
            <a:r>
              <a:rPr lang="zh-TW" altLang="en-US" sz="2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須經系辦助教確認</a:t>
            </a: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並審核通過後，</a:t>
            </a:r>
            <a:r>
              <a:rPr lang="zh-TW" altLang="en-US" sz="2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才會對應至正確的位置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sz="2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39552" y="332656"/>
            <a:ext cx="792088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1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三、</a:t>
            </a:r>
            <a:r>
              <a:rPr lang="zh-TW" altLang="en-US" sz="31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1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系（四日）</a:t>
            </a:r>
            <a:r>
              <a:rPr lang="zh-TW" altLang="en-US" sz="31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畢業資格應修學分</a:t>
            </a:r>
            <a:r>
              <a:rPr lang="zh-TW" altLang="en-US" sz="3100" b="1" dirty="0">
                <a:latin typeface="KaiTi" panose="02010609060101010101" pitchFamily="49" charset="-122"/>
                <a:ea typeface="KaiTi" panose="02010609060101010101" pitchFamily="49" charset="-122"/>
              </a:rPr>
              <a:t>數</a:t>
            </a:r>
            <a:r>
              <a:rPr lang="zh-TW" altLang="en-US" sz="31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TW" sz="3800" b="1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b="1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b="1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b="1" dirty="0" smtClean="0">
                <a:latin typeface="標楷體" pitchFamily="65" charset="-120"/>
                <a:ea typeface="標楷體" pitchFamily="65" charset="-120"/>
              </a:rPr>
              <a:t>102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552" y="5949280"/>
            <a:ext cx="7632848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b="1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552342"/>
              </p:ext>
            </p:extLst>
          </p:nvPr>
        </p:nvGraphicFramePr>
        <p:xfrm>
          <a:off x="539552" y="2453288"/>
          <a:ext cx="7848874" cy="3456384"/>
        </p:xfrm>
        <a:graphic>
          <a:graphicData uri="http://schemas.openxmlformats.org/drawingml/2006/table">
            <a:tbl>
              <a:tblPr firstRow="1" bandRow="1"/>
              <a:tblGrid>
                <a:gridCol w="1314970"/>
                <a:gridCol w="1446671"/>
                <a:gridCol w="1395736"/>
                <a:gridCol w="1423907"/>
                <a:gridCol w="1213759"/>
                <a:gridCol w="1053831"/>
              </a:tblGrid>
              <a:tr h="711111">
                <a:tc>
                  <a:txBody>
                    <a:bodyPr/>
                    <a:lstStyle/>
                    <a:p>
                      <a:endParaRPr lang="zh-TW" sz="2200" b="1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b="1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b="1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b="1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b="1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b="1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21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56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38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四、</a:t>
            </a:r>
            <a:r>
              <a:rPr lang="zh-TW" altLang="en-US" sz="28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工業設計系（</a:t>
            </a:r>
            <a:r>
              <a:rPr lang="zh-TW" altLang="en-US" sz="28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四</a:t>
            </a:r>
            <a:r>
              <a:rPr lang="zh-TW" altLang="en-US" sz="28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進</a:t>
            </a:r>
            <a:r>
              <a:rPr lang="zh-TW" altLang="en-US" sz="28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r>
              <a:rPr lang="zh-TW" altLang="en-US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畢業資格應修學分數：</a:t>
            </a:r>
            <a:r>
              <a:rPr lang="en-US" altLang="zh-TW" sz="4000" b="1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1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4000" b="1" dirty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102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度入學適用</a:t>
            </a:r>
            <a:endParaRPr lang="zh-TW" altLang="en-US" sz="2800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42794112"/>
              </p:ext>
            </p:extLst>
          </p:nvPr>
        </p:nvGraphicFramePr>
        <p:xfrm>
          <a:off x="827584" y="1817133"/>
          <a:ext cx="7496288" cy="414143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363681"/>
                <a:gridCol w="1372625"/>
                <a:gridCol w="1440160"/>
                <a:gridCol w="1512168"/>
                <a:gridCol w="988272"/>
                <a:gridCol w="819382"/>
              </a:tblGrid>
              <a:tr h="1071915">
                <a:tc>
                  <a:txBody>
                    <a:bodyPr/>
                    <a:lstStyle/>
                    <a:p>
                      <a:endParaRPr lang="zh-TW" sz="2200" b="1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畢業資格審查項目</a:t>
                      </a:r>
                      <a:endParaRPr lang="zh-TW" sz="26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4706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應修類別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hlinkClick r:id="rId2"/>
                        </a:rPr>
                        <a:t>校訂必修</a:t>
                      </a:r>
                      <a:endParaRPr lang="zh-TW" alt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專業必修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專業選修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自由</a:t>
                      </a:r>
                      <a:endParaRPr lang="en-US" altLang="zh-TW" sz="2200" kern="12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選修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分數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0" marR="0" marT="0" marB="0" anchor="ctr"/>
                </a:tc>
              </a:tr>
              <a:tr h="15988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應修科目數及學分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科</a:t>
                      </a: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28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15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科</a:t>
                      </a: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44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最少應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選修</a:t>
                      </a: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50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en-US" alt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28</a:t>
                      </a:r>
                      <a:r>
                        <a:rPr 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827584" y="6093296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先進行自審作業。</a:t>
            </a:r>
          </a:p>
        </p:txBody>
      </p:sp>
    </p:spTree>
    <p:extLst>
      <p:ext uri="{BB962C8B-B14F-4D97-AF65-F5344CB8AC3E}">
        <p14:creationId xmlns:p14="http://schemas.microsoft.com/office/powerpoint/2010/main" val="3650846188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11560" y="548680"/>
            <a:ext cx="7867600" cy="648072"/>
          </a:xfrm>
        </p:spPr>
        <p:txBody>
          <a:bodyPr>
            <a:normAutofit/>
          </a:bodyPr>
          <a:lstStyle/>
          <a:p>
            <a:r>
              <a:rPr lang="zh-TW" altLang="en-US" sz="3400" b="1" dirty="0">
                <a:latin typeface="KaiTi" panose="02010609060101010101" pitchFamily="49" charset="-122"/>
                <a:ea typeface="KaiTi" panose="02010609060101010101" pitchFamily="49" charset="-122"/>
              </a:rPr>
              <a:t>五</a:t>
            </a:r>
            <a:r>
              <a:rPr lang="zh-TW" altLang="en-US" sz="3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sz="34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4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</a:t>
            </a:r>
            <a:r>
              <a:rPr lang="zh-TW" altLang="en-US" sz="3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畢業資格審查項目：</a:t>
            </a:r>
            <a:endParaRPr lang="zh-TW" sz="3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283736"/>
              </p:ext>
            </p:extLst>
          </p:nvPr>
        </p:nvGraphicFramePr>
        <p:xfrm>
          <a:off x="61156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152128"/>
                <a:gridCol w="1800200"/>
                <a:gridCol w="1800200"/>
                <a:gridCol w="1656184"/>
                <a:gridCol w="1368151"/>
              </a:tblGrid>
              <a:tr h="827153">
                <a:tc>
                  <a:txBody>
                    <a:bodyPr/>
                    <a:lstStyle/>
                    <a:p>
                      <a:pPr algn="ctr"/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4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0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000" b="1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9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18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1800" b="1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18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18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18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8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18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44352" y="620688"/>
            <a:ext cx="7795592" cy="1143000"/>
          </a:xfrm>
        </p:spPr>
        <p:txBody>
          <a:bodyPr>
            <a:noAutofit/>
          </a:bodyPr>
          <a:lstStyle/>
          <a:p>
            <a:pPr algn="l"/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六、</a:t>
            </a:r>
            <a:r>
              <a:rPr lang="zh-TW" altLang="en-US" sz="34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4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</a:t>
            </a:r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資格：</a:t>
            </a:r>
            <a: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注意事項－</a:t>
            </a:r>
            <a: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endParaRPr lang="zh-TW" sz="3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9552" y="1916832"/>
            <a:ext cx="8100392" cy="475252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學分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，如：</a:t>
            </a:r>
            <a:endParaRPr lang="zh-TW" altLang="zh-TW" sz="2400" b="1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　 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次修習的籃球不得列計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b="1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11560" y="332656"/>
            <a:ext cx="7795592" cy="1008112"/>
          </a:xfrm>
        </p:spPr>
        <p:txBody>
          <a:bodyPr>
            <a:noAutofit/>
          </a:bodyPr>
          <a:lstStyle/>
          <a:p>
            <a:pPr algn="l"/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六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4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</a:t>
            </a:r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資格：</a:t>
            </a:r>
            <a:r>
              <a:rPr lang="en-US" altLang="zh-TW" sz="3400" dirty="0"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34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注意事項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－</a:t>
            </a:r>
            <a: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endParaRPr lang="zh-TW" sz="3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7544" y="1412776"/>
            <a:ext cx="8100392" cy="511256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zh-TW" sz="3200" b="1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200" b="1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200" b="1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70000"/>
              </a:lnSpc>
            </a:pPr>
            <a:endParaRPr lang="en-US" altLang="zh-TW" sz="3200" b="1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系上規定未開課之證照門檻，於應屆畢業之</a:t>
            </a:r>
            <a:r>
              <a:rPr lang="zh-TW" altLang="zh-TW" sz="32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次學期開學前未取得者，須完成次學期之註冊繳費</a:t>
            </a:r>
            <a:r>
              <a:rPr lang="zh-TW" altLang="en-US" sz="32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期末始得領取畢業證書</a:t>
            </a:r>
            <a:r>
              <a:rPr lang="zh-TW" altLang="zh-TW" sz="32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en-US" sz="3200" b="1" kern="100" dirty="0" smtClean="0">
                <a:latin typeface="Times New Roman"/>
                <a:ea typeface="標楷體"/>
                <a:cs typeface="Arial"/>
              </a:rPr>
              <a:t>資訊</a:t>
            </a:r>
            <a:r>
              <a:rPr lang="zh-TW" altLang="en-US" sz="3200" b="1" kern="100" dirty="0">
                <a:latin typeface="Times New Roman"/>
                <a:ea typeface="標楷體"/>
                <a:cs typeface="Arial"/>
              </a:rPr>
              <a:t>證照門檻須通過始得畢業，取得證照時，請至</a:t>
            </a:r>
            <a:r>
              <a:rPr lang="en-US" altLang="zh-TW" sz="3200" b="1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200" b="1" kern="100" dirty="0"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3200" b="1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200" b="1" kern="100" dirty="0">
                <a:latin typeface="Times New Roman"/>
                <a:ea typeface="標楷體"/>
                <a:cs typeface="Arial"/>
              </a:rPr>
              <a:t>上傳證照電子檔並將紙本繳至系辦查驗，始得通過。</a:t>
            </a:r>
            <a:endParaRPr lang="en-US" altLang="zh-TW" sz="3200" b="1" dirty="0"/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1475656" y="404664"/>
            <a:ext cx="7406640" cy="4968552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760</Words>
  <Application>Microsoft Office PowerPoint</Application>
  <PresentationFormat>如螢幕大小 (4:3)</PresentationFormat>
  <Paragraphs>116</Paragraphs>
  <Slides>10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壁窗</vt:lpstr>
      <vt:lpstr>朝陽科技大學 105學年度第2學期 應屆畢業生  畢業資格審核注意事項 －工業設計系</vt:lpstr>
      <vt:lpstr>一、應屆畢業生規定：</vt:lpstr>
      <vt:lpstr>二、畢業自審：</vt:lpstr>
      <vt:lpstr>三、工業設計系（四日）畢業資格應修學分數： ◎適用課規：102學年度入學適用</vt:lpstr>
      <vt:lpstr>四、工業設計系（四進）畢業資格應修學分數： ◎適用課規：102學年度入學適用</vt:lpstr>
      <vt:lpstr>五、工業設計系畢業資格審查項目：</vt:lpstr>
      <vt:lpstr>六、工業設計系畢業資格： 注意事項－1：</vt:lpstr>
      <vt:lpstr>六、工業設計系畢業資格： 注意事項－2：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2016-08-10T07:02:15Z</dcterms:modified>
</cp:coreProperties>
</file>