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2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notesSlides/notesSlide3.xml" ContentType="application/vnd.openxmlformats-officedocument.presentationml.notesSlide+xml"/>
  <Override PartName="/ppt/tags/tag10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9" r:id="rId2"/>
    <p:sldId id="291" r:id="rId3"/>
    <p:sldId id="292" r:id="rId4"/>
    <p:sldId id="261" r:id="rId5"/>
    <p:sldId id="287" r:id="rId6"/>
    <p:sldId id="289" r:id="rId7"/>
    <p:sldId id="277" r:id="rId8"/>
    <p:sldId id="293" r:id="rId9"/>
  </p:sldIdLst>
  <p:sldSz cx="9144000" cy="6858000" type="screen4x3"/>
  <p:notesSz cx="6797675" cy="9928225"/>
  <p:defaultTextStyle>
    <a:defPPr>
      <a:defRPr lang="zh-TW"/>
    </a:defPPr>
    <a:lvl1pPr marL="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封面" id="{779CC93D-E52E-4D84-901B-11D7331DD495}">
          <p14:sldIdLst>
            <p14:sldId id="259"/>
          </p14:sldIdLst>
        </p14:section>
        <p14:section name="畢審說明及注意事項" id="{6D9936A3-3945-4757-BC8B-B5C252D8E036}">
          <p14:sldIdLst>
            <p14:sldId id="291"/>
            <p14:sldId id="292"/>
            <p14:sldId id="261"/>
            <p14:sldId id="287"/>
            <p14:sldId id="289"/>
            <p14:sldId id="277"/>
            <p14:sldId id="293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009ED6"/>
    <a:srgbClr val="003300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96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淺色樣式 1 - 輔色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C2FFA5D-87B4-456A-9821-1D502468CF0F}" styleName="佈景主題樣式 1 - 輔色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無樣式、無格線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74" autoAdjust="0"/>
    <p:restoredTop sz="97658" autoAdjust="0"/>
  </p:normalViewPr>
  <p:slideViewPr>
    <p:cSldViewPr>
      <p:cViewPr>
        <p:scale>
          <a:sx n="72" d="100"/>
          <a:sy n="72" d="100"/>
        </p:scale>
        <p:origin x="-542" y="-2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4" d="100"/>
        <a:sy n="154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3144" y="-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TW" sz="1200"/>
            </a:lvl1pPr>
          </a:lstStyle>
          <a:p>
            <a:endParaRPr lang="zh-TW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TW" sz="1200"/>
            </a:lvl1pPr>
          </a:lstStyle>
          <a:p>
            <a:fld id="{D83FDC75-7F73-4A4A-A77C-09AADF00E0EA}" type="datetimeFigureOut">
              <a:rPr lang="en-US" altLang="zh-TW" smtClean="0"/>
              <a:pPr/>
              <a:t>8/2/2016</a:t>
            </a:fld>
            <a:endParaRPr lang="zh-TW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TW" sz="1200"/>
            </a:lvl1pPr>
          </a:lstStyle>
          <a:p>
            <a:endParaRPr lang="zh-TW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TW" sz="1200"/>
            </a:lvl1pPr>
          </a:lstStyle>
          <a:p>
            <a:fld id="{459226BF-1F13-42D3-80DC-373E7ADD1EBC}" type="slidenum">
              <a:rPr lang="zh-TW" smtClean="0"/>
              <a:pPr/>
              <a:t>‹#›</a:t>
            </a:fld>
            <a:endParaRPr lang="zh-TW" dirty="0"/>
          </a:p>
        </p:txBody>
      </p:sp>
    </p:spTree>
    <p:extLst>
      <p:ext uri="{BB962C8B-B14F-4D97-AF65-F5344CB8AC3E}">
        <p14:creationId xmlns:p14="http://schemas.microsoft.com/office/powerpoint/2010/main" val="3795580406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TW" sz="1200"/>
            </a:lvl1pPr>
          </a:lstStyle>
          <a:p>
            <a:fld id="{48AEF76B-3757-4A0B-AF93-28494465C1DD}" type="datetimeFigureOut">
              <a:pPr/>
              <a:t>2016/8/2</a:t>
            </a:fld>
            <a:endParaRPr lang="zh-TW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TW" sz="1200"/>
            </a:lvl1pPr>
          </a:lstStyle>
          <a:p>
            <a:fld id="{75693FD4-8F83-4EF7-AC3F-0DC0388986B0}" type="slidenum">
              <a:pPr/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3910405948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zh-TW"/>
            </a:pPr>
            <a:r>
              <a:rPr lang="zh-TW" dirty="0" smtClean="0"/>
              <a:t>此範本可作為群組設定中簡報訓練教材的起始檔案。</a:t>
            </a:r>
          </a:p>
          <a:p>
            <a:endParaRPr lang="zh-TW" dirty="0" smtClean="0"/>
          </a:p>
          <a:p>
            <a:pPr lvl="0"/>
            <a:r>
              <a:rPr lang="zh-TW" sz="1200" b="1" dirty="0" smtClean="0"/>
              <a:t>章節</a:t>
            </a:r>
            <a:endParaRPr lang="zh-TW" sz="1200" b="0" dirty="0" smtClean="0"/>
          </a:p>
          <a:p>
            <a:pPr lvl="0"/>
            <a:r>
              <a:rPr lang="zh-TW" sz="1200" b="0" dirty="0" smtClean="0"/>
              <a:t>在投影片上按一下右鍵以新增章節。</a:t>
            </a:r>
            <a:r>
              <a:rPr lang="zh-TW" sz="1200" b="0" baseline="0" dirty="0" smtClean="0"/>
              <a:t> 章節可協助您組織投影片，或簡化多個作者之間的共同作業。</a:t>
            </a:r>
            <a:endParaRPr lang="zh-TW" sz="1200" b="0" dirty="0" smtClean="0"/>
          </a:p>
          <a:p>
            <a:pPr lvl="0"/>
            <a:endParaRPr lang="zh-TW" sz="1200" b="1" dirty="0" smtClean="0"/>
          </a:p>
          <a:p>
            <a:pPr lvl="0"/>
            <a:r>
              <a:rPr lang="zh-TW" sz="1200" b="1" dirty="0" smtClean="0"/>
              <a:t>備忘稿</a:t>
            </a:r>
          </a:p>
          <a:p>
            <a:pPr lvl="0"/>
            <a:r>
              <a:rPr lang="zh-TW" sz="1200" dirty="0" smtClean="0"/>
              <a:t>使用 [備忘稿] 章節記錄交付備忘稿，或提供其他詳細資料給對象。</a:t>
            </a:r>
            <a:r>
              <a:rPr lang="zh-TW" sz="1200" baseline="0" dirty="0" smtClean="0"/>
              <a:t> 於簡報期間在 [簡報檢視] 中檢視這些備忘稿。 </a:t>
            </a:r>
          </a:p>
          <a:p>
            <a:pPr lvl="0">
              <a:buFontTx/>
              <a:buNone/>
            </a:pPr>
            <a:r>
              <a:rPr lang="zh-TW" sz="1200" dirty="0" smtClean="0"/>
              <a:t>請記住字型大小 (對於協助工具、可見度、影片拍攝及線上生產非常重要)</a:t>
            </a:r>
          </a:p>
          <a:p>
            <a:pPr lvl="0"/>
            <a:endParaRPr lang="zh-TW" sz="1200" dirty="0" smtClean="0"/>
          </a:p>
          <a:p>
            <a:pPr lvl="0">
              <a:buFontTx/>
              <a:buNone/>
            </a:pPr>
            <a:r>
              <a:rPr lang="zh-TW" sz="1200" b="1" dirty="0" smtClean="0"/>
              <a:t>協調的色彩 </a:t>
            </a:r>
          </a:p>
          <a:p>
            <a:pPr lvl="0">
              <a:buFontTx/>
              <a:buNone/>
            </a:pPr>
            <a:r>
              <a:rPr lang="zh-TW" sz="1200" dirty="0" smtClean="0"/>
              <a:t>請特別注意圖形、圖表及文字方塊。</a:t>
            </a:r>
            <a:r>
              <a:rPr lang="zh-TW" sz="1200" baseline="0" dirty="0" smtClean="0"/>
              <a:t> </a:t>
            </a:r>
            <a:endParaRPr lang="zh-TW" sz="1200" dirty="0" smtClean="0"/>
          </a:p>
          <a:p>
            <a:pPr lvl="0"/>
            <a:r>
              <a:rPr lang="zh-TW" sz="1200" dirty="0" smtClean="0"/>
              <a:t>考慮出席者將以黑白或 </a:t>
            </a:r>
            <a:r>
              <a:rPr lang="zh-TW" sz="1200" dirty="0" err="1" smtClean="0"/>
              <a:t>灰階列印</a:t>
            </a:r>
            <a:r>
              <a:rPr lang="zh-TW" sz="1200" dirty="0" smtClean="0"/>
              <a:t>。執行測試列印，以確保在進行純黑白及 </a:t>
            </a:r>
            <a:r>
              <a:rPr lang="zh-TW" sz="1200" dirty="0" err="1" smtClean="0"/>
              <a:t>灰階列印時色彩正確</a:t>
            </a:r>
            <a:r>
              <a:rPr lang="zh-TW" sz="1200" dirty="0" smtClean="0"/>
              <a:t>。</a:t>
            </a:r>
          </a:p>
          <a:p>
            <a:pPr lvl="0">
              <a:buFontTx/>
              <a:buNone/>
            </a:pPr>
            <a:endParaRPr lang="zh-TW" sz="1200" dirty="0" smtClean="0"/>
          </a:p>
          <a:p>
            <a:pPr lvl="0">
              <a:buFontTx/>
              <a:buNone/>
            </a:pPr>
            <a:r>
              <a:rPr lang="zh-TW" sz="1200" b="1" dirty="0" smtClean="0"/>
              <a:t>圖形、表格和圖表</a:t>
            </a:r>
          </a:p>
          <a:p>
            <a:pPr lvl="0"/>
            <a:r>
              <a:rPr lang="zh-TW" sz="1200" dirty="0" smtClean="0"/>
              <a:t>保持簡單: 如果可能，使用一致而不令人分心的樣式和色彩。</a:t>
            </a:r>
          </a:p>
          <a:p>
            <a:pPr lvl="0"/>
            <a:r>
              <a:rPr lang="zh-TW" sz="1200" dirty="0" smtClean="0"/>
              <a:t>所有圖表和表格都加上標籤。</a:t>
            </a:r>
          </a:p>
          <a:p>
            <a:endParaRPr lang="zh-TW" dirty="0" smtClean="0"/>
          </a:p>
          <a:p>
            <a:endParaRPr lang="zh-TW" dirty="0" smtClean="0"/>
          </a:p>
          <a:p>
            <a:endParaRPr lang="zh-TW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zh-TW" smtClean="0"/>
              <a:pPr/>
              <a:t>1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zh-TW" dirty="0" smtClean="0"/>
              <a:t>提供簡報的簡短概觀。</a:t>
            </a:r>
            <a:r>
              <a:rPr lang="zh-TW" baseline="0" dirty="0" smtClean="0"/>
              <a:t> 描</a:t>
            </a:r>
            <a:r>
              <a:rPr lang="zh-TW" dirty="0" smtClean="0"/>
              <a:t>描述簡報的主要焦點與其重要性。</a:t>
            </a:r>
          </a:p>
          <a:p>
            <a:pPr>
              <a:lnSpc>
                <a:spcPct val="80000"/>
              </a:lnSpc>
            </a:pPr>
            <a:r>
              <a:rPr lang="zh-TW" dirty="0" smtClean="0"/>
              <a:t>介紹每個主要主題。</a:t>
            </a:r>
          </a:p>
          <a:p>
            <a:r>
              <a:rPr lang="zh-TW" dirty="0" smtClean="0"/>
              <a:t>為了幫助簡報對象掌握簡報重點，您</a:t>
            </a:r>
            <a:r>
              <a:rPr lang="zh-TW" baseline="0" dirty="0" smtClean="0"/>
              <a:t> 可以 </a:t>
            </a:r>
            <a:r>
              <a:rPr lang="zh-TW" dirty="0" smtClean="0"/>
              <a:t>在整個簡報期間重複此概觀投影片，反白顯示您接下來要討論的特定主題。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en-US" altLang="zh-TW" smtClean="0"/>
              <a:pPr/>
              <a:t>4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3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zh-TW" dirty="0" smtClean="0"/>
              <a:t>Microsoft </a:t>
            </a:r>
            <a:r>
              <a:rPr lang="zh-TW" b="1" dirty="0" smtClean="0"/>
              <a:t>卓越工程</a:t>
            </a:r>
            <a:endParaRPr lang="zh-TW" dirty="0" smtClean="0"/>
          </a:p>
        </p:txBody>
      </p:sp>
      <p:sp>
        <p:nvSpPr>
          <p:cNvPr id="41987" name="Rectangle 25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zh-TW" dirty="0" smtClean="0"/>
              <a:t>Microsoft 機密</a:t>
            </a:r>
          </a:p>
        </p:txBody>
      </p:sp>
      <p:sp>
        <p:nvSpPr>
          <p:cNvPr id="41988" name="Rectangle 26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2B44A5F-6CE4-493C-A0D7-6834FF76660C}" type="slidenum">
              <a:rPr lang="en-US" altLang="zh-TW" smtClean="0"/>
              <a:pPr/>
              <a:t>7</a:t>
            </a:fld>
            <a:endParaRPr lang="zh-TW" dirty="0" smtClean="0"/>
          </a:p>
        </p:txBody>
      </p:sp>
      <p:sp>
        <p:nvSpPr>
          <p:cNvPr id="4198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488950"/>
            <a:ext cx="4965700" cy="3724275"/>
          </a:xfrm>
          <a:ln/>
        </p:spPr>
      </p:sp>
      <p:sp>
        <p:nvSpPr>
          <p:cNvPr id="419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787" y="4484318"/>
            <a:ext cx="6206573" cy="4945462"/>
          </a:xfrm>
          <a:noFill/>
          <a:ln/>
        </p:spPr>
        <p:txBody>
          <a:bodyPr/>
          <a:lstStyle/>
          <a:p>
            <a:pPr>
              <a:buFontTx/>
              <a:buNone/>
            </a:pPr>
            <a:endParaRPr lang="zh-TW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90800" y="2286000"/>
            <a:ext cx="6180224" cy="1470025"/>
          </a:xfrm>
        </p:spPr>
        <p:txBody>
          <a:bodyPr anchor="t"/>
          <a:lstStyle>
            <a:lvl1pPr algn="r" eaLnBrk="1" latinLnBrk="0" hangingPunct="1">
              <a:defRPr kumimoji="0" lang="zh-TW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400" y="4038600"/>
            <a:ext cx="4772528" cy="990600"/>
          </a:xfrm>
        </p:spPr>
        <p:txBody>
          <a:bodyPr>
            <a:normAutofit/>
          </a:bodyPr>
          <a:lstStyle>
            <a:lvl1pPr marL="0" indent="0" algn="r" eaLnBrk="1" latinLnBrk="0" hangingPunct="1">
              <a:buNone/>
              <a:defRPr kumimoji="0" lang="zh-TW" sz="2000" b="0">
                <a:solidFill>
                  <a:schemeClr val="tx1"/>
                </a:solidFill>
                <a:latin typeface="Georgia" pitchFamily="18" charset="0"/>
              </a:defRPr>
            </a:lvl1pPr>
            <a:lvl2pPr marL="4572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eaLnBrk="1" latinLnBrk="0" hangingPunct="1"/>
            <a:r>
              <a:rPr lang="zh-TW" altLang="en-US" smtClean="0"/>
              <a:t>按一下以編輯母片副標題樣式</a:t>
            </a:r>
            <a:endParaRPr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251"/>
            <a:ext cx="3721618" cy="6858000"/>
          </a:xfrm>
          <a:prstGeom prst="rect">
            <a:avLst/>
          </a:prstGeom>
        </p:spPr>
      </p:pic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858000" y="5105400"/>
            <a:ext cx="18288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zh-TW" sz="2000" baseline="0"/>
            </a:lvl1pPr>
          </a:lstStyle>
          <a:p>
            <a:r>
              <a:rPr kumimoji="0" lang="zh-TW"/>
              <a:t>公司標誌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僅背景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762000" y="6356350"/>
            <a:ext cx="2133600" cy="365125"/>
          </a:xfrm>
        </p:spPr>
        <p:txBody>
          <a:bodyPr/>
          <a:lstStyle/>
          <a:p>
            <a:endParaRPr kumimoji="0" lang="zh-TW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356350"/>
            <a:ext cx="2895600" cy="365125"/>
          </a:xfrm>
        </p:spPr>
        <p:txBody>
          <a:bodyPr/>
          <a:lstStyle/>
          <a:p>
            <a:endParaRPr kumimoji="0" lang="zh-TW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3161049" y="-3176815"/>
            <a:ext cx="2819400" cy="917303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0" y="3048000"/>
            <a:ext cx="4343400" cy="1362075"/>
          </a:xfrm>
        </p:spPr>
        <p:txBody>
          <a:bodyPr anchor="b" anchorCtr="0"/>
          <a:lstStyle>
            <a:lvl1pPr algn="l" eaLnBrk="1" latinLnBrk="0" hangingPunct="1">
              <a:defRPr kumimoji="0" lang="zh-TW" sz="4000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781800" y="5334000"/>
            <a:ext cx="21336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zh-TW" sz="1800"/>
            </a:lvl1pPr>
          </a:lstStyle>
          <a:p>
            <a:r>
              <a:rPr kumimoji="0" lang="zh-TW"/>
              <a:t>公司標誌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及物件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2000" y="269632"/>
            <a:ext cx="8077200" cy="1143000"/>
          </a:xfrm>
        </p:spPr>
        <p:txBody>
          <a:bodyPr anchor="ctr" anchorCtr="0"/>
          <a:lstStyle>
            <a:lvl1pPr algn="l" eaLnBrk="1" latinLnBrk="0" hangingPunct="1">
              <a:defRPr kumimoji="0" lang="zh-TW"/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96413"/>
            <a:ext cx="8077200" cy="4297363"/>
          </a:xfrm>
        </p:spPr>
        <p:txBody>
          <a:bodyPr>
            <a:normAutofit/>
          </a:bodyPr>
          <a:lstStyle>
            <a:lvl1pPr eaLnBrk="1" latinLnBrk="0" hangingPunct="1">
              <a:defRPr kumimoji="0" lang="zh-TW" sz="3200">
                <a:latin typeface="+mn-lt"/>
              </a:defRPr>
            </a:lvl1pPr>
            <a:lvl2pPr eaLnBrk="1" latinLnBrk="0" hangingPunct="1">
              <a:defRPr kumimoji="0" lang="zh-TW" sz="2800">
                <a:latin typeface="+mn-lt"/>
              </a:defRPr>
            </a:lvl2pPr>
            <a:lvl3pPr eaLnBrk="1" latinLnBrk="0" hangingPunct="1">
              <a:defRPr kumimoji="0" lang="zh-TW" sz="2400">
                <a:latin typeface="+mn-lt"/>
              </a:defRPr>
            </a:lvl3pPr>
            <a:lvl4pPr eaLnBrk="1" latinLnBrk="0" hangingPunct="1">
              <a:defRPr kumimoji="0" lang="zh-TW" sz="2400">
                <a:latin typeface="+mn-lt"/>
              </a:defRPr>
            </a:lvl4pPr>
            <a:lvl5pPr eaLnBrk="1" latinLnBrk="0" hangingPunct="1">
              <a:defRPr kumimoji="0" lang="zh-TW" sz="2400">
                <a:latin typeface="+mn-lt"/>
              </a:defRPr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二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4038600" cy="4525963"/>
          </a:xfrm>
        </p:spPr>
        <p:txBody>
          <a:bodyPr/>
          <a:lstStyle>
            <a:lvl1pPr eaLnBrk="1" latinLnBrk="0" hangingPunct="1">
              <a:defRPr kumimoji="0" lang="zh-TW" sz="2800"/>
            </a:lvl1pPr>
            <a:lvl2pPr eaLnBrk="1" latinLnBrk="0" hangingPunct="1">
              <a:defRPr kumimoji="0" lang="zh-TW" sz="2400"/>
            </a:lvl2pPr>
            <a:lvl3pPr eaLnBrk="1" latinLnBrk="0" hangingPunct="1">
              <a:defRPr kumimoji="0" lang="zh-TW" sz="2000"/>
            </a:lvl3pPr>
            <a:lvl4pPr eaLnBrk="1" latinLnBrk="0" hangingPunct="1">
              <a:defRPr kumimoji="0" lang="zh-TW" sz="1800"/>
            </a:lvl4pPr>
            <a:lvl5pPr eaLnBrk="1" latinLnBrk="0" hangingPunct="1">
              <a:defRPr kumimoji="0" lang="zh-TW" sz="1800"/>
            </a:lvl5pPr>
            <a:lvl6pPr eaLnBrk="1" latinLnBrk="0" hangingPunct="1">
              <a:defRPr kumimoji="0" lang="zh-TW" sz="1800"/>
            </a:lvl6pPr>
            <a:lvl7pPr eaLnBrk="1" latinLnBrk="0" hangingPunct="1">
              <a:defRPr kumimoji="0" lang="zh-TW" sz="1800"/>
            </a:lvl7pPr>
            <a:lvl8pPr eaLnBrk="1" latinLnBrk="0" hangingPunct="1">
              <a:defRPr kumimoji="0" lang="zh-TW" sz="1800"/>
            </a:lvl8pPr>
            <a:lvl9pPr eaLnBrk="1" latinLnBrk="0" hangingPunct="1">
              <a:defRPr kumimoji="0" lang="zh-TW"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4038600" cy="4525963"/>
          </a:xfrm>
        </p:spPr>
        <p:txBody>
          <a:bodyPr/>
          <a:lstStyle>
            <a:lvl1pPr eaLnBrk="1" latinLnBrk="0" hangingPunct="1">
              <a:defRPr kumimoji="0" lang="zh-TW" sz="2800"/>
            </a:lvl1pPr>
            <a:lvl2pPr eaLnBrk="1" latinLnBrk="0" hangingPunct="1">
              <a:defRPr kumimoji="0" lang="zh-TW" sz="2400"/>
            </a:lvl2pPr>
            <a:lvl3pPr eaLnBrk="1" latinLnBrk="0" hangingPunct="1">
              <a:defRPr kumimoji="0" lang="zh-TW" sz="2000"/>
            </a:lvl3pPr>
            <a:lvl4pPr eaLnBrk="1" latinLnBrk="0" hangingPunct="1">
              <a:defRPr kumimoji="0" lang="zh-TW" sz="1800"/>
            </a:lvl4pPr>
            <a:lvl5pPr eaLnBrk="1" latinLnBrk="0" hangingPunct="1">
              <a:defRPr kumimoji="0" lang="zh-TW" sz="1800"/>
            </a:lvl5pPr>
            <a:lvl6pPr eaLnBrk="1" latinLnBrk="0" hangingPunct="1">
              <a:defRPr kumimoji="0" lang="zh-TW" sz="1800"/>
            </a:lvl6pPr>
            <a:lvl7pPr eaLnBrk="1" latinLnBrk="0" hangingPunct="1">
              <a:defRPr kumimoji="0" lang="zh-TW" sz="1800"/>
            </a:lvl7pPr>
            <a:lvl8pPr eaLnBrk="1" latinLnBrk="0" hangingPunct="1">
              <a:defRPr kumimoji="0" lang="zh-TW" sz="1800"/>
            </a:lvl8pPr>
            <a:lvl9pPr eaLnBrk="1" latinLnBrk="0" hangingPunct="1">
              <a:defRPr kumimoji="0" lang="zh-TW"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對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eaLnBrk="1" latinLnBrk="0" hangingPunct="1">
              <a:defRPr kumimoji="0" lang="zh-TW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4040188" cy="639762"/>
          </a:xfrm>
        </p:spPr>
        <p:txBody>
          <a:bodyPr anchor="b"/>
          <a:lstStyle>
            <a:lvl1pPr marL="0" indent="0" eaLnBrk="1" latinLnBrk="0" hangingPunct="1">
              <a:buNone/>
              <a:defRPr kumimoji="0" lang="zh-TW" sz="2400" b="1"/>
            </a:lvl1pPr>
            <a:lvl2pPr marL="457200" indent="0" eaLnBrk="1" latinLnBrk="0" hangingPunct="1">
              <a:buNone/>
              <a:defRPr kumimoji="0" lang="zh-TW" sz="2000" b="1"/>
            </a:lvl2pPr>
            <a:lvl3pPr marL="914400" indent="0" eaLnBrk="1" latinLnBrk="0" hangingPunct="1">
              <a:buNone/>
              <a:defRPr kumimoji="0" lang="zh-TW" sz="1800" b="1"/>
            </a:lvl3pPr>
            <a:lvl4pPr marL="1371600" indent="0" eaLnBrk="1" latinLnBrk="0" hangingPunct="1">
              <a:buNone/>
              <a:defRPr kumimoji="0" lang="zh-TW" sz="1600" b="1"/>
            </a:lvl4pPr>
            <a:lvl5pPr marL="1828800" indent="0" eaLnBrk="1" latinLnBrk="0" hangingPunct="1">
              <a:buNone/>
              <a:defRPr kumimoji="0" lang="zh-TW" sz="1600" b="1"/>
            </a:lvl5pPr>
            <a:lvl6pPr marL="2286000" indent="0" eaLnBrk="1" latinLnBrk="0" hangingPunct="1">
              <a:buNone/>
              <a:defRPr kumimoji="0" lang="zh-TW" sz="1600" b="1"/>
            </a:lvl6pPr>
            <a:lvl7pPr marL="2743200" indent="0" eaLnBrk="1" latinLnBrk="0" hangingPunct="1">
              <a:buNone/>
              <a:defRPr kumimoji="0" lang="zh-TW" sz="1600" b="1"/>
            </a:lvl7pPr>
            <a:lvl8pPr marL="3200400" indent="0" eaLnBrk="1" latinLnBrk="0" hangingPunct="1">
              <a:buNone/>
              <a:defRPr kumimoji="0" lang="zh-TW" sz="1600" b="1"/>
            </a:lvl8pPr>
            <a:lvl9pPr marL="3657600" indent="0" eaLnBrk="1" latinLnBrk="0" hangingPunct="1">
              <a:buNone/>
              <a:defRPr kumimoji="0" lang="zh-TW" sz="1600" b="1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174875"/>
            <a:ext cx="4040188" cy="3951288"/>
          </a:xfrm>
        </p:spPr>
        <p:txBody>
          <a:bodyPr/>
          <a:lstStyle>
            <a:lvl1pPr eaLnBrk="1" latinLnBrk="0" hangingPunct="1">
              <a:defRPr kumimoji="0" lang="zh-TW" sz="2400"/>
            </a:lvl1pPr>
            <a:lvl2pPr eaLnBrk="1" latinLnBrk="0" hangingPunct="1">
              <a:defRPr kumimoji="0" lang="zh-TW" sz="2000"/>
            </a:lvl2pPr>
            <a:lvl3pPr eaLnBrk="1" latinLnBrk="0" hangingPunct="1">
              <a:defRPr kumimoji="0" lang="zh-TW" sz="1800"/>
            </a:lvl3pPr>
            <a:lvl4pPr eaLnBrk="1" latinLnBrk="0" hangingPunct="1">
              <a:defRPr kumimoji="0" lang="zh-TW" sz="1600"/>
            </a:lvl4pPr>
            <a:lvl5pPr eaLnBrk="1" latinLnBrk="0" hangingPunct="1">
              <a:defRPr kumimoji="0" lang="zh-TW" sz="1600"/>
            </a:lvl5pPr>
            <a:lvl6pPr eaLnBrk="1" latinLnBrk="0" hangingPunct="1">
              <a:defRPr kumimoji="0" lang="zh-TW" sz="1600"/>
            </a:lvl6pPr>
            <a:lvl7pPr eaLnBrk="1" latinLnBrk="0" hangingPunct="1">
              <a:defRPr kumimoji="0" lang="zh-TW" sz="1600"/>
            </a:lvl7pPr>
            <a:lvl8pPr eaLnBrk="1" latinLnBrk="0" hangingPunct="1">
              <a:defRPr kumimoji="0" lang="zh-TW" sz="1600"/>
            </a:lvl8pPr>
            <a:lvl9pPr eaLnBrk="1" latinLnBrk="0" hangingPunct="1">
              <a:defRPr kumimoji="0" lang="zh-TW" sz="16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3625" y="1535113"/>
            <a:ext cx="4041775" cy="639762"/>
          </a:xfrm>
        </p:spPr>
        <p:txBody>
          <a:bodyPr anchor="b"/>
          <a:lstStyle>
            <a:lvl1pPr marL="0" indent="0" eaLnBrk="1" latinLnBrk="0" hangingPunct="1">
              <a:buNone/>
              <a:defRPr kumimoji="0" lang="zh-TW" sz="2400" b="1"/>
            </a:lvl1pPr>
            <a:lvl2pPr marL="457200" indent="0" eaLnBrk="1" latinLnBrk="0" hangingPunct="1">
              <a:buNone/>
              <a:defRPr kumimoji="0" lang="zh-TW" sz="2000" b="1"/>
            </a:lvl2pPr>
            <a:lvl3pPr marL="914400" indent="0" eaLnBrk="1" latinLnBrk="0" hangingPunct="1">
              <a:buNone/>
              <a:defRPr kumimoji="0" lang="zh-TW" sz="1800" b="1"/>
            </a:lvl3pPr>
            <a:lvl4pPr marL="1371600" indent="0" eaLnBrk="1" latinLnBrk="0" hangingPunct="1">
              <a:buNone/>
              <a:defRPr kumimoji="0" lang="zh-TW" sz="1600" b="1"/>
            </a:lvl4pPr>
            <a:lvl5pPr marL="1828800" indent="0" eaLnBrk="1" latinLnBrk="0" hangingPunct="1">
              <a:buNone/>
              <a:defRPr kumimoji="0" lang="zh-TW" sz="1600" b="1"/>
            </a:lvl5pPr>
            <a:lvl6pPr marL="2286000" indent="0" eaLnBrk="1" latinLnBrk="0" hangingPunct="1">
              <a:buNone/>
              <a:defRPr kumimoji="0" lang="zh-TW" sz="1600" b="1"/>
            </a:lvl6pPr>
            <a:lvl7pPr marL="2743200" indent="0" eaLnBrk="1" latinLnBrk="0" hangingPunct="1">
              <a:buNone/>
              <a:defRPr kumimoji="0" lang="zh-TW" sz="1600" b="1"/>
            </a:lvl7pPr>
            <a:lvl8pPr marL="3200400" indent="0" eaLnBrk="1" latinLnBrk="0" hangingPunct="1">
              <a:buNone/>
              <a:defRPr kumimoji="0" lang="zh-TW" sz="1600" b="1"/>
            </a:lvl8pPr>
            <a:lvl9pPr marL="3657600" indent="0" eaLnBrk="1" latinLnBrk="0" hangingPunct="1">
              <a:buNone/>
              <a:defRPr kumimoji="0" lang="zh-TW" sz="1600" b="1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3625" y="2174875"/>
            <a:ext cx="4041775" cy="3951288"/>
          </a:xfrm>
        </p:spPr>
        <p:txBody>
          <a:bodyPr/>
          <a:lstStyle>
            <a:lvl1pPr eaLnBrk="1" latinLnBrk="0" hangingPunct="1">
              <a:defRPr kumimoji="0" lang="zh-TW" sz="2400"/>
            </a:lvl1pPr>
            <a:lvl2pPr eaLnBrk="1" latinLnBrk="0" hangingPunct="1">
              <a:defRPr kumimoji="0" lang="zh-TW" sz="2000"/>
            </a:lvl2pPr>
            <a:lvl3pPr eaLnBrk="1" latinLnBrk="0" hangingPunct="1">
              <a:defRPr kumimoji="0" lang="zh-TW" sz="1800"/>
            </a:lvl3pPr>
            <a:lvl4pPr eaLnBrk="1" latinLnBrk="0" hangingPunct="1">
              <a:defRPr kumimoji="0" lang="zh-TW" sz="1600"/>
            </a:lvl4pPr>
            <a:lvl5pPr eaLnBrk="1" latinLnBrk="0" hangingPunct="1">
              <a:defRPr kumimoji="0" lang="zh-TW" sz="1600"/>
            </a:lvl5pPr>
            <a:lvl6pPr eaLnBrk="1" latinLnBrk="0" hangingPunct="1">
              <a:defRPr kumimoji="0" lang="zh-TW" sz="1600"/>
            </a:lvl6pPr>
            <a:lvl7pPr eaLnBrk="1" latinLnBrk="0" hangingPunct="1">
              <a:defRPr kumimoji="0" lang="zh-TW" sz="1600"/>
            </a:lvl7pPr>
            <a:lvl8pPr eaLnBrk="1" latinLnBrk="0" hangingPunct="1">
              <a:defRPr kumimoji="0" lang="zh-TW" sz="1600"/>
            </a:lvl8pPr>
            <a:lvl9pPr eaLnBrk="1" latinLnBrk="0" hangingPunct="1">
              <a:defRPr kumimoji="0" lang="zh-TW" sz="16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3008313" cy="1162050"/>
          </a:xfrm>
        </p:spPr>
        <p:txBody>
          <a:bodyPr anchor="b"/>
          <a:lstStyle>
            <a:lvl1pPr algn="l" eaLnBrk="1" latinLnBrk="0" hangingPunct="1">
              <a:defRPr kumimoji="0" lang="zh-TW" sz="2000" b="1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3650" y="273050"/>
            <a:ext cx="5111750" cy="5853113"/>
          </a:xfrm>
        </p:spPr>
        <p:txBody>
          <a:bodyPr/>
          <a:lstStyle>
            <a:lvl1pPr eaLnBrk="1" latinLnBrk="0" hangingPunct="1">
              <a:defRPr kumimoji="0" lang="zh-TW" sz="3200"/>
            </a:lvl1pPr>
            <a:lvl2pPr eaLnBrk="1" latinLnBrk="0" hangingPunct="1">
              <a:defRPr kumimoji="0" lang="zh-TW" sz="2800"/>
            </a:lvl2pPr>
            <a:lvl3pPr eaLnBrk="1" latinLnBrk="0" hangingPunct="1">
              <a:defRPr kumimoji="0" lang="zh-TW" sz="2400"/>
            </a:lvl3pPr>
            <a:lvl4pPr eaLnBrk="1" latinLnBrk="0" hangingPunct="1">
              <a:defRPr kumimoji="0" lang="zh-TW" sz="2000"/>
            </a:lvl4pPr>
            <a:lvl5pPr eaLnBrk="1" latinLnBrk="0" hangingPunct="1">
              <a:defRPr kumimoji="0" lang="zh-TW" sz="2000"/>
            </a:lvl5pPr>
            <a:lvl6pPr eaLnBrk="1" latinLnBrk="0" hangingPunct="1">
              <a:defRPr kumimoji="0" lang="zh-TW" sz="2000"/>
            </a:lvl6pPr>
            <a:lvl7pPr eaLnBrk="1" latinLnBrk="0" hangingPunct="1">
              <a:defRPr kumimoji="0" lang="zh-TW" sz="2000"/>
            </a:lvl7pPr>
            <a:lvl8pPr eaLnBrk="1" latinLnBrk="0" hangingPunct="1">
              <a:defRPr kumimoji="0" lang="zh-TW" sz="2000"/>
            </a:lvl8pPr>
            <a:lvl9pPr eaLnBrk="1" latinLnBrk="0" hangingPunct="1">
              <a:defRPr kumimoji="0" lang="zh-TW" sz="20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1435100"/>
            <a:ext cx="3008313" cy="4691063"/>
          </a:xfrm>
        </p:spPr>
        <p:txBody>
          <a:bodyPr/>
          <a:lstStyle>
            <a:lvl1pPr marL="0" indent="0" eaLnBrk="1" latinLnBrk="0" hangingPunct="1">
              <a:buNone/>
              <a:defRPr kumimoji="0" lang="zh-TW" sz="1400"/>
            </a:lvl1pPr>
            <a:lvl2pPr marL="457200" indent="0" eaLnBrk="1" latinLnBrk="0" hangingPunct="1">
              <a:buNone/>
              <a:defRPr kumimoji="0" lang="zh-TW" sz="1200"/>
            </a:lvl2pPr>
            <a:lvl3pPr marL="914400" indent="0" eaLnBrk="1" latinLnBrk="0" hangingPunct="1">
              <a:buNone/>
              <a:defRPr kumimoji="0" lang="zh-TW" sz="1000"/>
            </a:lvl3pPr>
            <a:lvl4pPr marL="1371600" indent="0" eaLnBrk="1" latinLnBrk="0" hangingPunct="1">
              <a:buNone/>
              <a:defRPr kumimoji="0" lang="zh-TW" sz="900"/>
            </a:lvl4pPr>
            <a:lvl5pPr marL="1828800" indent="0" eaLnBrk="1" latinLnBrk="0" hangingPunct="1">
              <a:buNone/>
              <a:defRPr kumimoji="0" lang="zh-TW" sz="900"/>
            </a:lvl5pPr>
            <a:lvl6pPr marL="2286000" indent="0" eaLnBrk="1" latinLnBrk="0" hangingPunct="1">
              <a:buNone/>
              <a:defRPr kumimoji="0" lang="zh-TW" sz="900"/>
            </a:lvl6pPr>
            <a:lvl7pPr marL="2743200" indent="0" eaLnBrk="1" latinLnBrk="0" hangingPunct="1">
              <a:buNone/>
              <a:defRPr kumimoji="0" lang="zh-TW" sz="900"/>
            </a:lvl7pPr>
            <a:lvl8pPr marL="3200400" indent="0" eaLnBrk="1" latinLnBrk="0" hangingPunct="1">
              <a:buNone/>
              <a:defRPr kumimoji="0" lang="zh-TW" sz="900"/>
            </a:lvl8pPr>
            <a:lvl9pPr marL="3657600" indent="0" eaLnBrk="1" latinLnBrk="0" hangingPunct="1">
              <a:buNone/>
              <a:defRPr kumimoji="0" lang="zh-TW"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 eaLnBrk="1" latinLnBrk="0" hangingPunct="1">
              <a:defRPr kumimoji="0" lang="zh-TW" sz="2000" b="1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 eaLnBrk="1" latinLnBrk="0" hangingPunct="1">
              <a:buNone/>
              <a:defRPr kumimoji="0" lang="zh-TW" sz="3200"/>
            </a:lvl1pPr>
            <a:lvl2pPr marL="457200" indent="0" eaLnBrk="1" latinLnBrk="0" hangingPunct="1">
              <a:buNone/>
              <a:defRPr kumimoji="0" lang="zh-TW" sz="2800"/>
            </a:lvl2pPr>
            <a:lvl3pPr marL="914400" indent="0" eaLnBrk="1" latinLnBrk="0" hangingPunct="1">
              <a:buNone/>
              <a:defRPr kumimoji="0" lang="zh-TW" sz="2400"/>
            </a:lvl3pPr>
            <a:lvl4pPr marL="1371600" indent="0" eaLnBrk="1" latinLnBrk="0" hangingPunct="1">
              <a:buNone/>
              <a:defRPr kumimoji="0" lang="zh-TW" sz="2000"/>
            </a:lvl4pPr>
            <a:lvl5pPr marL="1828800" indent="0" eaLnBrk="1" latinLnBrk="0" hangingPunct="1">
              <a:buNone/>
              <a:defRPr kumimoji="0" lang="zh-TW" sz="2000"/>
            </a:lvl5pPr>
            <a:lvl6pPr marL="2286000" indent="0" eaLnBrk="1" latinLnBrk="0" hangingPunct="1">
              <a:buNone/>
              <a:defRPr kumimoji="0" lang="zh-TW" sz="2000"/>
            </a:lvl6pPr>
            <a:lvl7pPr marL="2743200" indent="0" eaLnBrk="1" latinLnBrk="0" hangingPunct="1">
              <a:buNone/>
              <a:defRPr kumimoji="0" lang="zh-TW" sz="2000"/>
            </a:lvl7pPr>
            <a:lvl8pPr marL="3200400" indent="0" eaLnBrk="1" latinLnBrk="0" hangingPunct="1">
              <a:buNone/>
              <a:defRPr kumimoji="0" lang="zh-TW" sz="2000"/>
            </a:lvl8pPr>
            <a:lvl9pPr marL="3657600" indent="0" eaLnBrk="1" latinLnBrk="0" hangingPunct="1">
              <a:buNone/>
              <a:defRPr kumimoji="0" lang="zh-TW" sz="2000"/>
            </a:lvl9pPr>
          </a:lstStyle>
          <a:p>
            <a:pPr eaLnBrk="1" latinLnBrk="0" hangingPunct="1"/>
            <a:r>
              <a:rPr lang="zh-TW" altLang="en-US" smtClean="0"/>
              <a:t>按一下圖示以新增圖片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 eaLnBrk="1" latinLnBrk="0" hangingPunct="1">
              <a:buNone/>
              <a:defRPr kumimoji="0" lang="zh-TW" sz="1400"/>
            </a:lvl1pPr>
            <a:lvl2pPr marL="457200" indent="0" eaLnBrk="1" latinLnBrk="0" hangingPunct="1">
              <a:buNone/>
              <a:defRPr kumimoji="0" lang="zh-TW" sz="1200"/>
            </a:lvl2pPr>
            <a:lvl3pPr marL="914400" indent="0" eaLnBrk="1" latinLnBrk="0" hangingPunct="1">
              <a:buNone/>
              <a:defRPr kumimoji="0" lang="zh-TW" sz="1000"/>
            </a:lvl3pPr>
            <a:lvl4pPr marL="1371600" indent="0" eaLnBrk="1" latinLnBrk="0" hangingPunct="1">
              <a:buNone/>
              <a:defRPr kumimoji="0" lang="zh-TW" sz="900"/>
            </a:lvl4pPr>
            <a:lvl5pPr marL="1828800" indent="0" eaLnBrk="1" latinLnBrk="0" hangingPunct="1">
              <a:buNone/>
              <a:defRPr kumimoji="0" lang="zh-TW" sz="900"/>
            </a:lvl5pPr>
            <a:lvl6pPr marL="2286000" indent="0" eaLnBrk="1" latinLnBrk="0" hangingPunct="1">
              <a:buNone/>
              <a:defRPr kumimoji="0" lang="zh-TW" sz="900"/>
            </a:lvl6pPr>
            <a:lvl7pPr marL="2743200" indent="0" eaLnBrk="1" latinLnBrk="0" hangingPunct="1">
              <a:buNone/>
              <a:defRPr kumimoji="0" lang="zh-TW" sz="900"/>
            </a:lvl7pPr>
            <a:lvl8pPr marL="3200400" indent="0" eaLnBrk="1" latinLnBrk="0" hangingPunct="1">
              <a:buNone/>
              <a:defRPr kumimoji="0" lang="zh-TW" sz="900"/>
            </a:lvl8pPr>
            <a:lvl9pPr marL="3657600" indent="0" eaLnBrk="1" latinLnBrk="0" hangingPunct="1">
              <a:buNone/>
              <a:defRPr kumimoji="0" lang="zh-TW"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057400" cy="5851525"/>
          </a:xfrm>
        </p:spPr>
        <p:txBody>
          <a:bodyPr vert="eaVert"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274638"/>
            <a:ext cx="58674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274638"/>
            <a:ext cx="8077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eaLnBrk="1" latinLnBrk="0" hangingPunct="1"/>
            <a:r>
              <a:rPr kumimoji="0" lang="zh-TW" altLang="en-US" smtClean="0"/>
              <a:t>按一下以編輯母片標題樣式</a:t>
            </a:r>
            <a:endParaRPr kumimoji="0" lang="en-US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1600200"/>
            <a:ext cx="80772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20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528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52400" y="-109183"/>
            <a:ext cx="818707" cy="708318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2" r:id="rId4"/>
    <p:sldLayoutId id="2147483653" r:id="rId5"/>
    <p:sldLayoutId id="2147483656" r:id="rId6"/>
    <p:sldLayoutId id="2147483657" r:id="rId7"/>
    <p:sldLayoutId id="2147483658" r:id="rId8"/>
    <p:sldLayoutId id="2147483659" r:id="rId9"/>
    <p:sldLayoutId id="2147483654" r:id="rId10"/>
    <p:sldLayoutId id="2147483655" r:id="rId11"/>
    <p:sldLayoutId id="2147483663" r:id="rId12"/>
  </p:sldLayoutIdLst>
  <p:transition spd="slow">
    <p:wipe dir="d"/>
  </p:transition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kumimoji="0" lang="zh-TW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zh-TW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kumimoji="0" lang="zh-TW"/>
      </a:defPPr>
      <a:lvl1pPr marL="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admin.cyut.edu.tw/student/loginstu.asp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5" Type="http://schemas.openxmlformats.org/officeDocument/2006/relationships/hyperlink" Target="http://www.ge.cyut.edu.tw/cyutge/course.php" TargetMode="External"/><Relationship Id="rId4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lc.cyut.edu.tw/FLC_web/Lang/Download.aspx" TargetMode="Externa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5" Type="http://schemas.openxmlformats.org/officeDocument/2006/relationships/hyperlink" Target="main-graduate.htm" TargetMode="External"/><Relationship Id="rId4" Type="http://schemas.openxmlformats.org/officeDocument/2006/relationships/notesSlide" Target="../notesSlides/notesSlide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e.cyut.edu.tw/cyutge/course.php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Relationship Id="rId5" Type="http://schemas.openxmlformats.org/officeDocument/2006/relationships/hyperlink" Target="http://www.flc.cyut.edu.tw/FLC_web/Lang/Courses1.aspx" TargetMode="External"/><Relationship Id="rId4" Type="http://schemas.openxmlformats.org/officeDocument/2006/relationships/hyperlink" Target="http://www.flc.cyut.edu.tw/FLC_web/Lang/Courses3.asp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2483768" y="1340768"/>
            <a:ext cx="6480720" cy="4032448"/>
          </a:xfrm>
        </p:spPr>
        <p:txBody>
          <a:bodyPr>
            <a:normAutofit fontScale="90000"/>
          </a:bodyPr>
          <a:lstStyle/>
          <a:p>
            <a:pPr algn="l"/>
            <a:r>
              <a:rPr lang="zh-TW" altLang="en-US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朝陽科技大學</a:t>
            </a:r>
            <a:r>
              <a:rPr lang="en-US" altLang="zh-TW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105</a:t>
            </a:r>
            <a:r>
              <a:rPr lang="zh-TW" altLang="en-US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學年度第</a:t>
            </a:r>
            <a: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2</a:t>
            </a:r>
            <a:r>
              <a:rPr lang="zh-TW" altLang="en-US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學期應屆畢業生</a:t>
            </a:r>
            <a: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sz="40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40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畢業資格審核注意事項</a:t>
            </a:r>
            <a:r>
              <a:rPr lang="en-US" altLang="zh-TW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　</a:t>
            </a:r>
            <a:r>
              <a:rPr lang="en-US" altLang="zh-TW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 </a:t>
            </a: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－資訊管理系</a:t>
            </a:r>
            <a:endParaRPr lang="zh-TW" b="0" dirty="0">
              <a:solidFill>
                <a:schemeClr val="tx1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3" name="Title 1"/>
          <p:cNvSpPr txBox="1">
            <a:spLocks/>
          </p:cNvSpPr>
          <p:nvPr>
            <p:custDataLst>
              <p:tags r:id="rId3"/>
            </p:custDataLst>
          </p:nvPr>
        </p:nvSpPr>
        <p:spPr>
          <a:xfrm>
            <a:off x="3707904" y="5301208"/>
            <a:ext cx="4896544" cy="580256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75000" lnSpcReduction="20000"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kumimoji="0" lang="zh-TW" sz="4400" b="1" kern="1200" cap="small" baseline="0">
                <a:solidFill>
                  <a:srgbClr val="003300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</a:t>
            </a:r>
            <a:r>
              <a:rPr lang="zh-TW" altLang="en-US" sz="32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　</a:t>
            </a:r>
            <a:r>
              <a:rPr lang="zh-TW" altLang="en-US" sz="3300" b="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適用</a:t>
            </a:r>
            <a:r>
              <a:rPr lang="en-US" altLang="zh-TW" sz="3300" b="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102</a:t>
            </a:r>
            <a:r>
              <a:rPr lang="zh-TW" altLang="en-US" sz="3300" b="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學年度課程規劃表</a:t>
            </a: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</a:t>
            </a:r>
            <a:endParaRPr lang="zh-TW" altLang="en-US" b="0" dirty="0">
              <a:solidFill>
                <a:schemeClr val="tx1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</p:spTree>
    <p:custDataLst>
      <p:tags r:id="rId1"/>
    </p:custData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一、應屆畢業生規定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：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62000" y="1412777"/>
            <a:ext cx="8077200" cy="4680520"/>
          </a:xfrm>
        </p:spPr>
        <p:txBody>
          <a:bodyPr>
            <a:normAutofit lnSpcReduction="10000"/>
          </a:bodyPr>
          <a:lstStyle/>
          <a:p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應屆畢業生規定：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dirty="0"/>
              <a:t>　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 smtClean="0"/>
              <a:t>　</a:t>
            </a:r>
            <a:endParaRPr lang="en-US" altLang="zh-TW" dirty="0" smtClean="0"/>
          </a:p>
          <a:p>
            <a:pPr marL="0" indent="0">
              <a:buNone/>
            </a:pPr>
            <a:endParaRPr lang="en-US" altLang="zh-TW" dirty="0" smtClean="0"/>
          </a:p>
          <a:p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未修足學期數，但學分已修足欲畢業者，須依學則第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54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條規定申請提前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學期業，審核通過者始得畢業。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申請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提前畢業，請依「本校行事曆」規定時間辦理，約為期中考後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週內申請。</a:t>
            </a:r>
            <a:endParaRPr lang="zh-TW" altLang="en-US" sz="30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2</a:t>
            </a:fld>
            <a:endParaRPr kumimoji="0" lang="zh-TW" altLang="en-US"/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2954635"/>
              </p:ext>
            </p:extLst>
          </p:nvPr>
        </p:nvGraphicFramePr>
        <p:xfrm>
          <a:off x="1619672" y="1988840"/>
          <a:ext cx="4752528" cy="1371600"/>
        </p:xfrm>
        <a:graphic>
          <a:graphicData uri="http://schemas.openxmlformats.org/drawingml/2006/table">
            <a:tbl>
              <a:tblPr firstRow="1" bandRow="1"/>
              <a:tblGrid>
                <a:gridCol w="2376264"/>
                <a:gridCol w="2376264"/>
              </a:tblGrid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200" dirty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二技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200" dirty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四技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4</a:t>
                      </a:r>
                      <a:r>
                        <a:rPr lang="zh-TW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學期</a:t>
                      </a:r>
                      <a:r>
                        <a:rPr lang="zh-TW" altLang="en-US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皆在學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8</a:t>
                      </a:r>
                      <a:r>
                        <a:rPr lang="zh-TW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學期</a:t>
                      </a:r>
                      <a:r>
                        <a:rPr lang="zh-TW" altLang="en-US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皆在學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altLang="en-US" sz="2400" kern="100" dirty="0" smtClean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註：休學之學期不算在學。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138132"/>
      </p:ext>
    </p:extLst>
  </p:cSld>
  <p:clrMapOvr>
    <a:masterClrMapping/>
  </p:clrMapOvr>
  <p:transition spd="slow">
    <p:wipe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二、畢業自審：</a:t>
            </a:r>
            <a:endParaRPr lang="zh-TW" altLang="en-US" sz="34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11560" y="1340769"/>
            <a:ext cx="8352928" cy="5184576"/>
          </a:xfrm>
        </p:spPr>
        <p:txBody>
          <a:bodyPr>
            <a:noAutofit/>
          </a:bodyPr>
          <a:lstStyle/>
          <a:p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畢業應修科目及學分數，係依入學時之課程規劃表修習。</a:t>
            </a:r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8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至</a:t>
            </a:r>
            <a:r>
              <a:rPr lang="en-US" altLang="zh-TW" sz="28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【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  <a:hlinkClick r:id="rId2"/>
              </a:rPr>
              <a:t>學生資訊系統</a:t>
            </a:r>
            <a:r>
              <a:rPr lang="zh-TW" altLang="en-US" sz="28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＼畢業審核自審</a:t>
            </a:r>
            <a:r>
              <a:rPr lang="en-US" altLang="zh-TW" sz="28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】</a:t>
            </a:r>
            <a:r>
              <a:rPr lang="zh-TW" altLang="en-US" sz="28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自我審核各應修類別是否有漏修。</a:t>
            </a:r>
            <a:endParaRPr lang="en-US" altLang="zh-TW" sz="28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ts val="1200"/>
              </a:spcBef>
            </a:pP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「畢業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審核自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審」自三上起，即可自行上網查看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。</a:t>
            </a:r>
          </a:p>
          <a:p>
            <a:pPr>
              <a:spcBef>
                <a:spcPts val="1200"/>
              </a:spcBef>
            </a:pP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校訂必修及專業必修，若為重補修課會對應至「自由選修」頁籤，請先與通識中心（學院）老師或系辦助教確認後，再於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〔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自審異動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〕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註記即可。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ts val="1200"/>
              </a:spcBef>
            </a:pPr>
            <a:r>
              <a:rPr lang="zh-TW" altLang="en-US" sz="2800" b="1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自審異動後，</a:t>
            </a:r>
            <a:r>
              <a:rPr lang="zh-TW" altLang="en-US" sz="28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須經系辦助教確認</a:t>
            </a:r>
            <a:r>
              <a:rPr lang="zh-TW" altLang="en-US" sz="2800" b="1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並審核通過後，</a:t>
            </a:r>
            <a:r>
              <a:rPr lang="zh-TW" altLang="en-US" sz="28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才會對應至正確的</a:t>
            </a:r>
            <a:r>
              <a:rPr lang="zh-TW" altLang="en-US" sz="28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位置</a:t>
            </a:r>
            <a:r>
              <a:rPr lang="zh-TW" altLang="en-US" sz="2800" b="1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800" b="1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3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4083541187"/>
      </p:ext>
    </p:extLst>
  </p:cSld>
  <p:clrMapOvr>
    <a:masterClrMapping/>
  </p:clrMapOvr>
  <p:transition spd="slow">
    <p:wipe dir="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762000" y="485656"/>
            <a:ext cx="8077200" cy="1503184"/>
          </a:xfrm>
        </p:spPr>
        <p:txBody>
          <a:bodyPr>
            <a:normAutofit fontScale="90000"/>
          </a:bodyPr>
          <a:lstStyle/>
          <a:p>
            <a:pPr>
              <a:lnSpc>
                <a:spcPts val="5500"/>
              </a:lnSpc>
              <a:spcBef>
                <a:spcPts val="600"/>
              </a:spcBef>
            </a:pP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三、資管系</a:t>
            </a:r>
            <a:r>
              <a:rPr lang="zh-TW" altLang="en-US" sz="38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（</a:t>
            </a:r>
            <a:r>
              <a:rPr lang="zh-TW" altLang="en-US" sz="38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四</a:t>
            </a:r>
            <a:r>
              <a:rPr lang="zh-TW" altLang="en-US" sz="38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進</a:t>
            </a:r>
            <a:r>
              <a:rPr lang="zh-TW" altLang="en-US" sz="38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）</a:t>
            </a: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畢業資格應修學分</a:t>
            </a:r>
            <a:r>
              <a:rPr lang="zh-TW" altLang="en-US" sz="3800" dirty="0">
                <a:latin typeface="華康中圓體" pitchFamily="49" charset="-120"/>
                <a:ea typeface="華康中圓體" pitchFamily="49" charset="-120"/>
              </a:rPr>
              <a:t>數</a:t>
            </a: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：</a:t>
            </a:r>
            <a:r>
              <a:rPr lang="en-US" altLang="zh-TW" sz="3800" dirty="0" smtClean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800" dirty="0" smtClean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◎</a:t>
            </a:r>
            <a:r>
              <a:rPr lang="zh-TW" altLang="en-US" sz="2900" dirty="0" smtClean="0">
                <a:latin typeface="標楷體" pitchFamily="65" charset="-120"/>
                <a:ea typeface="標楷體" pitchFamily="65" charset="-120"/>
              </a:rPr>
              <a:t>適用課規：</a:t>
            </a:r>
            <a:r>
              <a:rPr lang="en-US" altLang="zh-TW" sz="2900" dirty="0" smtClean="0">
                <a:latin typeface="標楷體" pitchFamily="65" charset="-120"/>
                <a:ea typeface="標楷體" pitchFamily="65" charset="-120"/>
              </a:rPr>
              <a:t>102</a:t>
            </a:r>
            <a:r>
              <a:rPr lang="zh-TW" altLang="en-US" sz="2900" dirty="0" smtClean="0">
                <a:latin typeface="標楷體" pitchFamily="65" charset="-120"/>
                <a:ea typeface="標楷體" pitchFamily="65" charset="-120"/>
              </a:rPr>
              <a:t>學年度入學適用</a:t>
            </a:r>
            <a:endParaRPr lang="zh-TW" sz="29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27584" y="5445224"/>
            <a:ext cx="7920880" cy="43204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※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畢業自審：請至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【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學生資訊系統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\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畢業審核自審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】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先進行自審作業。</a:t>
            </a:r>
            <a:endParaRPr lang="zh-TW" altLang="en-US" sz="2000" dirty="0">
              <a:latin typeface="標楷體" pitchFamily="65" charset="-120"/>
              <a:ea typeface="標楷體" pitchFamily="65" charset="-120"/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3610012"/>
              </p:ext>
            </p:extLst>
          </p:nvPr>
        </p:nvGraphicFramePr>
        <p:xfrm>
          <a:off x="899592" y="1988840"/>
          <a:ext cx="7776863" cy="3456384"/>
        </p:xfrm>
        <a:graphic>
          <a:graphicData uri="http://schemas.openxmlformats.org/drawingml/2006/table">
            <a:tbl>
              <a:tblPr firstRow="1" bandRow="1"/>
              <a:tblGrid>
                <a:gridCol w="1302906"/>
                <a:gridCol w="1433398"/>
                <a:gridCol w="1382931"/>
                <a:gridCol w="1410843"/>
                <a:gridCol w="1202623"/>
                <a:gridCol w="1044162"/>
              </a:tblGrid>
              <a:tr h="711111">
                <a:tc>
                  <a:txBody>
                    <a:bodyPr/>
                    <a:lstStyle/>
                    <a:p>
                      <a:endParaRPr lang="zh-TW" sz="2200" dirty="0">
                        <a:effectLst/>
                        <a:latin typeface="Times New Roman"/>
                      </a:endParaRPr>
                    </a:p>
                  </a:txBody>
                  <a:tcPr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畢業資格審查項目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113040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應修類別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zh-TW" sz="22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  <a:hlinkClick r:id="rId5"/>
                        </a:rPr>
                        <a:t>校訂必修</a:t>
                      </a:r>
                      <a:endParaRPr lang="zh-TW" altLang="zh-TW" sz="2200" kern="100" dirty="0">
                        <a:effectLst/>
                        <a:latin typeface="Times New Roman"/>
                        <a:ea typeface="+mn-ea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專業必修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專業選修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自由</a:t>
                      </a:r>
                      <a:endParaRPr lang="en-US" altLang="zh-TW" sz="2200" kern="12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標楷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選修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總</a:t>
                      </a:r>
                      <a:r>
                        <a:rPr lang="zh-TW" sz="2200" kern="0" dirty="0" smtClean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</a:t>
                      </a:r>
                      <a:endParaRPr lang="en-US" altLang="zh-TW" sz="2200" kern="0" dirty="0" smtClean="0">
                        <a:effectLst/>
                        <a:latin typeface="Times New Roman"/>
                        <a:ea typeface="標楷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0" dirty="0" smtClean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分數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161486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應修科目數及學分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</a:t>
                      </a:r>
                      <a:r>
                        <a:rPr lang="en-US" altLang="zh-TW" sz="24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2</a:t>
                      </a:r>
                      <a:r>
                        <a:rPr lang="zh-TW" sz="24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科</a:t>
                      </a:r>
                      <a:endParaRPr lang="zh-TW" sz="240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28</a:t>
                      </a:r>
                      <a:r>
                        <a:rPr lang="zh-TW" sz="24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2</a:t>
                      </a:r>
                      <a:r>
                        <a:rPr lang="en-US" altLang="zh-TW" sz="24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</a:t>
                      </a:r>
                      <a:r>
                        <a:rPr lang="zh-TW" sz="24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科</a:t>
                      </a:r>
                      <a:endParaRPr lang="zh-TW" sz="240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6</a:t>
                      </a:r>
                      <a:r>
                        <a:rPr lang="en-US" altLang="zh-TW" sz="24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3</a:t>
                      </a:r>
                      <a:r>
                        <a:rPr lang="zh-TW" sz="24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最少應選修</a:t>
                      </a:r>
                      <a:r>
                        <a:rPr lang="en-US" sz="24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2</a:t>
                      </a:r>
                      <a:r>
                        <a:rPr lang="en-US" altLang="zh-TW" sz="24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5</a:t>
                      </a:r>
                      <a:r>
                        <a:rPr lang="zh-TW" sz="24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4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12</a:t>
                      </a:r>
                      <a:r>
                        <a:rPr lang="zh-TW" sz="24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128</a:t>
                      </a:r>
                      <a:r>
                        <a:rPr lang="zh-TW" sz="2400" kern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4</a:t>
            </a:fld>
            <a:endParaRPr kumimoji="0" lang="zh-TW" altLang="en-US"/>
          </a:p>
        </p:txBody>
      </p:sp>
    </p:spTree>
    <p:custDataLst>
      <p:tags r:id="rId1"/>
    </p:custData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629816"/>
            <a:ext cx="8077200" cy="1143000"/>
          </a:xfrm>
        </p:spPr>
        <p:txBody>
          <a:bodyPr>
            <a:no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五、</a:t>
            </a:r>
            <a:r>
              <a:rPr lang="zh-TW" altLang="en-US" sz="3600" dirty="0">
                <a:latin typeface="華康中圓體" pitchFamily="49" charset="-120"/>
                <a:ea typeface="華康中圓體" pitchFamily="49" charset="-120"/>
              </a:rPr>
              <a:t>資管系</a:t>
            </a:r>
            <a:r>
              <a:rPr lang="zh-TW" altLang="en-US" sz="36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（四技）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畢業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資格：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注意事項－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>1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：</a:t>
            </a:r>
            <a:endParaRPr lang="zh-TW" sz="3400" dirty="0"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827584" y="1772816"/>
            <a:ext cx="7920880" cy="4824536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itchFamily="34" charset="0"/>
              <a:buChar char="•"/>
            </a:pP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非</a:t>
            </a:r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學年度課程，</a:t>
            </a:r>
            <a:r>
              <a:rPr lang="zh-TW" altLang="zh-TW" sz="2800" b="1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同一科目名稱</a:t>
            </a:r>
            <a:r>
              <a:rPr lang="zh-TW" altLang="zh-TW" sz="2800" b="1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重</a:t>
            </a:r>
            <a:r>
              <a:rPr lang="zh-TW" altLang="en-US" sz="2800" b="1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複</a:t>
            </a:r>
            <a:r>
              <a:rPr lang="zh-TW" altLang="zh-TW" sz="2800" b="1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修</a:t>
            </a:r>
            <a:r>
              <a:rPr lang="zh-TW" altLang="zh-TW" sz="2800" b="1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習，第</a:t>
            </a:r>
            <a:r>
              <a:rPr lang="en-US" altLang="zh-TW" sz="2800" b="1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zh-TW" sz="2800" b="1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門</a:t>
            </a:r>
            <a:r>
              <a:rPr lang="zh-TW" altLang="zh-TW" sz="2800" b="1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不</a:t>
            </a:r>
            <a:r>
              <a:rPr lang="zh-TW" altLang="en-US" sz="2800" b="1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得</a:t>
            </a:r>
            <a:r>
              <a:rPr lang="zh-TW" altLang="zh-TW" sz="2800" b="1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認</a:t>
            </a:r>
            <a:r>
              <a:rPr lang="zh-TW" altLang="zh-TW" sz="2800" b="1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列為畢業學分</a:t>
            </a:r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，如：</a:t>
            </a:r>
          </a:p>
          <a:p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　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選項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體育選修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次籃球課，第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次修習的籃球</a:t>
            </a:r>
            <a:r>
              <a:rPr lang="zh-TW" altLang="zh-TW" sz="2400" b="1" dirty="0">
                <a:latin typeface="標楷體" pitchFamily="65" charset="-120"/>
                <a:ea typeface="標楷體" pitchFamily="65" charset="-120"/>
              </a:rPr>
              <a:t>不得列計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至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　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畢業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學分中，須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再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補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修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門非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籃球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課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之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選項體育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專業</a:t>
            </a:r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必修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課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程</a:t>
            </a:r>
            <a:r>
              <a:rPr lang="zh-TW" altLang="zh-TW" sz="28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務必</a:t>
            </a:r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修習系上開設之課程，延修等因素經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系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主任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同意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始</a:t>
            </a:r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得修習系上規定之相近課程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替代。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勞作教育為必修，須２次成績及格</a:t>
            </a:r>
            <a:r>
              <a:rPr lang="en-US" altLang="zh-TW" sz="2800" dirty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學則第</a:t>
            </a:r>
            <a:r>
              <a:rPr lang="en-US" altLang="zh-TW" sz="2800" dirty="0">
                <a:latin typeface="標楷體" pitchFamily="65" charset="-120"/>
                <a:ea typeface="標楷體" pitchFamily="65" charset="-120"/>
              </a:rPr>
              <a:t>23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條規定</a:t>
            </a:r>
            <a:r>
              <a:rPr lang="en-US" altLang="zh-TW" sz="2800" dirty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5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2595466480"/>
      </p:ext>
    </p:extLst>
  </p:cSld>
  <p:clrMapOvr>
    <a:masterClrMapping/>
  </p:clrMapOvr>
  <p:transition spd="slow">
    <p:wipe dir="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629816"/>
            <a:ext cx="8077200" cy="1143000"/>
          </a:xfrm>
        </p:spPr>
        <p:txBody>
          <a:bodyPr>
            <a:noAutofit/>
          </a:bodyPr>
          <a:lstStyle/>
          <a:p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五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、</a:t>
            </a:r>
            <a:r>
              <a:rPr lang="zh-TW" altLang="en-US" sz="3600" dirty="0">
                <a:latin typeface="華康中圓體" pitchFamily="49" charset="-120"/>
                <a:ea typeface="華康中圓體" pitchFamily="49" charset="-120"/>
              </a:rPr>
              <a:t>資管系</a:t>
            </a:r>
            <a:r>
              <a:rPr lang="zh-TW" altLang="en-US" sz="36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（四</a:t>
            </a:r>
            <a:r>
              <a:rPr lang="zh-TW" altLang="en-US" sz="36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技</a:t>
            </a:r>
            <a:r>
              <a:rPr lang="zh-TW" altLang="en-US" sz="36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）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畢業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資格：</a:t>
            </a:r>
            <a:r>
              <a:rPr lang="en-US" altLang="zh-TW" sz="3400" dirty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400" dirty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注意事項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－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>2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：</a:t>
            </a:r>
            <a:endParaRPr lang="zh-TW" sz="3400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827584" y="1628800"/>
            <a:ext cx="7920880" cy="4536504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zh-TW" altLang="en-US" sz="18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1043608" y="1916832"/>
            <a:ext cx="7704856" cy="468052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itchFamily="34" charset="0"/>
              <a:buChar char="•"/>
            </a:pPr>
            <a:r>
              <a:rPr lang="zh-TW" altLang="zh-TW" sz="3000" dirty="0">
                <a:latin typeface="標楷體" pitchFamily="65" charset="-120"/>
                <a:ea typeface="標楷體" pitchFamily="65" charset="-120"/>
                <a:hlinkClick r:id="rId3"/>
              </a:rPr>
              <a:t>外語能力輔導課程</a:t>
            </a:r>
            <a:r>
              <a:rPr lang="en-US" altLang="zh-TW" sz="3000" b="1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3000" b="1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請洽語言中心</a:t>
            </a:r>
            <a:r>
              <a:rPr lang="en-US" altLang="zh-TW" sz="3000" b="1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zh-TW" sz="3000" dirty="0" smtClean="0"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zh-TW" sz="3000" dirty="0">
                <a:latin typeface="標楷體" pitchFamily="65" charset="-120"/>
                <a:ea typeface="標楷體" pitchFamily="65" charset="-120"/>
              </a:rPr>
              <a:t>若於應屆畢業之次學期開學前未及格或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未</a:t>
            </a:r>
            <a:r>
              <a:rPr lang="zh-TW" altLang="zh-TW" sz="3000" dirty="0">
                <a:latin typeface="標楷體" pitchFamily="65" charset="-120"/>
                <a:ea typeface="標楷體" pitchFamily="65" charset="-120"/>
              </a:rPr>
              <a:t>取得規定之證照門檻，須選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修</a:t>
            </a:r>
            <a:r>
              <a:rPr lang="zh-TW" altLang="zh-TW" sz="3000" dirty="0">
                <a:latin typeface="標楷體" pitchFamily="65" charset="-120"/>
                <a:ea typeface="標楷體" pitchFamily="65" charset="-120"/>
              </a:rPr>
              <a:t>「外語能力輔導課程」並完成註冊繳費</a:t>
            </a:r>
            <a:r>
              <a:rPr lang="zh-TW" altLang="zh-TW" sz="30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30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zh-TW" sz="30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系</a:t>
            </a:r>
            <a:r>
              <a:rPr lang="zh-TW" altLang="zh-TW" sz="30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上</a:t>
            </a:r>
            <a:r>
              <a:rPr lang="zh-TW" altLang="zh-TW" sz="30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規定</a:t>
            </a:r>
            <a:r>
              <a:rPr lang="zh-TW" altLang="en-US" sz="30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「程式能力檢定」</a:t>
            </a:r>
            <a:r>
              <a:rPr lang="zh-TW" altLang="zh-TW" sz="30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之門檻</a:t>
            </a:r>
            <a:r>
              <a:rPr lang="zh-TW" altLang="zh-TW" sz="30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，於應屆畢業之次學期開學前未取得者，須完成次學期之註冊</a:t>
            </a:r>
            <a:r>
              <a:rPr lang="zh-TW" altLang="zh-TW" sz="30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繳費</a:t>
            </a:r>
            <a:r>
              <a:rPr lang="zh-TW" altLang="en-US" sz="30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程序</a:t>
            </a:r>
            <a:r>
              <a:rPr lang="zh-TW" altLang="zh-TW" sz="30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zh-TW" sz="30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次學期取得</a:t>
            </a:r>
            <a:r>
              <a:rPr lang="zh-TW" altLang="zh-TW" sz="30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證照經</a:t>
            </a:r>
            <a:r>
              <a:rPr lang="zh-TW" altLang="zh-TW" sz="30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系辦通過者，</a:t>
            </a:r>
            <a:r>
              <a:rPr lang="zh-TW" altLang="en-US" sz="30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得</a:t>
            </a:r>
            <a:r>
              <a:rPr lang="zh-TW" altLang="zh-TW" sz="30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於</a:t>
            </a:r>
            <a:r>
              <a:rPr lang="zh-TW" altLang="en-US" sz="30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次學期之</a:t>
            </a:r>
            <a:r>
              <a:rPr lang="zh-TW" altLang="zh-TW" sz="30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期末領取</a:t>
            </a:r>
            <a:r>
              <a:rPr lang="zh-TW" altLang="zh-TW" sz="30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畢業證書。</a:t>
            </a:r>
            <a:endParaRPr lang="zh-TW" altLang="en-US" sz="3000" dirty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  <a:p>
            <a:endParaRPr lang="en-US" altLang="zh-TW" sz="30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  <a:p>
            <a:endParaRPr lang="en-US" altLang="zh-TW" sz="22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0" name="投影片編號版面配置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6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3759151357"/>
      </p:ext>
    </p:extLst>
  </p:cSld>
  <p:clrMapOvr>
    <a:masterClrMapping/>
  </p:clrMapOvr>
  <p:transition spd="slow">
    <p:wipe dir="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7</a:t>
            </a:fld>
            <a:endParaRPr kumimoji="0" lang="zh-TW" alt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395536" y="1556792"/>
            <a:ext cx="8352928" cy="4536504"/>
          </a:xfrm>
        </p:spPr>
        <p:txBody>
          <a:bodyPr>
            <a:noAutofit/>
          </a:bodyPr>
          <a:lstStyle/>
          <a:p>
            <a:pPr algn="ctr">
              <a:spcBef>
                <a:spcPts val="1200"/>
              </a:spcBef>
              <a:defRPr lang="zh-TW"/>
            </a:pPr>
            <a:r>
              <a:rPr lang="en-US" altLang="zh-TW" sz="8000" dirty="0" smtClean="0">
                <a:solidFill>
                  <a:srgbClr val="0000FF"/>
                </a:solidFill>
              </a:rPr>
              <a:t>Q&amp;A</a:t>
            </a:r>
            <a:r>
              <a:rPr lang="en-US" altLang="zh-TW" sz="6000" dirty="0" smtClean="0">
                <a:solidFill>
                  <a:schemeClr val="tx1"/>
                </a:solidFill>
              </a:rPr>
              <a:t/>
            </a:r>
            <a:br>
              <a:rPr lang="en-US" altLang="zh-TW" sz="6000" dirty="0" smtClean="0">
                <a:solidFill>
                  <a:schemeClr val="tx1"/>
                </a:solidFill>
              </a:rPr>
            </a:br>
            <a:r>
              <a:rPr lang="en-US" altLang="zh-TW" sz="2000" dirty="0" smtClean="0">
                <a:solidFill>
                  <a:schemeClr val="tx1"/>
                </a:solidFill>
              </a:rPr>
              <a:t/>
            </a:r>
            <a:br>
              <a:rPr lang="en-US" altLang="zh-TW" sz="2000" dirty="0" smtClean="0">
                <a:solidFill>
                  <a:schemeClr val="tx1"/>
                </a:solidFill>
              </a:rPr>
            </a:br>
            <a:r>
              <a:rPr lang="zh-TW" altLang="en-US" sz="6000" dirty="0" smtClean="0">
                <a:solidFill>
                  <a:schemeClr val="tx1"/>
                </a:solidFill>
              </a:rPr>
              <a:t>是否仍有</a:t>
            </a:r>
            <a:r>
              <a:rPr lang="zh-TW" sz="6000" dirty="0" smtClean="0">
                <a:solidFill>
                  <a:schemeClr val="tx1"/>
                </a:solidFill>
              </a:rPr>
              <a:t>問題?</a:t>
            </a:r>
            <a:r>
              <a:rPr lang="en-US" altLang="zh-TW" sz="6000" dirty="0" smtClean="0">
                <a:solidFill>
                  <a:schemeClr val="tx1"/>
                </a:solidFill>
              </a:rPr>
              <a:t/>
            </a:r>
            <a:br>
              <a:rPr lang="en-US" altLang="zh-TW" sz="6000" dirty="0" smtClean="0">
                <a:solidFill>
                  <a:schemeClr val="tx1"/>
                </a:solidFill>
              </a:rPr>
            </a:br>
            <a:r>
              <a:rPr lang="zh-TW" altLang="en-US" sz="3000" dirty="0" smtClean="0">
                <a:solidFill>
                  <a:schemeClr val="bg1"/>
                </a:solidFill>
              </a:rPr>
              <a:t>．</a:t>
            </a:r>
            <a:r>
              <a:rPr lang="en-US" altLang="zh-TW" sz="6000" dirty="0">
                <a:solidFill>
                  <a:schemeClr val="tx1"/>
                </a:solidFill>
              </a:rPr>
              <a:t/>
            </a:r>
            <a:br>
              <a:rPr lang="en-US" altLang="zh-TW" sz="6000" dirty="0">
                <a:solidFill>
                  <a:schemeClr val="tx1"/>
                </a:solidFill>
              </a:rPr>
            </a:br>
            <a: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sym typeface="Wingdings" pitchFamily="2" charset="2"/>
              </a:rPr>
              <a:t></a:t>
            </a:r>
            <a:r>
              <a:rPr lang="zh-TW" altLang="en-US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請先上網查看</a:t>
            </a:r>
            <a:r>
              <a:rPr lang="en-US" altLang="zh-TW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hlinkClick r:id="rId5" action="ppaction://hlinkfile"/>
              </a:rPr>
              <a:t>【</a:t>
            </a:r>
            <a:r>
              <a:rPr lang="zh-TW" altLang="en-US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hlinkClick r:id="rId5" action="ppaction://hlinkfile"/>
              </a:rPr>
              <a:t>畢業生專區</a:t>
            </a:r>
            <a:r>
              <a:rPr lang="en-US" altLang="zh-TW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hlinkClick r:id="rId5" action="ppaction://hlinkfile"/>
              </a:rPr>
              <a:t>】</a:t>
            </a:r>
            <a:r>
              <a:rPr lang="zh-TW" altLang="en-US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資訊</a:t>
            </a:r>
            <a: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en-US" altLang="zh-TW" sz="2200" b="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.</a:t>
            </a:r>
            <a: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en-US" altLang="zh-TW" b="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『</a:t>
            </a:r>
            <a:r>
              <a:rPr lang="zh-TW" altLang="en-US" b="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各系畢業資格審核注意事項</a:t>
            </a:r>
            <a:r>
              <a:rPr lang="en-US" altLang="zh-TW" b="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』</a:t>
            </a:r>
            <a:endParaRPr lang="zh-TW" sz="6000" b="0" dirty="0">
              <a:solidFill>
                <a:srgbClr val="7030A0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  <p:custDataLst>
      <p:tags r:id="rId1"/>
    </p:custData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8</a:t>
            </a:fld>
            <a:endParaRPr kumimoji="0" lang="zh-TW" alt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23528" y="2780928"/>
            <a:ext cx="8496944" cy="367240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itchFamily="34" charset="0"/>
              <a:buChar char="•"/>
            </a:pPr>
            <a:r>
              <a:rPr lang="zh-TW" altLang="en-US" sz="2200" dirty="0" smtClean="0">
                <a:latin typeface="標楷體" pitchFamily="65" charset="-120"/>
                <a:ea typeface="標楷體" pitchFamily="65" charset="-120"/>
              </a:rPr>
              <a:t>專業必修、專業選修及自由選修之認列，請先洽系辦助教確認（分機</a:t>
            </a:r>
            <a:r>
              <a:rPr lang="en-US" altLang="zh-TW" sz="2200" dirty="0" smtClean="0">
                <a:latin typeface="標楷體" pitchFamily="65" charset="-120"/>
                <a:ea typeface="標楷體" pitchFamily="65" charset="-120"/>
              </a:rPr>
              <a:t>7122</a:t>
            </a:r>
            <a:r>
              <a:rPr lang="zh-TW" altLang="en-US" sz="2200" dirty="0" smtClean="0">
                <a:latin typeface="標楷體" pitchFamily="65" charset="-120"/>
                <a:ea typeface="標楷體" pitchFamily="65" charset="-120"/>
              </a:rPr>
              <a:t>）</a:t>
            </a:r>
            <a:r>
              <a:rPr lang="zh-TW" altLang="zh-TW" sz="22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2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22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2200" dirty="0">
                <a:latin typeface="標楷體" pitchFamily="65" charset="-120"/>
                <a:ea typeface="標楷體" pitchFamily="65" charset="-120"/>
                <a:hlinkClick r:id="rId3"/>
              </a:rPr>
              <a:t>通識課程</a:t>
            </a:r>
            <a:r>
              <a:rPr lang="zh-TW" altLang="en-US" sz="2200" dirty="0">
                <a:latin typeface="標楷體" pitchFamily="65" charset="-120"/>
                <a:ea typeface="標楷體" pitchFamily="65" charset="-120"/>
              </a:rPr>
              <a:t>，請洽通識中心</a:t>
            </a:r>
            <a:r>
              <a:rPr lang="en-US" altLang="zh-TW" sz="2200" dirty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200" dirty="0">
                <a:latin typeface="標楷體" pitchFamily="65" charset="-120"/>
                <a:ea typeface="標楷體" pitchFamily="65" charset="-120"/>
              </a:rPr>
              <a:t>學院</a:t>
            </a:r>
            <a:r>
              <a:rPr lang="en-US" altLang="zh-TW" sz="2200" dirty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2200" dirty="0">
                <a:latin typeface="標楷體" pitchFamily="65" charset="-120"/>
                <a:ea typeface="標楷體" pitchFamily="65" charset="-120"/>
              </a:rPr>
              <a:t>老師（分機</a:t>
            </a:r>
            <a:r>
              <a:rPr lang="en-US" altLang="zh-TW" sz="2200" dirty="0">
                <a:latin typeface="標楷體" pitchFamily="65" charset="-120"/>
                <a:ea typeface="標楷體" pitchFamily="65" charset="-120"/>
              </a:rPr>
              <a:t>7246</a:t>
            </a:r>
            <a:r>
              <a:rPr lang="zh-TW" altLang="en-US" sz="2200" dirty="0" smtClean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22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22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2200" dirty="0">
                <a:latin typeface="標楷體" pitchFamily="65" charset="-120"/>
                <a:ea typeface="標楷體" pitchFamily="65" charset="-120"/>
                <a:hlinkClick r:id="rId4"/>
              </a:rPr>
              <a:t>外語能力檢定</a:t>
            </a:r>
            <a:r>
              <a:rPr lang="zh-TW" altLang="en-US" sz="2200" dirty="0">
                <a:latin typeface="標楷體" pitchFamily="65" charset="-120"/>
                <a:ea typeface="標楷體" pitchFamily="65" charset="-120"/>
              </a:rPr>
              <a:t>、</a:t>
            </a:r>
            <a:r>
              <a:rPr lang="zh-TW" altLang="en-US" sz="2200" dirty="0">
                <a:latin typeface="標楷體" pitchFamily="65" charset="-120"/>
                <a:ea typeface="標楷體" pitchFamily="65" charset="-120"/>
                <a:hlinkClick r:id="rId5"/>
              </a:rPr>
              <a:t>大一大二英文</a:t>
            </a:r>
            <a:r>
              <a:rPr lang="zh-TW" altLang="en-US" sz="2200" dirty="0">
                <a:latin typeface="標楷體" pitchFamily="65" charset="-120"/>
                <a:ea typeface="標楷體" pitchFamily="65" charset="-120"/>
              </a:rPr>
              <a:t>，請洽語言中心助教（分機</a:t>
            </a:r>
            <a:r>
              <a:rPr lang="en-US" altLang="zh-TW" sz="2200" dirty="0">
                <a:latin typeface="標楷體" pitchFamily="65" charset="-120"/>
                <a:ea typeface="標楷體" pitchFamily="65" charset="-120"/>
              </a:rPr>
              <a:t>7525)</a:t>
            </a:r>
          </a:p>
          <a:p>
            <a:pPr marL="457200" indent="-457200">
              <a:buFont typeface="Arial" pitchFamily="34" charset="0"/>
              <a:buChar char="•"/>
            </a:pPr>
            <a:endParaRPr lang="en-US" altLang="zh-TW" sz="22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22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2200" dirty="0" smtClean="0">
                <a:latin typeface="標楷體" pitchFamily="65" charset="-120"/>
                <a:ea typeface="標楷體" pitchFamily="65" charset="-120"/>
              </a:rPr>
              <a:t>畢業資格審查系統問題</a:t>
            </a:r>
            <a:r>
              <a:rPr lang="en-US" altLang="zh-TW" sz="22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200" dirty="0" smtClean="0">
                <a:latin typeface="標楷體" pitchFamily="65" charset="-120"/>
                <a:ea typeface="標楷體" pitchFamily="65" charset="-120"/>
              </a:rPr>
              <a:t>如已修科目未出現等</a:t>
            </a:r>
            <a:r>
              <a:rPr lang="en-US" altLang="zh-TW" sz="2200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2200" dirty="0" smtClean="0">
                <a:latin typeface="標楷體" pitchFamily="65" charset="-120"/>
                <a:ea typeface="標楷體" pitchFamily="65" charset="-120"/>
              </a:rPr>
              <a:t>：</a:t>
            </a:r>
            <a:endParaRPr lang="en-US" altLang="zh-TW" sz="22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200" dirty="0" smtClean="0">
                <a:latin typeface="標楷體" pitchFamily="65" charset="-120"/>
                <a:ea typeface="標楷體" pitchFamily="65" charset="-120"/>
              </a:rPr>
              <a:t>　 日間部學生：請洽註冊組（分機</a:t>
            </a:r>
            <a:r>
              <a:rPr lang="en-US" altLang="zh-TW" sz="2200" dirty="0" smtClean="0">
                <a:latin typeface="標楷體" pitchFamily="65" charset="-120"/>
                <a:ea typeface="標楷體" pitchFamily="65" charset="-120"/>
              </a:rPr>
              <a:t>4012~4016</a:t>
            </a:r>
            <a:r>
              <a:rPr lang="zh-TW" altLang="en-US" sz="2200" dirty="0" smtClean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22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200" dirty="0" smtClean="0">
                <a:latin typeface="標楷體" pitchFamily="65" charset="-120"/>
                <a:ea typeface="標楷體" pitchFamily="65" charset="-120"/>
              </a:rPr>
              <a:t>　 進修部學生</a:t>
            </a:r>
            <a:r>
              <a:rPr lang="zh-TW" altLang="zh-TW" sz="2200" dirty="0"/>
              <a:t>：</a:t>
            </a:r>
            <a:r>
              <a:rPr lang="zh-TW" altLang="en-US" sz="2200" dirty="0" smtClean="0">
                <a:latin typeface="標楷體" pitchFamily="65" charset="-120"/>
                <a:ea typeface="標楷體" pitchFamily="65" charset="-120"/>
              </a:rPr>
              <a:t>請洽進修教學組（分機</a:t>
            </a:r>
            <a:r>
              <a:rPr lang="en-US" altLang="zh-TW" sz="2200" dirty="0" smtClean="0">
                <a:latin typeface="標楷體" pitchFamily="65" charset="-120"/>
                <a:ea typeface="標楷體" pitchFamily="65" charset="-120"/>
              </a:rPr>
              <a:t>4652~4654</a:t>
            </a:r>
            <a:r>
              <a:rPr lang="zh-TW" altLang="en-US" sz="2200" dirty="0" smtClean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22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3995936" y="1052736"/>
            <a:ext cx="2880320" cy="936104"/>
          </a:xfrm>
        </p:spPr>
        <p:txBody>
          <a:bodyPr>
            <a:noAutofit/>
          </a:bodyPr>
          <a:lstStyle/>
          <a:p>
            <a:pPr algn="ctr">
              <a:defRPr lang="zh-TW"/>
            </a:pPr>
            <a:r>
              <a:rPr lang="zh-TW" altLang="en-US" sz="4500" b="0" u="sng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洽詢單</a:t>
            </a:r>
            <a:r>
              <a:rPr lang="zh-TW" altLang="en-US" sz="4500" b="0" u="sng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位</a:t>
            </a:r>
            <a:endParaRPr lang="zh-TW" sz="4500" b="0" u="sng" dirty="0">
              <a:solidFill>
                <a:srgbClr val="0000FF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2994303" y="2041684"/>
            <a:ext cx="431400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2800" dirty="0">
                <a:latin typeface="標楷體" pitchFamily="65" charset="-120"/>
                <a:ea typeface="標楷體" pitchFamily="65" charset="-120"/>
                <a:cs typeface="+mj-cs"/>
              </a:rPr>
              <a:t>學校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  <a:cs typeface="+mj-cs"/>
              </a:rPr>
              <a:t>電話：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  <a:cs typeface="+mj-cs"/>
                <a:sym typeface="Wingdings" panose="05000000000000000000" pitchFamily="2" charset="2"/>
              </a:rPr>
              <a:t>(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  <a:cs typeface="+mj-cs"/>
              </a:rPr>
              <a:t>04)2332-3000</a:t>
            </a:r>
            <a:endParaRPr lang="zh-TW" altLang="en-US" sz="2800" dirty="0">
              <a:latin typeface="標楷體" pitchFamily="65" charset="-120"/>
              <a:ea typeface="標楷體" pitchFamily="65" charset="-12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23753396"/>
      </p:ext>
    </p:extLst>
  </p:cSld>
  <p:clrMapOvr>
    <a:masterClrMapping/>
  </p:clrMapOvr>
  <p:transition spd="slow">
    <p:wipe dir="d"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yI2DOt6RzRcU51QxdhNewL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RMR96J2MVd0CGe2e5htjk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AGzTPKJNXuuOK4v20iPS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AGzTPKJNXuuOK4v20iPS7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ezdaKHeWyBnZyZ2cDqRSoa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RMR96J2MVd0CGe2e5htjk"/>
</p:tagLst>
</file>

<file path=ppt/theme/theme1.xml><?xml version="1.0" encoding="utf-8"?>
<a:theme xmlns:a="http://schemas.openxmlformats.org/drawingml/2006/main" name="訓練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Training</Template>
  <TotalTime>0</TotalTime>
  <Words>701</Words>
  <Application>Microsoft Office PowerPoint</Application>
  <PresentationFormat>如螢幕大小 (4:3)</PresentationFormat>
  <Paragraphs>95</Paragraphs>
  <Slides>8</Slides>
  <Notes>3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8</vt:i4>
      </vt:variant>
    </vt:vector>
  </HeadingPairs>
  <TitlesOfParts>
    <vt:vector size="9" baseType="lpstr">
      <vt:lpstr>訓練</vt:lpstr>
      <vt:lpstr>朝陽科技大學 105學年度第2學期應屆畢業生  畢業資格審核注意事項  　　 　－資訊管理系</vt:lpstr>
      <vt:lpstr>一、應屆畢業生規定：</vt:lpstr>
      <vt:lpstr>二、畢業自審：</vt:lpstr>
      <vt:lpstr>三、資管系（四進）畢業資格應修學分數： ◎適用課規：102學年度入學適用</vt:lpstr>
      <vt:lpstr>五、資管系（四技）畢業資格： 注意事項－1：</vt:lpstr>
      <vt:lpstr>五、資管系（四技）畢業資格： 注意事項－2：</vt:lpstr>
      <vt:lpstr>Q&amp;A  是否仍有問題? ． 請先上網查看【畢業生專區】資訊 . 『各系畢業資格審核注意事項』</vt:lpstr>
      <vt:lpstr>洽詢單位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2015-11-09T06:45:29Z</dcterms:created>
  <dcterms:modified xsi:type="dcterms:W3CDTF">2016-08-02T07:09:30Z</dcterms:modified>
</cp:coreProperties>
</file>