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3.xml" ContentType="application/vnd.openxmlformats-officedocument.presentationml.notesSlide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9" r:id="rId2"/>
    <p:sldId id="291" r:id="rId3"/>
    <p:sldId id="292" r:id="rId4"/>
    <p:sldId id="261" r:id="rId5"/>
    <p:sldId id="290" r:id="rId6"/>
    <p:sldId id="287" r:id="rId7"/>
    <p:sldId id="296" r:id="rId8"/>
    <p:sldId id="294" r:id="rId9"/>
    <p:sldId id="295" r:id="rId10"/>
    <p:sldId id="277" r:id="rId11"/>
    <p:sldId id="293" r:id="rId12"/>
  </p:sldIdLst>
  <p:sldSz cx="9144000" cy="6858000" type="screen4x3"/>
  <p:notesSz cx="6797675" cy="9928225"/>
  <p:defaultTextStyle>
    <a:defPPr>
      <a:defRPr lang="zh-TW"/>
    </a:defPPr>
    <a:lvl1pPr marL="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封面" id="{779CC93D-E52E-4D84-901B-11D7331DD495}">
          <p14:sldIdLst>
            <p14:sldId id="259"/>
          </p14:sldIdLst>
        </p14:section>
        <p14:section name="畢審說明及注意事項" id="{6D9936A3-3945-4757-BC8B-B5C252D8E036}">
          <p14:sldIdLst>
            <p14:sldId id="291"/>
            <p14:sldId id="292"/>
            <p14:sldId id="261"/>
            <p14:sldId id="290"/>
            <p14:sldId id="287"/>
            <p14:sldId id="296"/>
            <p14:sldId id="294"/>
            <p14:sldId id="295"/>
            <p14:sldId id="277"/>
            <p14:sldId id="29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003300"/>
    <a:srgbClr val="009ED6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淺色樣式 1 - 輔色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74" autoAdjust="0"/>
    <p:restoredTop sz="97658" autoAdjust="0"/>
  </p:normalViewPr>
  <p:slideViewPr>
    <p:cSldViewPr>
      <p:cViewPr varScale="1">
        <p:scale>
          <a:sx n="65" d="100"/>
          <a:sy n="65" d="100"/>
        </p:scale>
        <p:origin x="1402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D83FDC75-7F73-4A4A-A77C-09AADF00E0EA}" type="datetimeFigureOut">
              <a:rPr lang="en-US" altLang="zh-TW" smtClean="0"/>
              <a:pPr/>
              <a:t>5/3/2017</a:t>
            </a:fld>
            <a:endParaRPr lang="zh-TW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459226BF-1F13-42D3-80DC-373E7ADD1EBC}" type="slidenum">
              <a:rPr lang="zh-TW" smtClean="0"/>
              <a:pPr/>
              <a:t>‹#›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379558040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48AEF76B-3757-4A0B-AF93-28494465C1DD}" type="datetimeFigureOut">
              <a:rPr lang="zh-TW" altLang="en-US"/>
              <a:pPr/>
              <a:t>2017/5/3</a:t>
            </a:fld>
            <a:endParaRPr lang="zh-TW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75693FD4-8F83-4EF7-AC3F-0DC0388986B0}" type="slidenum">
              <a:rPr/>
              <a:pPr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91040594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r>
              <a:rPr lang="zh-TW" dirty="0" smtClean="0"/>
              <a:t>此範本可作為群組設定中簡報訓練教材的起始檔案。</a:t>
            </a:r>
          </a:p>
          <a:p>
            <a:endParaRPr lang="zh-TW" dirty="0" smtClean="0"/>
          </a:p>
          <a:p>
            <a:pPr lvl="0"/>
            <a:r>
              <a:rPr lang="zh-TW" sz="1200" b="1" dirty="0" smtClean="0"/>
              <a:t>章節</a:t>
            </a:r>
            <a:endParaRPr lang="zh-TW" sz="1200" b="0" dirty="0" smtClean="0"/>
          </a:p>
          <a:p>
            <a:pPr lvl="0"/>
            <a:r>
              <a:rPr lang="zh-TW" sz="1200" b="0" dirty="0" smtClean="0"/>
              <a:t>在投影片上按一下右鍵以新增章節。</a:t>
            </a:r>
            <a:r>
              <a:rPr lang="zh-TW" sz="1200" b="0" baseline="0" dirty="0" smtClean="0"/>
              <a:t> 章節可協助您組織投影片，或簡化多個作者之間的共同作業。</a:t>
            </a:r>
            <a:endParaRPr lang="zh-TW" sz="1200" b="0" dirty="0" smtClean="0"/>
          </a:p>
          <a:p>
            <a:pPr lvl="0"/>
            <a:endParaRPr lang="zh-TW" sz="1200" b="1" dirty="0" smtClean="0"/>
          </a:p>
          <a:p>
            <a:pPr lvl="0"/>
            <a:r>
              <a:rPr lang="zh-TW" sz="1200" b="1" dirty="0" smtClean="0"/>
              <a:t>備忘稿</a:t>
            </a:r>
          </a:p>
          <a:p>
            <a:pPr lvl="0"/>
            <a:r>
              <a:rPr lang="zh-TW" sz="1200" dirty="0" smtClean="0"/>
              <a:t>使用 [備忘稿] 章節記錄交付備忘稿，或提供其他詳細資料給對象。</a:t>
            </a:r>
            <a:r>
              <a:rPr lang="zh-TW" sz="1200" baseline="0" dirty="0" smtClean="0"/>
              <a:t> 於簡報期間在 [簡報檢視] 中檢視這些備忘稿。 </a:t>
            </a:r>
          </a:p>
          <a:p>
            <a:pPr lvl="0">
              <a:buFontTx/>
              <a:buNone/>
            </a:pPr>
            <a:r>
              <a:rPr lang="zh-TW" sz="1200" dirty="0" smtClean="0"/>
              <a:t>請記住字型大小 (對於協助工具、可見度、影片拍攝及線上生產非常重要)</a:t>
            </a:r>
          </a:p>
          <a:p>
            <a:pPr lvl="0"/>
            <a:endParaRPr lang="zh-TW" sz="1200" dirty="0" smtClean="0"/>
          </a:p>
          <a:p>
            <a:pPr lvl="0">
              <a:buFontTx/>
              <a:buNone/>
            </a:pPr>
            <a:r>
              <a:rPr lang="zh-TW" sz="1200" b="1" dirty="0" smtClean="0"/>
              <a:t>協調的色彩 </a:t>
            </a:r>
          </a:p>
          <a:p>
            <a:pPr lvl="0">
              <a:buFontTx/>
              <a:buNone/>
            </a:pPr>
            <a:r>
              <a:rPr lang="zh-TW" sz="1200" dirty="0" smtClean="0"/>
              <a:t>請特別注意圖形、圖表及文字方塊。</a:t>
            </a:r>
            <a:r>
              <a:rPr lang="zh-TW" sz="1200" baseline="0" dirty="0" smtClean="0"/>
              <a:t> </a:t>
            </a:r>
            <a:endParaRPr lang="zh-TW" sz="1200" dirty="0" smtClean="0"/>
          </a:p>
          <a:p>
            <a:pPr lvl="0"/>
            <a:r>
              <a:rPr lang="zh-TW" sz="1200" dirty="0" smtClean="0"/>
              <a:t>考慮出席者將以黑白或 </a:t>
            </a:r>
            <a:r>
              <a:rPr lang="zh-TW" sz="1200" dirty="0" err="1" smtClean="0"/>
              <a:t>灰階列印</a:t>
            </a:r>
            <a:r>
              <a:rPr lang="zh-TW" sz="1200" dirty="0" smtClean="0"/>
              <a:t>。執行測試列印，以確保在進行純黑白及 </a:t>
            </a:r>
            <a:r>
              <a:rPr lang="zh-TW" sz="1200" dirty="0" err="1" smtClean="0"/>
              <a:t>灰階列印時色彩正確</a:t>
            </a:r>
            <a:r>
              <a:rPr lang="zh-TW" sz="1200" dirty="0" smtClean="0"/>
              <a:t>。</a:t>
            </a:r>
          </a:p>
          <a:p>
            <a:pPr lvl="0">
              <a:buFontTx/>
              <a:buNone/>
            </a:pPr>
            <a:endParaRPr lang="zh-TW" sz="1200" dirty="0" smtClean="0"/>
          </a:p>
          <a:p>
            <a:pPr lvl="0">
              <a:buFontTx/>
              <a:buNone/>
            </a:pPr>
            <a:r>
              <a:rPr lang="zh-TW" sz="1200" b="1" dirty="0" smtClean="0"/>
              <a:t>圖形、表格和圖表</a:t>
            </a:r>
          </a:p>
          <a:p>
            <a:pPr lvl="0"/>
            <a:r>
              <a:rPr lang="zh-TW" sz="1200" dirty="0" smtClean="0"/>
              <a:t>保持簡單: 如果可能，使用一致而不令人分心的樣式和色彩。</a:t>
            </a:r>
          </a:p>
          <a:p>
            <a:pPr lvl="0"/>
            <a:r>
              <a:rPr lang="zh-TW" sz="1200" dirty="0" smtClean="0"/>
              <a:t>所有圖表和表格都加上標籤。</a:t>
            </a:r>
          </a:p>
          <a:p>
            <a:endParaRPr lang="zh-TW" dirty="0" smtClean="0"/>
          </a:p>
          <a:p>
            <a:endParaRPr lang="zh-TW" dirty="0" smtClean="0"/>
          </a:p>
          <a:p>
            <a:endParaRPr lang="zh-T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zh-TW" smtClean="0"/>
              <a:pPr/>
              <a:t>1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494411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zh-TW" dirty="0" smtClean="0"/>
              <a:t>提供簡報的簡短概觀。</a:t>
            </a:r>
            <a:r>
              <a:rPr lang="zh-TW" baseline="0" dirty="0" smtClean="0"/>
              <a:t> 描</a:t>
            </a:r>
            <a:r>
              <a:rPr lang="zh-TW" dirty="0" smtClean="0"/>
              <a:t>描述簡報的主要焦點與其重要性。</a:t>
            </a:r>
          </a:p>
          <a:p>
            <a:pPr>
              <a:lnSpc>
                <a:spcPct val="80000"/>
              </a:lnSpc>
            </a:pPr>
            <a:r>
              <a:rPr lang="zh-TW" dirty="0" smtClean="0"/>
              <a:t>介紹每個主要主題。</a:t>
            </a:r>
          </a:p>
          <a:p>
            <a:r>
              <a:rPr lang="zh-TW" dirty="0" smtClean="0"/>
              <a:t>為了幫助簡報對象掌握簡報重點，您</a:t>
            </a:r>
            <a:r>
              <a:rPr lang="zh-TW" baseline="0" dirty="0" smtClean="0"/>
              <a:t> 可以 </a:t>
            </a:r>
            <a:r>
              <a:rPr lang="zh-TW" dirty="0" smtClean="0"/>
              <a:t>在整個簡報期間重複此概觀投影片，反白顯示您接下來要討論的特定主題。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altLang="zh-TW" smtClean="0"/>
              <a:pPr/>
              <a:t>4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6056663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3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zh-TW" dirty="0" smtClean="0"/>
              <a:t>Microsoft </a:t>
            </a:r>
            <a:r>
              <a:rPr lang="zh-TW" b="1" dirty="0" smtClean="0"/>
              <a:t>卓越工程</a:t>
            </a:r>
            <a:endParaRPr lang="zh-TW" dirty="0" smtClean="0"/>
          </a:p>
        </p:txBody>
      </p:sp>
      <p:sp>
        <p:nvSpPr>
          <p:cNvPr id="41987" name="Rectangle 25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zh-TW" dirty="0" smtClean="0"/>
              <a:t>Microsoft 機密</a:t>
            </a:r>
          </a:p>
        </p:txBody>
      </p:sp>
      <p:sp>
        <p:nvSpPr>
          <p:cNvPr id="41988" name="Rectangle 2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B44A5F-6CE4-493C-A0D7-6834FF76660C}" type="slidenum">
              <a:rPr lang="en-US" altLang="zh-TW" smtClean="0"/>
              <a:pPr/>
              <a:t>10</a:t>
            </a:fld>
            <a:endParaRPr lang="zh-TW" dirty="0" smtClean="0"/>
          </a:p>
        </p:txBody>
      </p:sp>
      <p:sp>
        <p:nvSpPr>
          <p:cNvPr id="419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488950"/>
            <a:ext cx="4965700" cy="3724275"/>
          </a:xfrm>
          <a:ln/>
        </p:spPr>
      </p:sp>
      <p:sp>
        <p:nvSpPr>
          <p:cNvPr id="419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787" y="4484318"/>
            <a:ext cx="6206573" cy="4945462"/>
          </a:xfrm>
          <a:noFill/>
          <a:ln/>
        </p:spPr>
        <p:txBody>
          <a:bodyPr/>
          <a:lstStyle/>
          <a:p>
            <a:pPr>
              <a:buFontTx/>
              <a:buNone/>
            </a:pPr>
            <a:endParaRPr lang="zh-TW" dirty="0" smtClean="0"/>
          </a:p>
        </p:txBody>
      </p:sp>
    </p:spTree>
    <p:extLst>
      <p:ext uri="{BB962C8B-B14F-4D97-AF65-F5344CB8AC3E}">
        <p14:creationId xmlns:p14="http://schemas.microsoft.com/office/powerpoint/2010/main" val="2930367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 eaLnBrk="1" latinLnBrk="0" hangingPunct="1">
              <a:defRPr kumimoji="0" lang="zh-TW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zh-TW"/>
              <a:t>按一下以編輯母片標題樣式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 eaLnBrk="1" latinLnBrk="0" hangingPunct="1">
              <a:buNone/>
              <a:defRPr kumimoji="0" lang="zh-TW"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1" latinLnBrk="0" hangingPunct="1"/>
            <a:r>
              <a:rPr lang="zh-TW" altLang="en-US" smtClean="0"/>
              <a:t>按一下以編輯母片副標題樣式</a:t>
            </a:r>
            <a:endParaRPr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zh-TW" sz="2000" baseline="0"/>
            </a:lvl1pPr>
          </a:lstStyle>
          <a:p>
            <a:r>
              <a:rPr kumimoji="0" lang="zh-TW"/>
              <a:t>公司標誌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僅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endParaRPr kumimoji="0" lang="zh-TW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kumimoji="0" lang="zh-TW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 eaLnBrk="1" latinLnBrk="0" hangingPunct="1">
              <a:defRPr kumimoji="0" lang="zh-TW" sz="4000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zh-TW"/>
              <a:t>按一下以編輯母片標題樣式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kumimoji="0" lang="zh-TW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zh-TW" sz="1800"/>
            </a:lvl1pPr>
          </a:lstStyle>
          <a:p>
            <a:r>
              <a:rPr kumimoji="0" lang="zh-TW"/>
              <a:t>公司標誌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 eaLnBrk="1" latinLnBrk="0" hangingPunct="1">
              <a:defRPr kumimoji="0" lang="zh-TW"/>
            </a:lvl1pPr>
          </a:lstStyle>
          <a:p>
            <a:r>
              <a:rPr kumimoji="0" lang="zh-TW"/>
              <a:t>按一下以編輯母片標題樣式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zh-TW" sz="3200">
                <a:latin typeface="+mn-lt"/>
              </a:defRPr>
            </a:lvl1pPr>
            <a:lvl2pPr eaLnBrk="1" latinLnBrk="0" hangingPunct="1">
              <a:defRPr kumimoji="0" lang="zh-TW" sz="2800">
                <a:latin typeface="+mn-lt"/>
              </a:defRPr>
            </a:lvl2pPr>
            <a:lvl3pPr eaLnBrk="1" latinLnBrk="0" hangingPunct="1">
              <a:defRPr kumimoji="0" lang="zh-TW" sz="2400">
                <a:latin typeface="+mn-lt"/>
              </a:defRPr>
            </a:lvl3pPr>
            <a:lvl4pPr eaLnBrk="1" latinLnBrk="0" hangingPunct="1">
              <a:defRPr kumimoji="0" lang="zh-TW" sz="2400">
                <a:latin typeface="+mn-lt"/>
              </a:defRPr>
            </a:lvl4pPr>
            <a:lvl5pPr eaLnBrk="1" latinLnBrk="0" hangingPunct="1">
              <a:defRPr kumimoji="0" lang="zh-TW" sz="2400">
                <a:latin typeface="+mn-lt"/>
              </a:defRPr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二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 eaLnBrk="1" latinLnBrk="0" hangingPunct="1">
              <a:defRPr kumimoji="0" lang="zh-TW" sz="2800"/>
            </a:lvl1pPr>
            <a:lvl2pPr eaLnBrk="1" latinLnBrk="0" hangingPunct="1">
              <a:defRPr kumimoji="0" lang="zh-TW" sz="2400"/>
            </a:lvl2pPr>
            <a:lvl3pPr eaLnBrk="1" latinLnBrk="0" hangingPunct="1">
              <a:defRPr kumimoji="0" lang="zh-TW" sz="2000"/>
            </a:lvl3pPr>
            <a:lvl4pPr eaLnBrk="1" latinLnBrk="0" hangingPunct="1">
              <a:defRPr kumimoji="0" lang="zh-TW" sz="1800"/>
            </a:lvl4pPr>
            <a:lvl5pPr eaLnBrk="1" latinLnBrk="0" hangingPunct="1">
              <a:defRPr kumimoji="0" lang="zh-TW" sz="1800"/>
            </a:lvl5pPr>
            <a:lvl6pPr eaLnBrk="1" latinLnBrk="0" hangingPunct="1">
              <a:defRPr kumimoji="0" lang="zh-TW" sz="1800"/>
            </a:lvl6pPr>
            <a:lvl7pPr eaLnBrk="1" latinLnBrk="0" hangingPunct="1">
              <a:defRPr kumimoji="0" lang="zh-TW" sz="1800"/>
            </a:lvl7pPr>
            <a:lvl8pPr eaLnBrk="1" latinLnBrk="0" hangingPunct="1">
              <a:defRPr kumimoji="0" lang="zh-TW" sz="1800"/>
            </a:lvl8pPr>
            <a:lvl9pPr eaLnBrk="1" latinLnBrk="0" hangingPunct="1">
              <a:defRPr kumimoji="0" lang="zh-TW"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 eaLnBrk="1" latinLnBrk="0" hangingPunct="1">
              <a:defRPr kumimoji="0" lang="zh-TW" sz="2800"/>
            </a:lvl1pPr>
            <a:lvl2pPr eaLnBrk="1" latinLnBrk="0" hangingPunct="1">
              <a:defRPr kumimoji="0" lang="zh-TW" sz="2400"/>
            </a:lvl2pPr>
            <a:lvl3pPr eaLnBrk="1" latinLnBrk="0" hangingPunct="1">
              <a:defRPr kumimoji="0" lang="zh-TW" sz="2000"/>
            </a:lvl3pPr>
            <a:lvl4pPr eaLnBrk="1" latinLnBrk="0" hangingPunct="1">
              <a:defRPr kumimoji="0" lang="zh-TW" sz="1800"/>
            </a:lvl4pPr>
            <a:lvl5pPr eaLnBrk="1" latinLnBrk="0" hangingPunct="1">
              <a:defRPr kumimoji="0" lang="zh-TW" sz="1800"/>
            </a:lvl5pPr>
            <a:lvl6pPr eaLnBrk="1" latinLnBrk="0" hangingPunct="1">
              <a:defRPr kumimoji="0" lang="zh-TW" sz="1800"/>
            </a:lvl6pPr>
            <a:lvl7pPr eaLnBrk="1" latinLnBrk="0" hangingPunct="1">
              <a:defRPr kumimoji="0" lang="zh-TW" sz="1800"/>
            </a:lvl7pPr>
            <a:lvl8pPr eaLnBrk="1" latinLnBrk="0" hangingPunct="1">
              <a:defRPr kumimoji="0" lang="zh-TW" sz="1800"/>
            </a:lvl8pPr>
            <a:lvl9pPr eaLnBrk="1" latinLnBrk="0" hangingPunct="1">
              <a:defRPr kumimoji="0" lang="zh-TW"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對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eaLnBrk="1" latinLnBrk="0" hangingPunct="1">
              <a:defRPr kumimoji="0" lang="zh-TW"/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zh-TW" sz="2400" b="1"/>
            </a:lvl1pPr>
            <a:lvl2pPr marL="457200" indent="0" eaLnBrk="1" latinLnBrk="0" hangingPunct="1">
              <a:buNone/>
              <a:defRPr kumimoji="0" lang="zh-TW" sz="2000" b="1"/>
            </a:lvl2pPr>
            <a:lvl3pPr marL="914400" indent="0" eaLnBrk="1" latinLnBrk="0" hangingPunct="1">
              <a:buNone/>
              <a:defRPr kumimoji="0" lang="zh-TW" sz="1800" b="1"/>
            </a:lvl3pPr>
            <a:lvl4pPr marL="1371600" indent="0" eaLnBrk="1" latinLnBrk="0" hangingPunct="1">
              <a:buNone/>
              <a:defRPr kumimoji="0" lang="zh-TW" sz="1600" b="1"/>
            </a:lvl4pPr>
            <a:lvl5pPr marL="1828800" indent="0" eaLnBrk="1" latinLnBrk="0" hangingPunct="1">
              <a:buNone/>
              <a:defRPr kumimoji="0" lang="zh-TW" sz="1600" b="1"/>
            </a:lvl5pPr>
            <a:lvl6pPr marL="2286000" indent="0" eaLnBrk="1" latinLnBrk="0" hangingPunct="1">
              <a:buNone/>
              <a:defRPr kumimoji="0" lang="zh-TW" sz="1600" b="1"/>
            </a:lvl6pPr>
            <a:lvl7pPr marL="2743200" indent="0" eaLnBrk="1" latinLnBrk="0" hangingPunct="1">
              <a:buNone/>
              <a:defRPr kumimoji="0" lang="zh-TW" sz="1600" b="1"/>
            </a:lvl7pPr>
            <a:lvl8pPr marL="3200400" indent="0" eaLnBrk="1" latinLnBrk="0" hangingPunct="1">
              <a:buNone/>
              <a:defRPr kumimoji="0" lang="zh-TW" sz="1600" b="1"/>
            </a:lvl8pPr>
            <a:lvl9pPr marL="3657600" indent="0" eaLnBrk="1" latinLnBrk="0" hangingPunct="1">
              <a:buNone/>
              <a:defRPr kumimoji="0" lang="zh-TW" sz="1600" b="1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 eaLnBrk="1" latinLnBrk="0" hangingPunct="1">
              <a:defRPr kumimoji="0" lang="zh-TW" sz="2400"/>
            </a:lvl1pPr>
            <a:lvl2pPr eaLnBrk="1" latinLnBrk="0" hangingPunct="1">
              <a:defRPr kumimoji="0" lang="zh-TW" sz="2000"/>
            </a:lvl2pPr>
            <a:lvl3pPr eaLnBrk="1" latinLnBrk="0" hangingPunct="1">
              <a:defRPr kumimoji="0" lang="zh-TW" sz="1800"/>
            </a:lvl3pPr>
            <a:lvl4pPr eaLnBrk="1" latinLnBrk="0" hangingPunct="1">
              <a:defRPr kumimoji="0" lang="zh-TW" sz="1600"/>
            </a:lvl4pPr>
            <a:lvl5pPr eaLnBrk="1" latinLnBrk="0" hangingPunct="1">
              <a:defRPr kumimoji="0" lang="zh-TW" sz="1600"/>
            </a:lvl5pPr>
            <a:lvl6pPr eaLnBrk="1" latinLnBrk="0" hangingPunct="1">
              <a:defRPr kumimoji="0" lang="zh-TW" sz="1600"/>
            </a:lvl6pPr>
            <a:lvl7pPr eaLnBrk="1" latinLnBrk="0" hangingPunct="1">
              <a:defRPr kumimoji="0" lang="zh-TW" sz="1600"/>
            </a:lvl7pPr>
            <a:lvl8pPr eaLnBrk="1" latinLnBrk="0" hangingPunct="1">
              <a:defRPr kumimoji="0" lang="zh-TW" sz="1600"/>
            </a:lvl8pPr>
            <a:lvl9pPr eaLnBrk="1" latinLnBrk="0" hangingPunct="1">
              <a:defRPr kumimoji="0" lang="zh-TW"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zh-TW" sz="2400" b="1"/>
            </a:lvl1pPr>
            <a:lvl2pPr marL="457200" indent="0" eaLnBrk="1" latinLnBrk="0" hangingPunct="1">
              <a:buNone/>
              <a:defRPr kumimoji="0" lang="zh-TW" sz="2000" b="1"/>
            </a:lvl2pPr>
            <a:lvl3pPr marL="914400" indent="0" eaLnBrk="1" latinLnBrk="0" hangingPunct="1">
              <a:buNone/>
              <a:defRPr kumimoji="0" lang="zh-TW" sz="1800" b="1"/>
            </a:lvl3pPr>
            <a:lvl4pPr marL="1371600" indent="0" eaLnBrk="1" latinLnBrk="0" hangingPunct="1">
              <a:buNone/>
              <a:defRPr kumimoji="0" lang="zh-TW" sz="1600" b="1"/>
            </a:lvl4pPr>
            <a:lvl5pPr marL="1828800" indent="0" eaLnBrk="1" latinLnBrk="0" hangingPunct="1">
              <a:buNone/>
              <a:defRPr kumimoji="0" lang="zh-TW" sz="1600" b="1"/>
            </a:lvl5pPr>
            <a:lvl6pPr marL="2286000" indent="0" eaLnBrk="1" latinLnBrk="0" hangingPunct="1">
              <a:buNone/>
              <a:defRPr kumimoji="0" lang="zh-TW" sz="1600" b="1"/>
            </a:lvl6pPr>
            <a:lvl7pPr marL="2743200" indent="0" eaLnBrk="1" latinLnBrk="0" hangingPunct="1">
              <a:buNone/>
              <a:defRPr kumimoji="0" lang="zh-TW" sz="1600" b="1"/>
            </a:lvl7pPr>
            <a:lvl8pPr marL="3200400" indent="0" eaLnBrk="1" latinLnBrk="0" hangingPunct="1">
              <a:buNone/>
              <a:defRPr kumimoji="0" lang="zh-TW" sz="1600" b="1"/>
            </a:lvl8pPr>
            <a:lvl9pPr marL="3657600" indent="0" eaLnBrk="1" latinLnBrk="0" hangingPunct="1">
              <a:buNone/>
              <a:defRPr kumimoji="0" lang="zh-TW" sz="1600" b="1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 eaLnBrk="1" latinLnBrk="0" hangingPunct="1">
              <a:defRPr kumimoji="0" lang="zh-TW" sz="2400"/>
            </a:lvl1pPr>
            <a:lvl2pPr eaLnBrk="1" latinLnBrk="0" hangingPunct="1">
              <a:defRPr kumimoji="0" lang="zh-TW" sz="2000"/>
            </a:lvl2pPr>
            <a:lvl3pPr eaLnBrk="1" latinLnBrk="0" hangingPunct="1">
              <a:defRPr kumimoji="0" lang="zh-TW" sz="1800"/>
            </a:lvl3pPr>
            <a:lvl4pPr eaLnBrk="1" latinLnBrk="0" hangingPunct="1">
              <a:defRPr kumimoji="0" lang="zh-TW" sz="1600"/>
            </a:lvl4pPr>
            <a:lvl5pPr eaLnBrk="1" latinLnBrk="0" hangingPunct="1">
              <a:defRPr kumimoji="0" lang="zh-TW" sz="1600"/>
            </a:lvl5pPr>
            <a:lvl6pPr eaLnBrk="1" latinLnBrk="0" hangingPunct="1">
              <a:defRPr kumimoji="0" lang="zh-TW" sz="1600"/>
            </a:lvl6pPr>
            <a:lvl7pPr eaLnBrk="1" latinLnBrk="0" hangingPunct="1">
              <a:defRPr kumimoji="0" lang="zh-TW" sz="1600"/>
            </a:lvl7pPr>
            <a:lvl8pPr eaLnBrk="1" latinLnBrk="0" hangingPunct="1">
              <a:defRPr kumimoji="0" lang="zh-TW" sz="1600"/>
            </a:lvl8pPr>
            <a:lvl9pPr eaLnBrk="1" latinLnBrk="0" hangingPunct="1">
              <a:defRPr kumimoji="0" lang="zh-TW"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 eaLnBrk="1" latinLnBrk="0" hangingPunct="1">
              <a:defRPr kumimoji="0" lang="zh-TW" sz="2000" b="1"/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 eaLnBrk="1" latinLnBrk="0" hangingPunct="1">
              <a:defRPr kumimoji="0" lang="zh-TW" sz="3200"/>
            </a:lvl1pPr>
            <a:lvl2pPr eaLnBrk="1" latinLnBrk="0" hangingPunct="1">
              <a:defRPr kumimoji="0" lang="zh-TW" sz="2800"/>
            </a:lvl2pPr>
            <a:lvl3pPr eaLnBrk="1" latinLnBrk="0" hangingPunct="1">
              <a:defRPr kumimoji="0" lang="zh-TW" sz="2400"/>
            </a:lvl3pPr>
            <a:lvl4pPr eaLnBrk="1" latinLnBrk="0" hangingPunct="1">
              <a:defRPr kumimoji="0" lang="zh-TW" sz="2000"/>
            </a:lvl4pPr>
            <a:lvl5pPr eaLnBrk="1" latinLnBrk="0" hangingPunct="1">
              <a:defRPr kumimoji="0" lang="zh-TW" sz="2000"/>
            </a:lvl5pPr>
            <a:lvl6pPr eaLnBrk="1" latinLnBrk="0" hangingPunct="1">
              <a:defRPr kumimoji="0" lang="zh-TW" sz="2000"/>
            </a:lvl6pPr>
            <a:lvl7pPr eaLnBrk="1" latinLnBrk="0" hangingPunct="1">
              <a:defRPr kumimoji="0" lang="zh-TW" sz="2000"/>
            </a:lvl7pPr>
            <a:lvl8pPr eaLnBrk="1" latinLnBrk="0" hangingPunct="1">
              <a:defRPr kumimoji="0" lang="zh-TW" sz="2000"/>
            </a:lvl8pPr>
            <a:lvl9pPr eaLnBrk="1" latinLnBrk="0" hangingPunct="1">
              <a:defRPr kumimoji="0" lang="zh-TW" sz="20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 eaLnBrk="1" latinLnBrk="0" hangingPunct="1">
              <a:buNone/>
              <a:defRPr kumimoji="0" lang="zh-TW" sz="1400"/>
            </a:lvl1pPr>
            <a:lvl2pPr marL="457200" indent="0" eaLnBrk="1" latinLnBrk="0" hangingPunct="1">
              <a:buNone/>
              <a:defRPr kumimoji="0" lang="zh-TW" sz="1200"/>
            </a:lvl2pPr>
            <a:lvl3pPr marL="914400" indent="0" eaLnBrk="1" latinLnBrk="0" hangingPunct="1">
              <a:buNone/>
              <a:defRPr kumimoji="0" lang="zh-TW" sz="1000"/>
            </a:lvl3pPr>
            <a:lvl4pPr marL="1371600" indent="0" eaLnBrk="1" latinLnBrk="0" hangingPunct="1">
              <a:buNone/>
              <a:defRPr kumimoji="0" lang="zh-TW" sz="900"/>
            </a:lvl4pPr>
            <a:lvl5pPr marL="1828800" indent="0" eaLnBrk="1" latinLnBrk="0" hangingPunct="1">
              <a:buNone/>
              <a:defRPr kumimoji="0" lang="zh-TW" sz="900"/>
            </a:lvl5pPr>
            <a:lvl6pPr marL="2286000" indent="0" eaLnBrk="1" latinLnBrk="0" hangingPunct="1">
              <a:buNone/>
              <a:defRPr kumimoji="0" lang="zh-TW" sz="900"/>
            </a:lvl6pPr>
            <a:lvl7pPr marL="2743200" indent="0" eaLnBrk="1" latinLnBrk="0" hangingPunct="1">
              <a:buNone/>
              <a:defRPr kumimoji="0" lang="zh-TW" sz="900"/>
            </a:lvl7pPr>
            <a:lvl8pPr marL="3200400" indent="0" eaLnBrk="1" latinLnBrk="0" hangingPunct="1">
              <a:buNone/>
              <a:defRPr kumimoji="0" lang="zh-TW" sz="900"/>
            </a:lvl8pPr>
            <a:lvl9pPr marL="3657600" indent="0" eaLnBrk="1" latinLnBrk="0" hangingPunct="1">
              <a:buNone/>
              <a:defRPr kumimoji="0" lang="zh-TW"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eaLnBrk="1" latinLnBrk="0" hangingPunct="1">
              <a:defRPr kumimoji="0" lang="zh-TW" sz="2000" b="1"/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eaLnBrk="1" latinLnBrk="0" hangingPunct="1">
              <a:buNone/>
              <a:defRPr kumimoji="0" lang="zh-TW" sz="3200"/>
            </a:lvl1pPr>
            <a:lvl2pPr marL="457200" indent="0" eaLnBrk="1" latinLnBrk="0" hangingPunct="1">
              <a:buNone/>
              <a:defRPr kumimoji="0" lang="zh-TW" sz="2800"/>
            </a:lvl2pPr>
            <a:lvl3pPr marL="914400" indent="0" eaLnBrk="1" latinLnBrk="0" hangingPunct="1">
              <a:buNone/>
              <a:defRPr kumimoji="0" lang="zh-TW" sz="2400"/>
            </a:lvl3pPr>
            <a:lvl4pPr marL="1371600" indent="0" eaLnBrk="1" latinLnBrk="0" hangingPunct="1">
              <a:buNone/>
              <a:defRPr kumimoji="0" lang="zh-TW" sz="2000"/>
            </a:lvl4pPr>
            <a:lvl5pPr marL="1828800" indent="0" eaLnBrk="1" latinLnBrk="0" hangingPunct="1">
              <a:buNone/>
              <a:defRPr kumimoji="0" lang="zh-TW" sz="2000"/>
            </a:lvl5pPr>
            <a:lvl6pPr marL="2286000" indent="0" eaLnBrk="1" latinLnBrk="0" hangingPunct="1">
              <a:buNone/>
              <a:defRPr kumimoji="0" lang="zh-TW" sz="2000"/>
            </a:lvl6pPr>
            <a:lvl7pPr marL="2743200" indent="0" eaLnBrk="1" latinLnBrk="0" hangingPunct="1">
              <a:buNone/>
              <a:defRPr kumimoji="0" lang="zh-TW" sz="2000"/>
            </a:lvl7pPr>
            <a:lvl8pPr marL="3200400" indent="0" eaLnBrk="1" latinLnBrk="0" hangingPunct="1">
              <a:buNone/>
              <a:defRPr kumimoji="0" lang="zh-TW" sz="2000"/>
            </a:lvl8pPr>
            <a:lvl9pPr marL="3657600" indent="0" eaLnBrk="1" latinLnBrk="0" hangingPunct="1">
              <a:buNone/>
              <a:defRPr kumimoji="0" lang="zh-TW" sz="2000"/>
            </a:lvl9pPr>
          </a:lstStyle>
          <a:p>
            <a:pPr eaLnBrk="1" latinLnBrk="0" hangingPunct="1"/>
            <a:r>
              <a:rPr lang="zh-TW" altLang="en-US" smtClean="0"/>
              <a:t>按一下圖示以新增圖片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eaLnBrk="1" latinLnBrk="0" hangingPunct="1">
              <a:buNone/>
              <a:defRPr kumimoji="0" lang="zh-TW" sz="1400"/>
            </a:lvl1pPr>
            <a:lvl2pPr marL="457200" indent="0" eaLnBrk="1" latinLnBrk="0" hangingPunct="1">
              <a:buNone/>
              <a:defRPr kumimoji="0" lang="zh-TW" sz="1200"/>
            </a:lvl2pPr>
            <a:lvl3pPr marL="914400" indent="0" eaLnBrk="1" latinLnBrk="0" hangingPunct="1">
              <a:buNone/>
              <a:defRPr kumimoji="0" lang="zh-TW" sz="1000"/>
            </a:lvl3pPr>
            <a:lvl4pPr marL="1371600" indent="0" eaLnBrk="1" latinLnBrk="0" hangingPunct="1">
              <a:buNone/>
              <a:defRPr kumimoji="0" lang="zh-TW" sz="900"/>
            </a:lvl4pPr>
            <a:lvl5pPr marL="1828800" indent="0" eaLnBrk="1" latinLnBrk="0" hangingPunct="1">
              <a:buNone/>
              <a:defRPr kumimoji="0" lang="zh-TW" sz="900"/>
            </a:lvl5pPr>
            <a:lvl6pPr marL="2286000" indent="0" eaLnBrk="1" latinLnBrk="0" hangingPunct="1">
              <a:buNone/>
              <a:defRPr kumimoji="0" lang="zh-TW" sz="900"/>
            </a:lvl6pPr>
            <a:lvl7pPr marL="2743200" indent="0" eaLnBrk="1" latinLnBrk="0" hangingPunct="1">
              <a:buNone/>
              <a:defRPr kumimoji="0" lang="zh-TW" sz="900"/>
            </a:lvl7pPr>
            <a:lvl8pPr marL="3200400" indent="0" eaLnBrk="1" latinLnBrk="0" hangingPunct="1">
              <a:buNone/>
              <a:defRPr kumimoji="0" lang="zh-TW" sz="900"/>
            </a:lvl8pPr>
            <a:lvl9pPr marL="3657600" indent="0" eaLnBrk="1" latinLnBrk="0" hangingPunct="1">
              <a:buNone/>
              <a:defRPr kumimoji="0" lang="zh-TW"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zh-TW" altLang="en-US" smtClean="0"/>
              <a:t>按一下以編輯母片標題樣式</a:t>
            </a:r>
            <a:endParaRPr kumimoji="0"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rPr/>
              <a:pPr/>
              <a:t>‹#›</a:t>
            </a:fld>
            <a:endParaRPr kumimoji="0" lang="zh-TW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54" r:id="rId10"/>
    <p:sldLayoutId id="2147483655" r:id="rId11"/>
    <p:sldLayoutId id="2147483663" r:id="rId12"/>
  </p:sldLayoutIdLst>
  <p:transition spd="slow">
    <p:wipe dir="d"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kumimoji="0" lang="zh-TW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zh-TW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zh-TW"/>
      </a:defPPr>
      <a:lvl1pPr marL="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4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2483768" y="1340768"/>
            <a:ext cx="6480720" cy="4248472"/>
          </a:xfrm>
        </p:spPr>
        <p:txBody>
          <a:bodyPr>
            <a:normAutofit fontScale="90000"/>
          </a:bodyPr>
          <a:lstStyle/>
          <a:p>
            <a:pPr algn="l"/>
            <a:r>
              <a:rPr lang="zh-TW" altLang="en-US" sz="6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朝陽科技大學</a:t>
            </a:r>
            <a:r>
              <a:rPr lang="en-US" altLang="zh-TW" sz="6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/>
            </a:r>
            <a:br>
              <a:rPr lang="en-US" altLang="zh-TW" sz="6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</a:br>
            <a:r>
              <a:rPr lang="en-US" altLang="zh-TW" sz="4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106</a:t>
            </a:r>
            <a:r>
              <a:rPr lang="zh-TW" altLang="en-US" sz="4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學年</a:t>
            </a:r>
            <a:r>
              <a:rPr lang="zh-TW" altLang="en-US" sz="4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度第</a:t>
            </a:r>
            <a:r>
              <a:rPr lang="en-US" altLang="zh-TW" sz="4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2</a:t>
            </a:r>
            <a:r>
              <a:rPr lang="zh-TW" altLang="en-US" sz="4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學期應屆畢業生</a:t>
            </a:r>
            <a:r>
              <a:rPr lang="en-US" altLang="zh-TW" sz="4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/>
            </a:r>
            <a:br>
              <a:rPr lang="en-US" altLang="zh-TW" sz="4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</a:br>
            <a:r>
              <a:rPr lang="zh-TW" altLang="en-US" sz="4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     </a:t>
            </a:r>
            <a:r>
              <a:rPr lang="en-US" altLang="zh-TW" sz="4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(</a:t>
            </a:r>
            <a:r>
              <a:rPr lang="zh-TW" altLang="en-US" sz="4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適用</a:t>
            </a:r>
            <a:r>
              <a:rPr lang="zh-TW" altLang="en-US" sz="4000" b="0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進修部四技</a:t>
            </a:r>
            <a:r>
              <a:rPr lang="en-US" altLang="zh-TW" sz="4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)</a:t>
            </a:r>
            <a:r>
              <a:rPr lang="en-US" altLang="zh-TW" sz="4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4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畢業資格審核注意事項</a:t>
            </a:r>
            <a:r>
              <a:rPr lang="en-US" altLang="zh-TW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/>
            </a:r>
            <a:br>
              <a:rPr lang="en-US" altLang="zh-TW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</a:br>
            <a:r>
              <a:rPr lang="en-US" altLang="zh-TW" b="0" dirty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/>
            </a:r>
            <a:br>
              <a:rPr lang="en-US" altLang="zh-TW" b="0" dirty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</a:br>
            <a:r>
              <a:rPr lang="zh-TW" altLang="en-US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　　</a:t>
            </a:r>
            <a:r>
              <a:rPr lang="en-US" altLang="zh-TW" dirty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 </a:t>
            </a:r>
            <a:r>
              <a:rPr lang="zh-TW" altLang="en-US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　－</a:t>
            </a:r>
            <a:r>
              <a:rPr lang="zh-TW" altLang="en-US" b="0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財務金融</a:t>
            </a:r>
            <a:r>
              <a:rPr lang="zh-TW" altLang="en-US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系</a:t>
            </a:r>
            <a:endParaRPr lang="zh-TW" b="0" dirty="0">
              <a:solidFill>
                <a:srgbClr val="0000FF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1475656" y="2060848"/>
            <a:ext cx="7200800" cy="2664296"/>
          </a:xfrm>
        </p:spPr>
        <p:txBody>
          <a:bodyPr>
            <a:noAutofit/>
          </a:bodyPr>
          <a:lstStyle/>
          <a:p>
            <a:pPr algn="ctr">
              <a:defRPr lang="zh-TW"/>
            </a:pPr>
            <a:r>
              <a:rPr lang="en-US" altLang="zh-TW" sz="6000" dirty="0" smtClean="0">
                <a:solidFill>
                  <a:schemeClr val="tx1"/>
                </a:solidFill>
              </a:rPr>
              <a:t>Q&amp;A</a:t>
            </a:r>
            <a:br>
              <a:rPr lang="en-US" altLang="zh-TW" sz="6000" dirty="0" smtClean="0">
                <a:solidFill>
                  <a:schemeClr val="tx1"/>
                </a:solidFill>
              </a:rPr>
            </a:br>
            <a:r>
              <a:rPr lang="en-US" altLang="zh-TW" sz="2000" dirty="0" smtClean="0">
                <a:solidFill>
                  <a:schemeClr val="tx1"/>
                </a:solidFill>
              </a:rPr>
              <a:t/>
            </a:r>
            <a:br>
              <a:rPr lang="en-US" altLang="zh-TW" sz="2000" dirty="0" smtClean="0">
                <a:solidFill>
                  <a:schemeClr val="tx1"/>
                </a:solidFill>
              </a:rPr>
            </a:br>
            <a:r>
              <a:rPr lang="zh-TW" altLang="en-US" sz="6000" dirty="0" smtClean="0">
                <a:solidFill>
                  <a:schemeClr val="tx1"/>
                </a:solidFill>
              </a:rPr>
              <a:t>是否仍有</a:t>
            </a:r>
            <a:r>
              <a:rPr lang="zh-TW" sz="6000" dirty="0" smtClean="0">
                <a:solidFill>
                  <a:schemeClr val="tx1"/>
                </a:solidFill>
              </a:rPr>
              <a:t>問題?</a:t>
            </a:r>
            <a:endParaRPr lang="zh-TW" sz="6000" dirty="0">
              <a:solidFill>
                <a:schemeClr val="tx1"/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10</a:t>
            </a:fld>
            <a:endParaRPr kumimoji="0" lang="zh-TW" altLang="en-US"/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11</a:t>
            </a:fld>
            <a:endParaRPr kumimoji="0" lang="zh-TW" alt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95536" y="2852936"/>
            <a:ext cx="8352928" cy="345638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zh-TW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itchFamily="34" charset="0"/>
              <a:buChar char="•"/>
            </a:pP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專業必修、專業選修及自由選修之認列，請先洽財金系辦助教確認（分機</a:t>
            </a:r>
            <a:r>
              <a:rPr lang="en-US" altLang="zh-TW" sz="3000" dirty="0" smtClean="0">
                <a:latin typeface="標楷體" pitchFamily="65" charset="-120"/>
                <a:ea typeface="標楷體" pitchFamily="65" charset="-120"/>
              </a:rPr>
              <a:t>7092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3000" dirty="0" smtClean="0">
                <a:latin typeface="標楷體" pitchFamily="65" charset="-120"/>
                <a:ea typeface="標楷體" pitchFamily="65" charset="-120"/>
              </a:rPr>
              <a:t>7093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）</a:t>
            </a:r>
            <a:r>
              <a:rPr lang="zh-TW" altLang="zh-TW" sz="30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3000" dirty="0" smtClean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通識課程，請洽通識學院老師（分機</a:t>
            </a:r>
            <a:r>
              <a:rPr lang="en-US" altLang="zh-TW" sz="3000" dirty="0" smtClean="0">
                <a:latin typeface="標楷體" pitchFamily="65" charset="-120"/>
                <a:ea typeface="標楷體" pitchFamily="65" charset="-120"/>
              </a:rPr>
              <a:t>7246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）</a:t>
            </a:r>
            <a:endParaRPr lang="en-US" altLang="zh-TW" sz="3000" dirty="0" smtClean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畢業資格審查系統問題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如已修科目未出現等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：</a:t>
            </a:r>
            <a:endParaRPr lang="en-US" altLang="zh-TW" sz="30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　進修部學生請洽進修教學</a:t>
            </a: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組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（分機</a:t>
            </a:r>
            <a:r>
              <a:rPr lang="en-US" altLang="zh-TW" sz="3000" dirty="0" smtClean="0">
                <a:latin typeface="標楷體" pitchFamily="65" charset="-120"/>
                <a:ea typeface="標楷體" pitchFamily="65" charset="-120"/>
              </a:rPr>
              <a:t>4652~4654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）</a:t>
            </a:r>
            <a:endParaRPr lang="en-US" altLang="zh-TW" sz="22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3888" y="1700808"/>
            <a:ext cx="2520280" cy="792088"/>
          </a:xfrm>
        </p:spPr>
        <p:txBody>
          <a:bodyPr>
            <a:noAutofit/>
          </a:bodyPr>
          <a:lstStyle/>
          <a:p>
            <a:pPr algn="ctr">
              <a:defRPr lang="zh-TW"/>
            </a:pPr>
            <a:r>
              <a:rPr lang="zh-TW" altLang="en-US" sz="3800" u="sng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洽詢單</a:t>
            </a:r>
            <a:r>
              <a:rPr lang="zh-TW" altLang="en-US" sz="3800" u="sng" dirty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位</a:t>
            </a:r>
            <a:endParaRPr lang="zh-TW" sz="3800" u="sng" dirty="0">
              <a:solidFill>
                <a:schemeClr val="tx1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375339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一、應屆畢業生規定</a:t>
            </a:r>
            <a:r>
              <a:rPr lang="zh-TW" altLang="en-US" sz="3400" dirty="0">
                <a:latin typeface="華康中圓體" pitchFamily="49" charset="-120"/>
                <a:ea typeface="華康中圓體" pitchFamily="49" charset="-120"/>
              </a:rPr>
              <a:t>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62000" y="1412777"/>
            <a:ext cx="8077200" cy="4680520"/>
          </a:xfrm>
        </p:spPr>
        <p:txBody>
          <a:bodyPr>
            <a:normAutofit lnSpcReduction="10000"/>
          </a:bodyPr>
          <a:lstStyle/>
          <a:p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應屆畢業生規定：</a:t>
            </a:r>
            <a:endParaRPr lang="en-US" altLang="zh-TW" sz="30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dirty="0"/>
              <a:t>　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　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未修足學期數，但學分已修足欲畢業者，須依學則第</a:t>
            </a:r>
            <a:r>
              <a:rPr lang="en-US" altLang="zh-TW" sz="3000" dirty="0" smtClean="0">
                <a:latin typeface="標楷體" pitchFamily="65" charset="-120"/>
                <a:ea typeface="標楷體" pitchFamily="65" charset="-120"/>
              </a:rPr>
              <a:t>54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條規定申請提前</a:t>
            </a:r>
            <a:r>
              <a:rPr lang="en-US" altLang="zh-TW" sz="3000" dirty="0" smtClean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學期業，審核通過者始得畢業。</a:t>
            </a:r>
            <a:endParaRPr lang="en-US" altLang="zh-TW" sz="30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申請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提前畢業，請依「本校行事曆」規定時間辦理，約為期中考後</a:t>
            </a:r>
            <a:r>
              <a:rPr lang="en-US" altLang="zh-TW" sz="3000" dirty="0" smtClean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週內申請。</a:t>
            </a:r>
            <a:endParaRPr lang="zh-TW" altLang="en-US" sz="3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2</a:t>
            </a:fld>
            <a:endParaRPr kumimoji="0" lang="zh-TW" altLang="en-US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2954635"/>
              </p:ext>
            </p:extLst>
          </p:nvPr>
        </p:nvGraphicFramePr>
        <p:xfrm>
          <a:off x="1619672" y="1988840"/>
          <a:ext cx="4752528" cy="1371600"/>
        </p:xfrm>
        <a:graphic>
          <a:graphicData uri="http://schemas.openxmlformats.org/drawingml/2006/table">
            <a:tbl>
              <a:tblPr firstRow="1" bandRow="1"/>
              <a:tblGrid>
                <a:gridCol w="2376264"/>
                <a:gridCol w="2376264"/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1200" dirty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二技</a:t>
                      </a:r>
                      <a:endParaRPr lang="zh-TW" sz="2400" kern="10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1200" dirty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四技</a:t>
                      </a:r>
                      <a:endParaRPr lang="zh-TW" sz="2400" kern="10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200" smtClean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4</a:t>
                      </a:r>
                      <a:r>
                        <a:rPr lang="zh-TW" sz="2400" kern="1200" smtClean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學期</a:t>
                      </a:r>
                      <a:r>
                        <a:rPr lang="zh-TW" altLang="en-US" sz="2400" kern="1200" smtClean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皆在學</a:t>
                      </a:r>
                      <a:endParaRPr lang="zh-TW" sz="2400" kern="10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200" dirty="0" smtClean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8</a:t>
                      </a:r>
                      <a:r>
                        <a:rPr lang="zh-TW" sz="2400" kern="1200" dirty="0" smtClean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學期</a:t>
                      </a:r>
                      <a:r>
                        <a:rPr lang="zh-TW" altLang="en-US" sz="2400" kern="1200" dirty="0" smtClean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皆在學</a:t>
                      </a:r>
                      <a:endParaRPr lang="zh-TW" sz="2400" kern="10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2400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註：休學之學期不算在學。</a:t>
                      </a:r>
                      <a:endParaRPr lang="zh-TW" sz="2400" kern="10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400" kern="10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13813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二、畢業自審：</a:t>
            </a:r>
            <a:endParaRPr lang="zh-TW" altLang="en-US" sz="3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62000" y="1340769"/>
            <a:ext cx="8077200" cy="5184576"/>
          </a:xfrm>
        </p:spPr>
        <p:txBody>
          <a:bodyPr>
            <a:noAutofit/>
          </a:bodyPr>
          <a:lstStyle/>
          <a:p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畢業應修科目及學分數，係依入學時之課程規劃表修習。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至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【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學生資訊系統＼畢業審核自審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】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自我審核各應修類別是否有漏修。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1200"/>
              </a:spcBef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「畢業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審核自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審」自三上起，即可自行上網查看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>
              <a:spcBef>
                <a:spcPts val="1200"/>
              </a:spcBef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校訂必修及專業必修，若為重補修課會對應至「自由選修」頁籤，請先與通識中心老師或系辦助教確認後，再於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〔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自審異動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〕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註記即可。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1200"/>
              </a:spcBef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自審異動後，須經系辦助教確認並審核通過後，才會對應至正確的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位置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3</a:t>
            </a:fld>
            <a:endParaRPr kumimoji="0" lang="zh-TW" altLang="en-US"/>
          </a:p>
        </p:txBody>
      </p:sp>
    </p:spTree>
    <p:extLst>
      <p:ext uri="{BB962C8B-B14F-4D97-AF65-F5344CB8AC3E}">
        <p14:creationId xmlns:p14="http://schemas.microsoft.com/office/powerpoint/2010/main" val="408354118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62000" y="485656"/>
            <a:ext cx="8077200" cy="1503184"/>
          </a:xfrm>
        </p:spPr>
        <p:txBody>
          <a:bodyPr>
            <a:normAutofit fontScale="90000"/>
          </a:bodyPr>
          <a:lstStyle/>
          <a:p>
            <a:pPr>
              <a:lnSpc>
                <a:spcPts val="5500"/>
              </a:lnSpc>
              <a:spcBef>
                <a:spcPts val="600"/>
              </a:spcBef>
            </a:pPr>
            <a:r>
              <a:rPr lang="zh-TW" altLang="en-US" sz="3800" dirty="0" smtClean="0">
                <a:latin typeface="華康中圓體" pitchFamily="49" charset="-120"/>
                <a:ea typeface="華康中圓體" pitchFamily="49" charset="-120"/>
              </a:rPr>
              <a:t>三、</a:t>
            </a:r>
            <a:r>
              <a:rPr lang="zh-TW" altLang="en-US" sz="3800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財金系（四進）</a:t>
            </a:r>
            <a:r>
              <a:rPr lang="zh-TW" altLang="en-US" sz="3800" dirty="0" smtClean="0">
                <a:latin typeface="華康中圓體" pitchFamily="49" charset="-120"/>
                <a:ea typeface="華康中圓體" pitchFamily="49" charset="-120"/>
              </a:rPr>
              <a:t>畢業資格應修學分</a:t>
            </a:r>
            <a:r>
              <a:rPr lang="zh-TW" altLang="en-US" sz="3800" dirty="0">
                <a:latin typeface="華康中圓體" pitchFamily="49" charset="-120"/>
                <a:ea typeface="華康中圓體" pitchFamily="49" charset="-120"/>
              </a:rPr>
              <a:t>數</a:t>
            </a:r>
            <a:r>
              <a:rPr lang="zh-TW" altLang="en-US" sz="3800" dirty="0" smtClean="0">
                <a:latin typeface="華康中圓體" pitchFamily="49" charset="-120"/>
                <a:ea typeface="華康中圓體" pitchFamily="49" charset="-120"/>
              </a:rPr>
              <a:t>：</a:t>
            </a:r>
            <a:r>
              <a:rPr lang="en-US" altLang="zh-TW" sz="3800" dirty="0" smtClean="0">
                <a:latin typeface="華康中圓體" pitchFamily="49" charset="-120"/>
                <a:ea typeface="華康中圓體" pitchFamily="49" charset="-120"/>
              </a:rPr>
              <a:t/>
            </a:r>
            <a:br>
              <a:rPr lang="en-US" altLang="zh-TW" sz="3800" dirty="0" smtClean="0">
                <a:latin typeface="華康中圓體" pitchFamily="49" charset="-120"/>
                <a:ea typeface="華康中圓體" pitchFamily="49" charset="-120"/>
              </a:rPr>
            </a:br>
            <a:r>
              <a:rPr lang="zh-TW" altLang="en-US" sz="3800" dirty="0" smtClean="0">
                <a:latin typeface="華康中圓體" pitchFamily="49" charset="-120"/>
                <a:ea typeface="華康中圓體" pitchFamily="49" charset="-120"/>
              </a:rPr>
              <a:t>◎</a:t>
            </a:r>
            <a:r>
              <a:rPr lang="zh-TW" altLang="en-US" sz="2900" dirty="0" smtClean="0">
                <a:latin typeface="標楷體" pitchFamily="65" charset="-120"/>
                <a:ea typeface="標楷體" pitchFamily="65" charset="-120"/>
              </a:rPr>
              <a:t>適用課規：</a:t>
            </a:r>
            <a:r>
              <a:rPr lang="en-US" altLang="zh-TW" sz="29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103</a:t>
            </a:r>
            <a:r>
              <a:rPr lang="zh-TW" altLang="en-US" sz="29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學年</a:t>
            </a:r>
            <a:r>
              <a:rPr lang="zh-TW" altLang="en-US" sz="29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度</a:t>
            </a:r>
            <a:r>
              <a:rPr lang="zh-TW" altLang="en-US" sz="2900" dirty="0" smtClean="0">
                <a:latin typeface="標楷體" pitchFamily="65" charset="-120"/>
                <a:ea typeface="標楷體" pitchFamily="65" charset="-120"/>
              </a:rPr>
              <a:t>入學適用</a:t>
            </a:r>
            <a:endParaRPr lang="zh-TW" sz="29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27584" y="6093296"/>
            <a:ext cx="7920880" cy="43204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zh-TW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※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畢業自審：請至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【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學生資訊系統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\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畢業審核自審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】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先進行自審作業。</a:t>
            </a:r>
            <a:endParaRPr lang="zh-TW" altLang="en-US" sz="2000" dirty="0"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9509852"/>
              </p:ext>
            </p:extLst>
          </p:nvPr>
        </p:nvGraphicFramePr>
        <p:xfrm>
          <a:off x="1043609" y="2060848"/>
          <a:ext cx="7776863" cy="3600400"/>
        </p:xfrm>
        <a:graphic>
          <a:graphicData uri="http://schemas.openxmlformats.org/drawingml/2006/table">
            <a:tbl>
              <a:tblPr firstRow="1" bandRow="1"/>
              <a:tblGrid>
                <a:gridCol w="1302906"/>
                <a:gridCol w="1433398"/>
                <a:gridCol w="1382931"/>
                <a:gridCol w="1410843"/>
                <a:gridCol w="950642"/>
                <a:gridCol w="1296143"/>
              </a:tblGrid>
              <a:tr h="791040">
                <a:tc>
                  <a:txBody>
                    <a:bodyPr/>
                    <a:lstStyle/>
                    <a:p>
                      <a:endParaRPr lang="zh-TW" sz="2200" dirty="0">
                        <a:effectLst/>
                        <a:latin typeface="Times New Roman"/>
                      </a:endParaRPr>
                    </a:p>
                  </a:txBody>
                  <a:tcPr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600" kern="0" dirty="0"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畢業資格審查項目</a:t>
                      </a:r>
                      <a:endParaRPr lang="zh-TW" sz="2600" kern="100" dirty="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6617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應修類別</a:t>
                      </a:r>
                      <a:endParaRPr lang="zh-TW" sz="2200" kern="100" dirty="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校訂必修</a:t>
                      </a:r>
                      <a:endParaRPr lang="zh-TW" sz="2200" kern="100" dirty="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專業必修</a:t>
                      </a:r>
                      <a:endParaRPr lang="zh-TW" sz="2200" kern="100" dirty="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專業選修</a:t>
                      </a:r>
                      <a:endParaRPr lang="zh-TW" sz="2200" kern="100" dirty="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自由選修</a:t>
                      </a:r>
                      <a:endParaRPr lang="zh-TW" sz="1400" kern="100" dirty="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0" dirty="0"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總</a:t>
                      </a:r>
                      <a:r>
                        <a:rPr lang="zh-TW" sz="2200" kern="0" dirty="0" smtClean="0"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學分數</a:t>
                      </a:r>
                      <a:endParaRPr lang="zh-TW" sz="2200" kern="100" dirty="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2605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應修科目數及學分</a:t>
                      </a:r>
                      <a:endParaRPr lang="zh-TW" sz="2200" b="1" kern="100" dirty="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1</a:t>
                      </a:r>
                      <a:r>
                        <a:rPr lang="en-US" altLang="zh-TW" sz="24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2</a:t>
                      </a:r>
                      <a:r>
                        <a:rPr lang="zh-TW" sz="24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科</a:t>
                      </a:r>
                      <a:endParaRPr lang="zh-TW" sz="2400" b="1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28</a:t>
                      </a:r>
                      <a:r>
                        <a:rPr lang="zh-TW" sz="24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學分</a:t>
                      </a:r>
                      <a:endParaRPr lang="en-US" altLang="zh-TW" sz="2400" b="1" kern="1200" dirty="0" smtClean="0">
                        <a:solidFill>
                          <a:srgbClr val="FF0000"/>
                        </a:solidFill>
                        <a:effectLst/>
                        <a:latin typeface="Times New Roman"/>
                        <a:ea typeface="標楷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18</a:t>
                      </a:r>
                      <a:r>
                        <a:rPr lang="zh-TW" sz="24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科</a:t>
                      </a:r>
                      <a:endParaRPr lang="zh-TW" sz="2400" b="1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62</a:t>
                      </a:r>
                      <a:r>
                        <a:rPr lang="zh-TW" sz="24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學分</a:t>
                      </a:r>
                      <a:endParaRPr lang="en-US" altLang="zh-TW" sz="2400" b="1" kern="1200" dirty="0" smtClean="0">
                        <a:solidFill>
                          <a:srgbClr val="FF0000"/>
                        </a:solidFill>
                        <a:effectLst/>
                        <a:latin typeface="Times New Roman"/>
                        <a:ea typeface="標楷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最少應</a:t>
                      </a:r>
                      <a:r>
                        <a:rPr lang="zh-TW" sz="24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選修</a:t>
                      </a:r>
                      <a:r>
                        <a:rPr lang="en-US" altLang="zh-TW" sz="24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26</a:t>
                      </a:r>
                      <a:r>
                        <a:rPr lang="zh-TW" sz="24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學分</a:t>
                      </a:r>
                      <a:endParaRPr lang="zh-TW" sz="1300" b="1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12   </a:t>
                      </a:r>
                      <a:r>
                        <a:rPr lang="zh-TW" sz="24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學分</a:t>
                      </a:r>
                      <a:endParaRPr lang="zh-TW" sz="2400" b="1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128</a:t>
                      </a:r>
                      <a:r>
                        <a:rPr lang="zh-TW" sz="2400" b="1" kern="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學分</a:t>
                      </a:r>
                      <a:endParaRPr lang="zh-TW" sz="2400" b="1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70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b="1" kern="100" dirty="0" smtClean="0">
                          <a:solidFill>
                            <a:srgbClr val="0000FF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102</a:t>
                      </a:r>
                      <a:r>
                        <a:rPr lang="zh-TW" altLang="en-US" sz="1600" b="1" kern="100" dirty="0" smtClean="0">
                          <a:solidFill>
                            <a:srgbClr val="0000FF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學年度 </a:t>
                      </a:r>
                      <a:r>
                        <a:rPr kumimoji="0" lang="zh-TW" altLang="en-US" sz="1600" b="1" kern="100" dirty="0" smtClean="0">
                          <a:solidFill>
                            <a:srgbClr val="0000FF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入學適用</a:t>
                      </a:r>
                      <a:endParaRPr kumimoji="0" lang="zh-TW" sz="1600" b="1" kern="100" dirty="0">
                        <a:solidFill>
                          <a:srgbClr val="0000FF"/>
                        </a:solidFill>
                        <a:effectLst/>
                        <a:latin typeface="+mj-ea"/>
                        <a:ea typeface="+mj-ea"/>
                        <a:cs typeface="新細明體"/>
                      </a:endParaRPr>
                    </a:p>
                  </a:txBody>
                  <a:tcPr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b="1" kern="1200" dirty="0" smtClean="0">
                          <a:solidFill>
                            <a:srgbClr val="0000FF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13</a:t>
                      </a:r>
                      <a:r>
                        <a:rPr lang="zh-TW" sz="1600" b="1" kern="1200" dirty="0" smtClean="0">
                          <a:solidFill>
                            <a:srgbClr val="0000FF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科</a:t>
                      </a:r>
                      <a:r>
                        <a:rPr lang="en-US" altLang="zh-TW" sz="1600" b="1" kern="1200" dirty="0" smtClean="0">
                          <a:solidFill>
                            <a:srgbClr val="0000FF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28</a:t>
                      </a:r>
                      <a:r>
                        <a:rPr lang="zh-TW" sz="1600" b="1" kern="1200" dirty="0" smtClean="0">
                          <a:solidFill>
                            <a:srgbClr val="0000FF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學分</a:t>
                      </a:r>
                      <a:endParaRPr lang="en-US" altLang="zh-TW" sz="1600" b="1" kern="1200" dirty="0" smtClean="0">
                        <a:solidFill>
                          <a:srgbClr val="0000FF"/>
                        </a:solidFill>
                        <a:effectLst/>
                        <a:latin typeface="+mj-ea"/>
                        <a:ea typeface="+mj-ea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b="1" kern="1200" dirty="0" smtClean="0">
                          <a:solidFill>
                            <a:srgbClr val="0000FF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18</a:t>
                      </a:r>
                      <a:r>
                        <a:rPr lang="zh-TW" sz="1600" b="1" kern="1200" dirty="0" smtClean="0">
                          <a:solidFill>
                            <a:srgbClr val="0000FF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科</a:t>
                      </a:r>
                      <a:r>
                        <a:rPr lang="en-US" altLang="zh-TW" sz="1600" b="1" kern="1200" dirty="0" smtClean="0">
                          <a:solidFill>
                            <a:srgbClr val="0000FF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68</a:t>
                      </a:r>
                      <a:r>
                        <a:rPr lang="zh-TW" sz="1600" b="1" kern="1200" dirty="0" smtClean="0">
                          <a:solidFill>
                            <a:srgbClr val="0000FF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學分</a:t>
                      </a:r>
                      <a:endParaRPr lang="en-US" altLang="zh-TW" sz="1600" b="1" kern="1200" dirty="0" smtClean="0">
                        <a:solidFill>
                          <a:srgbClr val="0000FF"/>
                        </a:solidFill>
                        <a:effectLst/>
                        <a:latin typeface="+mj-ea"/>
                        <a:ea typeface="+mj-ea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200" dirty="0">
                          <a:solidFill>
                            <a:srgbClr val="0000FF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最少</a:t>
                      </a:r>
                      <a:r>
                        <a:rPr lang="zh-TW" sz="1600" b="1" kern="1200" dirty="0" smtClean="0">
                          <a:solidFill>
                            <a:srgbClr val="0000FF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應</a:t>
                      </a:r>
                      <a:endParaRPr lang="en-US" altLang="zh-TW" sz="1600" b="1" kern="1200" dirty="0" smtClean="0">
                        <a:solidFill>
                          <a:srgbClr val="0000FF"/>
                        </a:solidFill>
                        <a:effectLst/>
                        <a:latin typeface="+mj-ea"/>
                        <a:ea typeface="+mj-ea"/>
                        <a:cs typeface="新細明體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200" dirty="0" smtClean="0">
                          <a:solidFill>
                            <a:srgbClr val="0000FF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選修</a:t>
                      </a:r>
                      <a:r>
                        <a:rPr lang="en-US" altLang="zh-TW" sz="1600" b="1" kern="1200" dirty="0" smtClean="0">
                          <a:solidFill>
                            <a:srgbClr val="0000FF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20</a:t>
                      </a:r>
                      <a:r>
                        <a:rPr lang="zh-TW" sz="1600" b="1" kern="1200" dirty="0" smtClean="0">
                          <a:solidFill>
                            <a:srgbClr val="0000FF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學分</a:t>
                      </a:r>
                      <a:endParaRPr lang="en-US" altLang="zh-TW" sz="1600" b="1" kern="1200" dirty="0" smtClean="0">
                        <a:solidFill>
                          <a:srgbClr val="0000FF"/>
                        </a:solidFill>
                        <a:effectLst/>
                        <a:latin typeface="+mj-ea"/>
                        <a:ea typeface="+mj-ea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solidFill>
                            <a:srgbClr val="0000FF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12</a:t>
                      </a:r>
                      <a:r>
                        <a:rPr lang="zh-TW" sz="1600" b="1" kern="1200" dirty="0" smtClean="0">
                          <a:solidFill>
                            <a:srgbClr val="0000FF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學分</a:t>
                      </a:r>
                      <a:endParaRPr lang="zh-TW" sz="1600" b="1" kern="100" dirty="0">
                        <a:solidFill>
                          <a:srgbClr val="0000FF"/>
                        </a:solidFill>
                        <a:effectLst/>
                        <a:latin typeface="+mj-ea"/>
                        <a:ea typeface="+mj-ea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solidFill>
                            <a:srgbClr val="0000FF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128</a:t>
                      </a:r>
                      <a:r>
                        <a:rPr lang="zh-TW" sz="1600" b="1" kern="0" dirty="0">
                          <a:solidFill>
                            <a:srgbClr val="0000FF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學分</a:t>
                      </a:r>
                      <a:endParaRPr lang="zh-TW" sz="1600" b="1" kern="100" dirty="0">
                        <a:solidFill>
                          <a:srgbClr val="0000FF"/>
                        </a:solidFill>
                        <a:effectLst/>
                        <a:latin typeface="+mj-ea"/>
                        <a:ea typeface="+mj-ea"/>
                        <a:cs typeface="新細明體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4</a:t>
            </a:fld>
            <a:endParaRPr kumimoji="0" lang="zh-TW" altLang="en-US"/>
          </a:p>
        </p:txBody>
      </p:sp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5</a:t>
            </a:fld>
            <a:endParaRPr kumimoji="0" lang="zh-TW" altLang="en-US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7990867"/>
              </p:ext>
            </p:extLst>
          </p:nvPr>
        </p:nvGraphicFramePr>
        <p:xfrm>
          <a:off x="971600" y="1340768"/>
          <a:ext cx="7776863" cy="4236161"/>
        </p:xfrm>
        <a:graphic>
          <a:graphicData uri="http://schemas.openxmlformats.org/drawingml/2006/table">
            <a:tbl>
              <a:tblPr firstRow="1" bandRow="1"/>
              <a:tblGrid>
                <a:gridCol w="1302906"/>
                <a:gridCol w="1649422"/>
                <a:gridCol w="1800200"/>
                <a:gridCol w="1512168"/>
                <a:gridCol w="1512167"/>
              </a:tblGrid>
              <a:tr h="720080">
                <a:tc>
                  <a:txBody>
                    <a:bodyPr/>
                    <a:lstStyle/>
                    <a:p>
                      <a:endParaRPr lang="zh-TW" sz="2200" dirty="0">
                        <a:effectLst/>
                        <a:latin typeface="Times New Roman"/>
                      </a:endParaRPr>
                    </a:p>
                  </a:txBody>
                  <a:tcPr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600" kern="0" dirty="0"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畢業資格審查項目</a:t>
                      </a:r>
                      <a:endParaRPr lang="zh-TW" sz="2600" kern="100" dirty="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應修類別</a:t>
                      </a:r>
                      <a:endParaRPr lang="zh-TW" sz="2200" kern="100" dirty="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6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校訂必修</a:t>
                      </a:r>
                      <a:endParaRPr lang="zh-TW" sz="2600" kern="100" dirty="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6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專業必修</a:t>
                      </a:r>
                      <a:endParaRPr lang="zh-TW" sz="2600" kern="100" dirty="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6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專業選修</a:t>
                      </a:r>
                      <a:endParaRPr lang="zh-TW" sz="2600" kern="100" dirty="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6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自由選修</a:t>
                      </a:r>
                      <a:endParaRPr lang="zh-TW" sz="2600" kern="100" dirty="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28680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備註</a:t>
                      </a:r>
                      <a:endParaRPr lang="zh-TW" sz="1000" dirty="0">
                        <a:effectLst/>
                        <a:latin typeface="Times New Roman"/>
                        <a:cs typeface="新細明體"/>
                      </a:endParaRPr>
                    </a:p>
                  </a:txBody>
                  <a:tcPr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zh-TW" sz="1600" dirty="0" smtClean="0">
                        <a:solidFill>
                          <a:srgbClr val="0000FF"/>
                        </a:solidFill>
                        <a:effectLst/>
                        <a:latin typeface="Times New Roman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600" kern="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以</a:t>
                      </a:r>
                      <a:r>
                        <a:rPr lang="zh-TW" sz="26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系上開立之課程</a:t>
                      </a:r>
                      <a:r>
                        <a:rPr lang="zh-TW" sz="2600" kern="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為主</a:t>
                      </a:r>
                      <a:endParaRPr lang="en-US" altLang="zh-TW" sz="2600" kern="1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標楷體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6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多修之學分數</a:t>
                      </a:r>
                      <a:r>
                        <a:rPr lang="zh-TW" sz="2600" b="1" kern="1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得</a:t>
                      </a:r>
                      <a:r>
                        <a:rPr lang="zh-TW" sz="26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認列為自由選修</a:t>
                      </a:r>
                      <a:endParaRPr lang="zh-TW" sz="2600" dirty="0">
                        <a:effectLst/>
                        <a:latin typeface="Times New Roman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26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得</a:t>
                      </a:r>
                      <a:r>
                        <a:rPr lang="zh-TW" altLang="en-US" sz="2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修習各系或通識課程</a:t>
                      </a:r>
                      <a:endParaRPr lang="zh-TW" sz="2600" b="0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62000" y="269632"/>
            <a:ext cx="8077200" cy="999128"/>
          </a:xfrm>
        </p:spPr>
        <p:txBody>
          <a:bodyPr>
            <a:normAutofit/>
          </a:bodyPr>
          <a:lstStyle/>
          <a:p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四、</a:t>
            </a:r>
            <a:r>
              <a:rPr lang="zh-TW" altLang="en-US" sz="3400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財金系</a:t>
            </a:r>
            <a:r>
              <a:rPr lang="zh-TW" altLang="en-US" sz="3600" dirty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（</a:t>
            </a:r>
            <a:r>
              <a:rPr lang="zh-TW" altLang="en-US" sz="3600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四進）</a:t>
            </a:r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畢業資格審查項目：</a:t>
            </a:r>
            <a:endParaRPr lang="zh-TW" sz="3400" dirty="0">
              <a:latin typeface="華康中圓體" pitchFamily="49" charset="-120"/>
              <a:ea typeface="華康中圓體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181038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62000" y="629816"/>
            <a:ext cx="8077200" cy="1143000"/>
          </a:xfrm>
        </p:spPr>
        <p:txBody>
          <a:bodyPr>
            <a:noAutofit/>
          </a:bodyPr>
          <a:lstStyle/>
          <a:p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五、</a:t>
            </a:r>
            <a:r>
              <a:rPr lang="zh-TW" altLang="en-US" sz="3400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財金系</a:t>
            </a:r>
            <a:r>
              <a:rPr lang="zh-TW" altLang="en-US" sz="3600" dirty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（</a:t>
            </a:r>
            <a:r>
              <a:rPr lang="zh-TW" altLang="en-US" sz="3600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四進）</a:t>
            </a:r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畢業</a:t>
            </a:r>
            <a:r>
              <a:rPr lang="zh-TW" altLang="en-US" sz="3400" dirty="0">
                <a:latin typeface="華康中圓體" pitchFamily="49" charset="-120"/>
                <a:ea typeface="華康中圓體" pitchFamily="49" charset="-120"/>
              </a:rPr>
              <a:t>資格：</a:t>
            </a:r>
            <a:r>
              <a:rPr lang="en-US" altLang="zh-TW" sz="3400" dirty="0" smtClean="0">
                <a:latin typeface="華康中圓體" pitchFamily="49" charset="-120"/>
                <a:ea typeface="華康中圓體" pitchFamily="49" charset="-120"/>
              </a:rPr>
              <a:t/>
            </a:r>
            <a:br>
              <a:rPr lang="en-US" altLang="zh-TW" sz="3400" dirty="0" smtClean="0">
                <a:latin typeface="華康中圓體" pitchFamily="49" charset="-120"/>
                <a:ea typeface="華康中圓體" pitchFamily="49" charset="-120"/>
              </a:rPr>
            </a:br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注意事項－</a:t>
            </a:r>
            <a:r>
              <a:rPr lang="en-US" altLang="zh-TW" sz="3400" dirty="0" smtClean="0">
                <a:latin typeface="華康中圓體" pitchFamily="49" charset="-120"/>
                <a:ea typeface="華康中圓體" pitchFamily="49" charset="-120"/>
              </a:rPr>
              <a:t>1</a:t>
            </a:r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：</a:t>
            </a:r>
            <a:endParaRPr lang="zh-TW" sz="3400" dirty="0"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27584" y="1844824"/>
            <a:ext cx="7920880" cy="439248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zh-TW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itchFamily="34" charset="0"/>
              <a:buChar char="•"/>
            </a:pP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非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學年度課程，</a:t>
            </a:r>
            <a:r>
              <a:rPr lang="zh-TW" altLang="zh-TW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同一科目名稱</a:t>
            </a:r>
            <a:r>
              <a:rPr lang="zh-TW" altLang="zh-TW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重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複</a:t>
            </a:r>
            <a:r>
              <a:rPr lang="zh-TW" altLang="zh-TW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修</a:t>
            </a:r>
            <a:r>
              <a:rPr lang="zh-TW" altLang="zh-TW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習，第</a:t>
            </a:r>
            <a:r>
              <a:rPr lang="en-US" altLang="zh-TW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zh-TW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門</a:t>
            </a:r>
            <a:r>
              <a:rPr lang="zh-TW" altLang="zh-TW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不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得</a:t>
            </a:r>
            <a:r>
              <a:rPr lang="zh-TW" altLang="zh-TW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認</a:t>
            </a:r>
            <a:r>
              <a:rPr lang="zh-TW" altLang="zh-TW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列為畢業學分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，如：</a:t>
            </a:r>
          </a:p>
          <a:p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　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選項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體育選修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次籃球課，第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次修習的籃球</a:t>
            </a:r>
            <a:r>
              <a:rPr lang="zh-TW" altLang="zh-TW" sz="2400" b="1" dirty="0">
                <a:latin typeface="標楷體" pitchFamily="65" charset="-120"/>
                <a:ea typeface="標楷體" pitchFamily="65" charset="-120"/>
              </a:rPr>
              <a:t>不得列計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至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　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畢業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學分中，須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再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補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修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門非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籃球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課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之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選項體育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en-US" sz="24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如</a:t>
            </a:r>
            <a:r>
              <a:rPr lang="en-US" altLang="zh-TW" sz="24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4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人文課群</a:t>
            </a:r>
            <a:r>
              <a:rPr lang="en-US" altLang="zh-TW" sz="24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大一上、下學期</a:t>
            </a:r>
            <a:r>
              <a:rPr lang="en-US" altLang="zh-TW" sz="24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4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、</a:t>
            </a:r>
            <a:endParaRPr lang="en-US" altLang="zh-TW" sz="2400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      </a:t>
            </a:r>
            <a:r>
              <a:rPr lang="zh-TW" altLang="en-US" sz="24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運動與健康</a:t>
            </a:r>
            <a:r>
              <a:rPr lang="en-US" altLang="zh-TW" sz="24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24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選項</a:t>
            </a:r>
            <a:r>
              <a:rPr lang="zh-TW" altLang="en-US" sz="24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體育課群</a:t>
            </a:r>
            <a:r>
              <a:rPr lang="en-US" altLang="zh-TW" sz="24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大二</a:t>
            </a:r>
            <a:r>
              <a:rPr lang="zh-TW" altLang="en-US" sz="24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上、下</a:t>
            </a:r>
            <a:r>
              <a:rPr lang="zh-TW" altLang="en-US" sz="24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學期</a:t>
            </a:r>
            <a:r>
              <a:rPr lang="en-US" altLang="zh-TW" sz="24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en-US" altLang="zh-TW" sz="2400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專業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必修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課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程</a:t>
            </a:r>
            <a:r>
              <a:rPr lang="zh-TW" altLang="zh-TW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務必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修習系上開設之課程，延修等因素經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系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主任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同意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始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得修習系上規定之相近課程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替代。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marL="457200" indent="-457200"/>
            <a:r>
              <a:rPr lang="zh-TW" altLang="en-US" sz="18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（修課前需填寫財金系跨選申請書經系上同意；專業選修也相同</a:t>
            </a:r>
            <a:r>
              <a:rPr lang="en-US" altLang="zh-TW" sz="18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sz="18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跨部、跨系）</a:t>
            </a:r>
            <a:endParaRPr lang="en-US" altLang="zh-TW" sz="18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6</a:t>
            </a:fld>
            <a:endParaRPr kumimoji="0" lang="zh-TW" altLang="en-US"/>
          </a:p>
        </p:txBody>
      </p:sp>
    </p:spTree>
    <p:extLst>
      <p:ext uri="{BB962C8B-B14F-4D97-AF65-F5344CB8AC3E}">
        <p14:creationId xmlns:p14="http://schemas.microsoft.com/office/powerpoint/2010/main" val="259546648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62000" y="629816"/>
            <a:ext cx="8077200" cy="1143000"/>
          </a:xfrm>
        </p:spPr>
        <p:txBody>
          <a:bodyPr>
            <a:noAutofit/>
          </a:bodyPr>
          <a:lstStyle/>
          <a:p>
            <a:r>
              <a:rPr lang="zh-TW" altLang="en-US" sz="3400" dirty="0">
                <a:latin typeface="華康中圓體" pitchFamily="49" charset="-120"/>
                <a:ea typeface="華康中圓體" pitchFamily="49" charset="-120"/>
              </a:rPr>
              <a:t>五</a:t>
            </a:r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、</a:t>
            </a:r>
            <a:r>
              <a:rPr lang="zh-TW" altLang="en-US" sz="3400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財金系</a:t>
            </a:r>
            <a:r>
              <a:rPr lang="zh-TW" altLang="en-US" sz="3600" dirty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（</a:t>
            </a:r>
            <a:r>
              <a:rPr lang="zh-TW" altLang="en-US" sz="3600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四進）</a:t>
            </a:r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畢業</a:t>
            </a:r>
            <a:r>
              <a:rPr lang="zh-TW" altLang="en-US" sz="3400" dirty="0">
                <a:latin typeface="華康中圓體" pitchFamily="49" charset="-120"/>
                <a:ea typeface="華康中圓體" pitchFamily="49" charset="-120"/>
              </a:rPr>
              <a:t>資格：</a:t>
            </a:r>
            <a:r>
              <a:rPr lang="en-US" altLang="zh-TW" sz="3400" dirty="0">
                <a:latin typeface="華康中圓體" pitchFamily="49" charset="-120"/>
                <a:ea typeface="華康中圓體" pitchFamily="49" charset="-120"/>
              </a:rPr>
              <a:t/>
            </a:r>
            <a:br>
              <a:rPr lang="en-US" altLang="zh-TW" sz="3400" dirty="0">
                <a:latin typeface="華康中圓體" pitchFamily="49" charset="-120"/>
                <a:ea typeface="華康中圓體" pitchFamily="49" charset="-120"/>
              </a:rPr>
            </a:br>
            <a:r>
              <a:rPr lang="zh-TW" altLang="en-US" sz="3400" dirty="0">
                <a:latin typeface="華康中圓體" pitchFamily="49" charset="-120"/>
                <a:ea typeface="華康中圓體" pitchFamily="49" charset="-120"/>
              </a:rPr>
              <a:t>注意事項</a:t>
            </a:r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－</a:t>
            </a:r>
            <a:r>
              <a:rPr lang="en-US" altLang="zh-TW" sz="3400" dirty="0" smtClean="0">
                <a:latin typeface="華康中圓體" pitchFamily="49" charset="-120"/>
                <a:ea typeface="華康中圓體" pitchFamily="49" charset="-120"/>
              </a:rPr>
              <a:t>2</a:t>
            </a:r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：</a:t>
            </a:r>
            <a:endParaRPr lang="zh-TW" sz="34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043608" y="1916832"/>
            <a:ext cx="7704856" cy="468052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zh-TW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zh-TW" sz="22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7</a:t>
            </a:fld>
            <a:endParaRPr kumimoji="0" lang="zh-TW" altLang="en-US"/>
          </a:p>
        </p:txBody>
      </p:sp>
      <p:pic>
        <p:nvPicPr>
          <p:cNvPr id="9" name="圖片 8" descr="離校手續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7" y="1772816"/>
            <a:ext cx="8460433" cy="468052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971600" y="3717032"/>
            <a:ext cx="7848872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899592" y="4941168"/>
            <a:ext cx="7992888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915135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62000" y="629816"/>
            <a:ext cx="8077200" cy="1143000"/>
          </a:xfrm>
        </p:spPr>
        <p:txBody>
          <a:bodyPr>
            <a:noAutofit/>
          </a:bodyPr>
          <a:lstStyle/>
          <a:p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六、</a:t>
            </a:r>
            <a:r>
              <a:rPr lang="zh-TW" altLang="en-US" sz="3400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財金系</a:t>
            </a:r>
            <a:r>
              <a:rPr lang="zh-TW" altLang="en-US" sz="3600" dirty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（</a:t>
            </a:r>
            <a:r>
              <a:rPr lang="zh-TW" altLang="en-US" sz="3600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四進）</a:t>
            </a:r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畢業自審系統</a:t>
            </a:r>
            <a:r>
              <a:rPr lang="en-US" altLang="zh-TW" sz="3400" dirty="0" smtClean="0">
                <a:latin typeface="華康中圓體" pitchFamily="49" charset="-120"/>
                <a:ea typeface="華康中圓體" pitchFamily="49" charset="-120"/>
              </a:rPr>
              <a:t>-1</a:t>
            </a:r>
            <a:endParaRPr lang="zh-TW" sz="34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8</a:t>
            </a:fld>
            <a:endParaRPr kumimoji="0" lang="zh-TW" altLang="en-US"/>
          </a:p>
        </p:txBody>
      </p:sp>
      <p:pic>
        <p:nvPicPr>
          <p:cNvPr id="6" name="圖片 5" descr="畢業自審系統-1.jpg"/>
          <p:cNvPicPr>
            <a:picLocks noChangeAspect="1"/>
          </p:cNvPicPr>
          <p:nvPr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634420" y="1589986"/>
            <a:ext cx="8460432" cy="52565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462685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62000" y="629816"/>
            <a:ext cx="8077200" cy="1143000"/>
          </a:xfrm>
        </p:spPr>
        <p:txBody>
          <a:bodyPr>
            <a:noAutofit/>
          </a:bodyPr>
          <a:lstStyle/>
          <a:p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六、</a:t>
            </a:r>
            <a:r>
              <a:rPr lang="zh-TW" altLang="en-US" sz="3400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財金系</a:t>
            </a:r>
            <a:r>
              <a:rPr lang="zh-TW" altLang="en-US" sz="3600" dirty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（</a:t>
            </a:r>
            <a:r>
              <a:rPr lang="zh-TW" altLang="en-US" sz="3600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四進）</a:t>
            </a:r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畢業自審系統</a:t>
            </a:r>
            <a:r>
              <a:rPr lang="en-US" altLang="zh-TW" sz="3400" dirty="0" smtClean="0">
                <a:latin typeface="華康中圓體" pitchFamily="49" charset="-120"/>
                <a:ea typeface="華康中圓體" pitchFamily="49" charset="-120"/>
              </a:rPr>
              <a:t>-2</a:t>
            </a:r>
            <a:endParaRPr lang="zh-TW" sz="34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9</a:t>
            </a:fld>
            <a:endParaRPr kumimoji="0" lang="zh-TW" altLang="en-US"/>
          </a:p>
        </p:txBody>
      </p:sp>
      <p:pic>
        <p:nvPicPr>
          <p:cNvPr id="6" name="圖片 5" descr="畢業自審系統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4420" y="1825562"/>
            <a:ext cx="8460432" cy="4785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2685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ezdaKHeWyBnZyZ2cDqRSo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RMR96J2MVd0CGe2e5htjk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RMR96J2MVd0CGe2e5htjk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heme/theme1.xml><?xml version="1.0" encoding="utf-8"?>
<a:theme xmlns:a="http://schemas.openxmlformats.org/drawingml/2006/main" name="訓練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</Template>
  <TotalTime>0</TotalTime>
  <Words>699</Words>
  <Application>Microsoft Office PowerPoint</Application>
  <PresentationFormat>如螢幕大小 (4:3)</PresentationFormat>
  <Paragraphs>107</Paragraphs>
  <Slides>11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9" baseType="lpstr">
      <vt:lpstr>華康中圓體</vt:lpstr>
      <vt:lpstr>新細明體</vt:lpstr>
      <vt:lpstr>標楷體</vt:lpstr>
      <vt:lpstr>Arial</vt:lpstr>
      <vt:lpstr>Calibri</vt:lpstr>
      <vt:lpstr>Georgia</vt:lpstr>
      <vt:lpstr>Times New Roman</vt:lpstr>
      <vt:lpstr>訓練</vt:lpstr>
      <vt:lpstr>朝陽科技大學 106學年度第2學期應屆畢業生      (適用進修部四技) 畢業資格審核注意事項  　　 　－財務金融系</vt:lpstr>
      <vt:lpstr>一、應屆畢業生規定：</vt:lpstr>
      <vt:lpstr>二、畢業自審：</vt:lpstr>
      <vt:lpstr>三、財金系（四進）畢業資格應修學分數： ◎適用課規：103學年度入學適用</vt:lpstr>
      <vt:lpstr>四、財金系（四進）畢業資格審查項目：</vt:lpstr>
      <vt:lpstr>五、財金系（四進）畢業資格： 注意事項－1：</vt:lpstr>
      <vt:lpstr>五、財金系（四進）畢業資格： 注意事項－2：</vt:lpstr>
      <vt:lpstr>六、財金系（四進）畢業自審系統-1</vt:lpstr>
      <vt:lpstr>六、財金系（四進）畢業自審系統-2</vt:lpstr>
      <vt:lpstr>Q&amp;A  是否仍有問題?</vt:lpstr>
      <vt:lpstr>洽詢單位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2015-11-09T06:45:29Z</dcterms:created>
  <dcterms:modified xsi:type="dcterms:W3CDTF">2017-05-03T04:14:37Z</dcterms:modified>
</cp:coreProperties>
</file>