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9" r:id="rId2"/>
    <p:sldId id="291" r:id="rId3"/>
    <p:sldId id="292" r:id="rId4"/>
    <p:sldId id="261" r:id="rId5"/>
    <p:sldId id="290" r:id="rId6"/>
    <p:sldId id="299" r:id="rId7"/>
    <p:sldId id="300" r:id="rId8"/>
    <p:sldId id="301" r:id="rId9"/>
    <p:sldId id="308" r:id="rId10"/>
    <p:sldId id="287" r:id="rId11"/>
    <p:sldId id="277" r:id="rId12"/>
    <p:sldId id="293" r:id="rId13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99"/>
            <p14:sldId id="300"/>
            <p14:sldId id="301"/>
            <p14:sldId id="308"/>
            <p14:sldId id="287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FF"/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>
        <p:scale>
          <a:sx n="73" d="100"/>
          <a:sy n="73" d="100"/>
        </p:scale>
        <p:origin x="-138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7/21/2017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2017/7/21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11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hyperlink" Target="http://www.gaim.cyut.edu.tw/data/course_data/103%E8%AA%B2%E7%A8%8B%E8%A6%8F%E5%8A%83%E8%A1%A8(%E9%80%B2).pdf" TargetMode="Externa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.cyut.edu.tw/cyutge/course.php?num=17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106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銀髮產業管理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  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  <a:hlinkClick r:id="rId6"/>
              </a:rPr>
              <a:t>103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  <a:hlinkClick r:id="rId6"/>
              </a:rPr>
              <a:t>學年度課程規劃表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進修部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04664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銀管系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</a:t>
            </a:r>
            <a:r>
              <a:rPr lang="en-US" altLang="zh-TW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82453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11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12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74441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7643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創造力講座，請洽三創教育與發展中心陳明妙小姐（分機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7602)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32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銀管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進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103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2" y="580526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921667"/>
              </p:ext>
            </p:extLst>
          </p:nvPr>
        </p:nvGraphicFramePr>
        <p:xfrm>
          <a:off x="899592" y="2132856"/>
          <a:ext cx="7920879" cy="3232953"/>
        </p:xfrm>
        <a:graphic>
          <a:graphicData uri="http://schemas.openxmlformats.org/drawingml/2006/table">
            <a:tbl>
              <a:tblPr firstRow="1" bandRow="1"/>
              <a:tblGrid>
                <a:gridCol w="1393488"/>
                <a:gridCol w="1393488"/>
                <a:gridCol w="1408541"/>
                <a:gridCol w="1436970"/>
                <a:gridCol w="1224894"/>
                <a:gridCol w="1063498"/>
              </a:tblGrid>
              <a:tr h="135047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50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074985"/>
              </p:ext>
            </p:extLst>
          </p:nvPr>
        </p:nvGraphicFramePr>
        <p:xfrm>
          <a:off x="971600" y="1340768"/>
          <a:ext cx="7776863" cy="464545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936104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銀管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投影片編號版面配置區 5"/>
          <p:cNvSpPr txBox="1">
            <a:spLocks noGrp="1"/>
          </p:cNvSpPr>
          <p:nvPr/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76B75B59-034F-443C-9133-97EBD96D4966}" type="slidenum">
              <a:rPr kumimoji="1" lang="en-US" altLang="zh-TW" sz="1400">
                <a:ea typeface="新細明體" pitchFamily="18" charset="-120"/>
              </a:rPr>
              <a:pPr algn="r" eaLnBrk="1" hangingPunct="1"/>
              <a:t>6</a:t>
            </a:fld>
            <a:endParaRPr kumimoji="1" lang="en-US" altLang="zh-TW" sz="1400">
              <a:ea typeface="新細明體" pitchFamily="18" charset="-120"/>
            </a:endParaRPr>
          </a:p>
        </p:txBody>
      </p:sp>
      <p:sp>
        <p:nvSpPr>
          <p:cNvPr id="21507" name="Line 5"/>
          <p:cNvSpPr>
            <a:spLocks noChangeShapeType="1"/>
          </p:cNvSpPr>
          <p:nvPr/>
        </p:nvSpPr>
        <p:spPr bwMode="auto">
          <a:xfrm flipH="1" flipV="1">
            <a:off x="2051050" y="1241425"/>
            <a:ext cx="0" cy="1452563"/>
          </a:xfrm>
          <a:prstGeom prst="line">
            <a:avLst/>
          </a:prstGeom>
          <a:noFill/>
          <a:ln w="57150">
            <a:solidFill>
              <a:srgbClr val="4D4D4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08" name="Line 7"/>
          <p:cNvSpPr>
            <a:spLocks noChangeShapeType="1"/>
          </p:cNvSpPr>
          <p:nvPr/>
        </p:nvSpPr>
        <p:spPr bwMode="auto">
          <a:xfrm flipH="1" flipV="1">
            <a:off x="7019925" y="1241425"/>
            <a:ext cx="0" cy="1357313"/>
          </a:xfrm>
          <a:prstGeom prst="line">
            <a:avLst/>
          </a:prstGeom>
          <a:noFill/>
          <a:ln w="57150">
            <a:solidFill>
              <a:srgbClr val="4D4D4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09" name="AutoShape 3"/>
          <p:cNvSpPr>
            <a:spLocks noChangeArrowheads="1"/>
          </p:cNvSpPr>
          <p:nvPr/>
        </p:nvSpPr>
        <p:spPr bwMode="gray">
          <a:xfrm>
            <a:off x="1628775" y="368300"/>
            <a:ext cx="5751513" cy="923925"/>
          </a:xfrm>
          <a:prstGeom prst="roundRect">
            <a:avLst>
              <a:gd name="adj" fmla="val 28750"/>
            </a:avLst>
          </a:prstGeom>
          <a:gradFill rotWithShape="1">
            <a:gsLst>
              <a:gs pos="0">
                <a:srgbClr val="C9FFCA"/>
              </a:gs>
              <a:gs pos="100000">
                <a:srgbClr val="8EC0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303200" prstMaterial="legacyMatte">
            <a:bevelT w="13500" h="13500" prst="angle"/>
            <a:bevelB w="13500" h="13500" prst="angle"/>
            <a:extrusionClr>
              <a:srgbClr val="C9FFCA"/>
            </a:extrusion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kumimoji="1" lang="zh-TW" altLang="en-US" sz="3200" dirty="0">
                <a:solidFill>
                  <a:srgbClr val="80004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kumimoji="1" lang="zh-TW" altLang="en-US" sz="3200" dirty="0" smtClean="0">
                <a:solidFill>
                  <a:srgbClr val="80004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畢</a:t>
            </a:r>
            <a:r>
              <a:rPr kumimoji="1" lang="en-US" altLang="zh-TW" sz="3200" dirty="0" smtClean="0">
                <a:solidFill>
                  <a:srgbClr val="80004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128</a:t>
            </a:r>
            <a:r>
              <a:rPr kumimoji="1" lang="zh-TW" altLang="en-US" sz="3200" dirty="0" smtClean="0">
                <a:solidFill>
                  <a:srgbClr val="80004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endParaRPr kumimoji="1" lang="zh-TW" altLang="en-US" sz="3200" dirty="0">
              <a:solidFill>
                <a:srgbClr val="80004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1510" name="Line 4"/>
          <p:cNvSpPr>
            <a:spLocks noChangeShapeType="1"/>
          </p:cNvSpPr>
          <p:nvPr/>
        </p:nvSpPr>
        <p:spPr bwMode="auto">
          <a:xfrm flipV="1">
            <a:off x="2051050" y="1817688"/>
            <a:ext cx="4913313" cy="4762"/>
          </a:xfrm>
          <a:prstGeom prst="line">
            <a:avLst/>
          </a:prstGeom>
          <a:noFill/>
          <a:ln w="57150">
            <a:solidFill>
              <a:srgbClr val="4D4D4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11" name="Line 6"/>
          <p:cNvSpPr>
            <a:spLocks noChangeShapeType="1"/>
          </p:cNvSpPr>
          <p:nvPr/>
        </p:nvSpPr>
        <p:spPr bwMode="auto">
          <a:xfrm flipH="1" flipV="1">
            <a:off x="4246563" y="1335088"/>
            <a:ext cx="19050" cy="1481137"/>
          </a:xfrm>
          <a:prstGeom prst="line">
            <a:avLst/>
          </a:prstGeom>
          <a:noFill/>
          <a:ln w="57150">
            <a:solidFill>
              <a:srgbClr val="4D4D4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gray">
          <a:xfrm>
            <a:off x="611188" y="2881313"/>
            <a:ext cx="1905000" cy="3595687"/>
          </a:xfrm>
          <a:prstGeom prst="roundRect">
            <a:avLst>
              <a:gd name="adj" fmla="val 4690"/>
            </a:avLst>
          </a:prstGeom>
          <a:gradFill rotWithShape="1">
            <a:gsLst>
              <a:gs pos="0">
                <a:srgbClr val="C5E2FF"/>
              </a:gs>
              <a:gs pos="100000">
                <a:srgbClr val="5F63F3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5E2FF"/>
            </a:extrusion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zh-TW" altLang="en-US" sz="1400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gray">
          <a:xfrm>
            <a:off x="648494" y="3019425"/>
            <a:ext cx="183038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zh-TW" altLang="en-US" sz="2400" b="1" dirty="0">
                <a:solidFill>
                  <a:srgbClr val="3333CC"/>
                </a:solidFill>
                <a:ea typeface="標楷體" pitchFamily="65" charset="-120"/>
              </a:rPr>
              <a:t>校訂必修</a:t>
            </a:r>
          </a:p>
          <a:p>
            <a:pPr algn="ctr"/>
            <a:r>
              <a:rPr lang="en-US" altLang="zh-TW" sz="2400" b="1" dirty="0" smtClean="0">
                <a:solidFill>
                  <a:srgbClr val="3333CC"/>
                </a:solidFill>
                <a:ea typeface="標楷體" pitchFamily="65" charset="-120"/>
              </a:rPr>
              <a:t>28</a:t>
            </a:r>
            <a:r>
              <a:rPr lang="zh-TW" altLang="en-US" sz="2400" b="1" dirty="0" smtClean="0">
                <a:solidFill>
                  <a:srgbClr val="3333CC"/>
                </a:solidFill>
                <a:ea typeface="標楷體" pitchFamily="65" charset="-120"/>
              </a:rPr>
              <a:t>學分</a:t>
            </a:r>
            <a:endParaRPr lang="zh-TW" altLang="en-US" sz="2400" b="1" dirty="0">
              <a:solidFill>
                <a:srgbClr val="3333CC"/>
              </a:solidFill>
              <a:ea typeface="標楷體" pitchFamily="65" charset="-120"/>
            </a:endParaRP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719138" y="3970338"/>
            <a:ext cx="1738312" cy="170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1900">
                <a:solidFill>
                  <a:srgbClr val="FF0080"/>
                </a:solidFill>
                <a:latin typeface="華康POP2體W9(P)"/>
                <a:ea typeface="新細明體" pitchFamily="18" charset="-120"/>
              </a:rPr>
              <a:t>提醒</a:t>
            </a:r>
          </a:p>
          <a:p>
            <a:pPr algn="ctr" eaLnBrk="1" hangingPunct="1">
              <a:spcBef>
                <a:spcPct val="50000"/>
              </a:spcBef>
            </a:pPr>
            <a:r>
              <a:rPr lang="zh-TW" altLang="en-US" sz="1900">
                <a:latin typeface="華康勘亭流"/>
                <a:ea typeface="新細明體" pitchFamily="18" charset="-120"/>
              </a:rPr>
              <a:t>通識</a:t>
            </a:r>
            <a:r>
              <a:rPr lang="zh-TW" altLang="en-US" sz="1900">
                <a:solidFill>
                  <a:srgbClr val="FF0000"/>
                </a:solidFill>
                <a:latin typeface="華康勘亭流"/>
                <a:ea typeface="新細明體" pitchFamily="18" charset="-120"/>
              </a:rPr>
              <a:t>課群志願</a:t>
            </a:r>
            <a:r>
              <a:rPr lang="zh-TW" altLang="en-US" sz="1900">
                <a:latin typeface="華康勘亭流"/>
                <a:ea typeface="新細明體" pitchFamily="18" charset="-120"/>
              </a:rPr>
              <a:t>填寫，於初選時，務必將可修課時段</a:t>
            </a:r>
            <a:r>
              <a:rPr lang="zh-TW" altLang="en-US" sz="1900">
                <a:solidFill>
                  <a:srgbClr val="FF0000"/>
                </a:solidFill>
                <a:latin typeface="華康勘亭流"/>
                <a:ea typeface="新細明體" pitchFamily="18" charset="-120"/>
              </a:rPr>
              <a:t>填滿</a:t>
            </a:r>
            <a:endParaRPr lang="en-US" altLang="zh-TW" sz="1900">
              <a:solidFill>
                <a:srgbClr val="FF0000"/>
              </a:solidFill>
              <a:latin typeface="華康勘亭流"/>
              <a:ea typeface="新細明體" pitchFamily="18" charset="-120"/>
            </a:endParaRPr>
          </a:p>
        </p:txBody>
      </p:sp>
      <p:sp>
        <p:nvSpPr>
          <p:cNvPr id="21515" name="AutoShape 11"/>
          <p:cNvSpPr>
            <a:spLocks noChangeArrowheads="1"/>
          </p:cNvSpPr>
          <p:nvPr/>
        </p:nvSpPr>
        <p:spPr bwMode="gray">
          <a:xfrm>
            <a:off x="3024188" y="2881313"/>
            <a:ext cx="2101850" cy="3532187"/>
          </a:xfrm>
          <a:prstGeom prst="roundRect">
            <a:avLst>
              <a:gd name="adj" fmla="val 4690"/>
            </a:avLst>
          </a:prstGeom>
          <a:gradFill rotWithShape="1">
            <a:gsLst>
              <a:gs pos="0">
                <a:srgbClr val="FBDAD1"/>
              </a:gs>
              <a:gs pos="100000">
                <a:srgbClr val="F27976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BDAD1"/>
            </a:extrusion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zh-TW" altLang="en-US" sz="1400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gray">
          <a:xfrm>
            <a:off x="3384689" y="3054350"/>
            <a:ext cx="141577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zh-TW" altLang="en-US" sz="2400" b="1" dirty="0">
                <a:solidFill>
                  <a:srgbClr val="993300"/>
                </a:solidFill>
                <a:ea typeface="標楷體" pitchFamily="65" charset="-120"/>
              </a:rPr>
              <a:t>專業必修</a:t>
            </a:r>
          </a:p>
          <a:p>
            <a:pPr algn="ctr"/>
            <a:r>
              <a:rPr lang="en-US" altLang="zh-TW" sz="2400" b="1" dirty="0" smtClean="0">
                <a:solidFill>
                  <a:srgbClr val="993300"/>
                </a:solidFill>
                <a:ea typeface="標楷體" pitchFamily="65" charset="-120"/>
              </a:rPr>
              <a:t>44</a:t>
            </a:r>
            <a:r>
              <a:rPr lang="zh-TW" altLang="en-US" sz="2400" b="1" dirty="0" smtClean="0">
                <a:solidFill>
                  <a:srgbClr val="993300"/>
                </a:solidFill>
                <a:ea typeface="標楷體" pitchFamily="65" charset="-120"/>
              </a:rPr>
              <a:t>學分</a:t>
            </a:r>
            <a:endParaRPr lang="zh-TW" altLang="en-US" sz="2400" b="1" dirty="0">
              <a:solidFill>
                <a:srgbClr val="993300"/>
              </a:solidFill>
              <a:ea typeface="標楷體" pitchFamily="65" charset="-120"/>
            </a:endParaRPr>
          </a:p>
        </p:txBody>
      </p:sp>
      <p:sp>
        <p:nvSpPr>
          <p:cNvPr id="21517" name="AutoShape 14"/>
          <p:cNvSpPr>
            <a:spLocks noChangeArrowheads="1"/>
          </p:cNvSpPr>
          <p:nvPr/>
        </p:nvSpPr>
        <p:spPr bwMode="gray">
          <a:xfrm>
            <a:off x="5724525" y="2913063"/>
            <a:ext cx="2916238" cy="3476625"/>
          </a:xfrm>
          <a:prstGeom prst="roundRect">
            <a:avLst>
              <a:gd name="adj" fmla="val 4690"/>
            </a:avLst>
          </a:prstGeom>
          <a:gradFill rotWithShape="1">
            <a:gsLst>
              <a:gs pos="0">
                <a:srgbClr val="B9FFFF"/>
              </a:gs>
              <a:gs pos="100000">
                <a:srgbClr val="3FA19F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9FFFF"/>
            </a:extrusion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zh-TW" altLang="en-US" sz="1400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1518" name="Text Box 15"/>
          <p:cNvSpPr txBox="1">
            <a:spLocks noChangeArrowheads="1"/>
          </p:cNvSpPr>
          <p:nvPr/>
        </p:nvSpPr>
        <p:spPr bwMode="gray">
          <a:xfrm>
            <a:off x="6550282" y="3025775"/>
            <a:ext cx="106311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zh-TW" altLang="en-US" sz="2200" b="1" dirty="0" smtClean="0">
                <a:solidFill>
                  <a:srgbClr val="008000"/>
                </a:solidFill>
                <a:ea typeface="標楷體" pitchFamily="65" charset="-120"/>
              </a:rPr>
              <a:t>選修</a:t>
            </a:r>
            <a:endParaRPr lang="zh-TW" altLang="en-US" sz="2200" b="1" dirty="0">
              <a:solidFill>
                <a:srgbClr val="008000"/>
              </a:solidFill>
              <a:ea typeface="標楷體" pitchFamily="65" charset="-120"/>
            </a:endParaRPr>
          </a:p>
          <a:p>
            <a:pPr algn="ctr"/>
            <a:r>
              <a:rPr lang="en-US" altLang="zh-TW" sz="2200" b="1" dirty="0" smtClean="0">
                <a:solidFill>
                  <a:srgbClr val="008000"/>
                </a:solidFill>
                <a:ea typeface="標楷體" pitchFamily="65" charset="-120"/>
              </a:rPr>
              <a:t>56</a:t>
            </a:r>
            <a:r>
              <a:rPr lang="zh-TW" altLang="en-US" sz="2200" b="1" dirty="0" smtClean="0">
                <a:solidFill>
                  <a:srgbClr val="008000"/>
                </a:solidFill>
                <a:ea typeface="標楷體" pitchFamily="65" charset="-120"/>
              </a:rPr>
              <a:t>學分</a:t>
            </a:r>
            <a:endParaRPr lang="zh-TW" altLang="en-US" sz="2200" b="1" dirty="0">
              <a:solidFill>
                <a:srgbClr val="008000"/>
              </a:solidFill>
              <a:ea typeface="標楷體" pitchFamily="65" charset="-120"/>
            </a:endParaRPr>
          </a:p>
        </p:txBody>
      </p:sp>
      <p:sp>
        <p:nvSpPr>
          <p:cNvPr id="21519" name="Text Box 16"/>
          <p:cNvSpPr txBox="1">
            <a:spLocks noChangeArrowheads="1"/>
          </p:cNvSpPr>
          <p:nvPr/>
        </p:nvSpPr>
        <p:spPr bwMode="auto">
          <a:xfrm>
            <a:off x="5734050" y="3843338"/>
            <a:ext cx="3276600" cy="180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ts val="600"/>
              </a:spcAft>
            </a:pPr>
            <a:r>
              <a:rPr lang="en-US" altLang="zh-TW" sz="1900" dirty="0">
                <a:solidFill>
                  <a:srgbClr val="004986"/>
                </a:solidFill>
                <a:latin typeface="華康勘亭流"/>
                <a:ea typeface="新細明體" pitchFamily="18" charset="-120"/>
              </a:rPr>
              <a:t>1.</a:t>
            </a:r>
            <a:r>
              <a:rPr lang="zh-TW" altLang="en-US" sz="1900" dirty="0">
                <a:solidFill>
                  <a:srgbClr val="FF0080"/>
                </a:solidFill>
                <a:latin typeface="華康勘亭流"/>
                <a:ea typeface="新細明體" pitchFamily="18" charset="-120"/>
              </a:rPr>
              <a:t>專業</a:t>
            </a:r>
            <a:r>
              <a:rPr lang="zh-TW" altLang="en-US" sz="1900" dirty="0" smtClean="0">
                <a:solidFill>
                  <a:srgbClr val="FF0080"/>
                </a:solidFill>
                <a:latin typeface="華康勘亭流"/>
                <a:ea typeface="新細明體" pitchFamily="18" charset="-120"/>
              </a:rPr>
              <a:t>選修</a:t>
            </a:r>
            <a:r>
              <a:rPr lang="en-US" altLang="zh-TW" sz="1900" dirty="0" smtClean="0">
                <a:solidFill>
                  <a:srgbClr val="FF0080"/>
                </a:solidFill>
                <a:latin typeface="華康勘亭流"/>
                <a:ea typeface="新細明體" pitchFamily="18" charset="-120"/>
              </a:rPr>
              <a:t>50</a:t>
            </a:r>
            <a:r>
              <a:rPr lang="zh-TW" altLang="en-US" sz="1900" dirty="0" smtClean="0">
                <a:solidFill>
                  <a:srgbClr val="FF0080"/>
                </a:solidFill>
                <a:latin typeface="華康勘亭流"/>
                <a:ea typeface="新細明體" pitchFamily="18" charset="-120"/>
              </a:rPr>
              <a:t>學分</a:t>
            </a:r>
            <a:endParaRPr lang="en-US" altLang="zh-TW" sz="1900" dirty="0">
              <a:solidFill>
                <a:srgbClr val="FF0080"/>
              </a:solidFill>
              <a:latin typeface="華康勘亭流"/>
              <a:ea typeface="新細明體" pitchFamily="18" charset="-120"/>
            </a:endParaRPr>
          </a:p>
          <a:p>
            <a:pPr eaLnBrk="1" hangingPunct="1">
              <a:spcBef>
                <a:spcPct val="50000"/>
              </a:spcBef>
              <a:spcAft>
                <a:spcPts val="600"/>
              </a:spcAft>
            </a:pPr>
            <a:r>
              <a:rPr lang="en-US" altLang="zh-TW" sz="1900" dirty="0" smtClean="0">
                <a:solidFill>
                  <a:srgbClr val="004986"/>
                </a:solidFill>
                <a:latin typeface="華康勘亭流"/>
                <a:ea typeface="新細明體" pitchFamily="18" charset="-120"/>
              </a:rPr>
              <a:t>2</a:t>
            </a:r>
            <a:r>
              <a:rPr lang="en-US" altLang="zh-TW" sz="1900" dirty="0">
                <a:solidFill>
                  <a:srgbClr val="004986"/>
                </a:solidFill>
                <a:latin typeface="華康勘亭流"/>
                <a:ea typeface="新細明體" pitchFamily="18" charset="-120"/>
              </a:rPr>
              <a:t>.</a:t>
            </a:r>
            <a:r>
              <a:rPr lang="zh-TW" altLang="en-US" sz="1900" dirty="0">
                <a:solidFill>
                  <a:srgbClr val="FF0080"/>
                </a:solidFill>
                <a:latin typeface="華康勘亭流"/>
                <a:ea typeface="新細明體" pitchFamily="18" charset="-120"/>
              </a:rPr>
              <a:t>自由選修</a:t>
            </a:r>
            <a:r>
              <a:rPr lang="en-US" altLang="zh-TW" sz="1900" dirty="0">
                <a:solidFill>
                  <a:srgbClr val="FF0080"/>
                </a:solidFill>
                <a:latin typeface="華康勘亭流"/>
                <a:ea typeface="新細明體" pitchFamily="18" charset="-120"/>
              </a:rPr>
              <a:t>6</a:t>
            </a:r>
            <a:r>
              <a:rPr lang="zh-TW" altLang="en-US" sz="1900" dirty="0">
                <a:solidFill>
                  <a:srgbClr val="FF0080"/>
                </a:solidFill>
                <a:latin typeface="華康勘亭流"/>
                <a:ea typeface="新細明體" pitchFamily="18" charset="-120"/>
              </a:rPr>
              <a:t>學分</a:t>
            </a:r>
            <a:endParaRPr lang="en-US" altLang="zh-TW" sz="1900" dirty="0">
              <a:solidFill>
                <a:srgbClr val="FF0080"/>
              </a:solidFill>
              <a:latin typeface="華康勘亭流"/>
              <a:ea typeface="新細明體" pitchFamily="18" charset="-120"/>
            </a:endParaRPr>
          </a:p>
          <a:p>
            <a:pPr eaLnBrk="1" hangingPunct="1"/>
            <a:r>
              <a:rPr lang="zh-TW" altLang="zh-TW" dirty="0">
                <a:latin typeface="華康勘亭流"/>
                <a:ea typeface="新細明體" pitchFamily="18" charset="-120"/>
              </a:rPr>
              <a:t>如</a:t>
            </a:r>
            <a:r>
              <a:rPr lang="zh-TW" altLang="en-US" dirty="0">
                <a:latin typeface="華康勘亭流"/>
                <a:ea typeface="新細明體" pitchFamily="18" charset="-120"/>
              </a:rPr>
              <a:t>其</a:t>
            </a:r>
            <a:r>
              <a:rPr lang="zh-TW" altLang="zh-TW" dirty="0">
                <a:latin typeface="華康勘亭流"/>
                <a:ea typeface="新細明體" pitchFamily="18" charset="-120"/>
              </a:rPr>
              <a:t>他系所課程、校訂選修課程及校訂必修</a:t>
            </a:r>
            <a:r>
              <a:rPr lang="en-US" altLang="zh-TW" dirty="0">
                <a:latin typeface="華康勘亭流"/>
                <a:ea typeface="新細明體" pitchFamily="18" charset="-120"/>
              </a:rPr>
              <a:t>xx</a:t>
            </a:r>
            <a:r>
              <a:rPr lang="zh-TW" altLang="zh-TW" dirty="0">
                <a:latin typeface="華康勘亭流"/>
                <a:ea typeface="新細明體" pitchFamily="18" charset="-120"/>
              </a:rPr>
              <a:t>課群中</a:t>
            </a:r>
            <a:r>
              <a:rPr lang="zh-TW" altLang="zh-TW" dirty="0">
                <a:solidFill>
                  <a:srgbClr val="FF0000"/>
                </a:solidFill>
                <a:latin typeface="華康勘亭流"/>
                <a:ea typeface="新細明體" pitchFamily="18" charset="-120"/>
              </a:rPr>
              <a:t>未修習</a:t>
            </a:r>
            <a:r>
              <a:rPr lang="zh-TW" altLang="zh-TW" dirty="0">
                <a:latin typeface="華康勘亭流"/>
                <a:ea typeface="新細明體" pitchFamily="18" charset="-120"/>
              </a:rPr>
              <a:t>過之課程</a:t>
            </a:r>
            <a:endParaRPr lang="zh-TW" altLang="en-US" dirty="0">
              <a:latin typeface="華康勘亭流"/>
              <a:ea typeface="新細明體" pitchFamily="18" charset="-120"/>
            </a:endParaRPr>
          </a:p>
        </p:txBody>
      </p:sp>
      <p:sp>
        <p:nvSpPr>
          <p:cNvPr id="21520" name="Text Box 10"/>
          <p:cNvSpPr txBox="1">
            <a:spLocks noChangeArrowheads="1"/>
          </p:cNvSpPr>
          <p:nvPr/>
        </p:nvSpPr>
        <p:spPr bwMode="auto">
          <a:xfrm>
            <a:off x="3132138" y="3954463"/>
            <a:ext cx="195580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1900" dirty="0">
                <a:solidFill>
                  <a:srgbClr val="FF0080"/>
                </a:solidFill>
                <a:latin typeface="華康POP2體W9(P)"/>
                <a:ea typeface="新細明體" pitchFamily="18" charset="-120"/>
              </a:rPr>
              <a:t>提醒</a:t>
            </a:r>
          </a:p>
          <a:p>
            <a:pPr algn="ctr" eaLnBrk="1" hangingPunct="1">
              <a:spcBef>
                <a:spcPct val="50000"/>
              </a:spcBef>
            </a:pPr>
            <a:r>
              <a:rPr lang="zh-TW" altLang="zh-TW" sz="1900" dirty="0">
                <a:solidFill>
                  <a:srgbClr val="FF0000"/>
                </a:solidFill>
                <a:latin typeface="華康勘亭流"/>
                <a:ea typeface="新細明體" pitchFamily="18" charset="-120"/>
              </a:rPr>
              <a:t>不及格者，</a:t>
            </a:r>
            <a:endParaRPr lang="en-US" altLang="zh-TW" sz="1900" dirty="0">
              <a:solidFill>
                <a:srgbClr val="FF0000"/>
              </a:solidFill>
              <a:latin typeface="華康勘亭流"/>
              <a:ea typeface="新細明體" pitchFamily="18" charset="-120"/>
            </a:endParaRPr>
          </a:p>
          <a:p>
            <a:pPr algn="ctr" eaLnBrk="1" hangingPunct="1"/>
            <a:r>
              <a:rPr lang="zh-TW" altLang="zh-TW" sz="1900" dirty="0">
                <a:solidFill>
                  <a:srgbClr val="FF0000"/>
                </a:solidFill>
                <a:latin typeface="華康勘亭流"/>
                <a:ea typeface="新細明體" pitchFamily="18" charset="-120"/>
              </a:rPr>
              <a:t>務必進行重補修</a:t>
            </a:r>
            <a:endParaRPr lang="en-US" altLang="zh-TW" sz="1900" dirty="0">
              <a:solidFill>
                <a:srgbClr val="FF0000"/>
              </a:solidFill>
              <a:latin typeface="華康勘亭流"/>
              <a:ea typeface="新細明體" pitchFamily="18" charset="-12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zh-TW" altLang="en-US" sz="1900" dirty="0">
                <a:latin typeface="華康勘亭流"/>
                <a:ea typeface="新細明體" pitchFamily="18" charset="-120"/>
              </a:rPr>
              <a:t>例如：管理學</a:t>
            </a:r>
            <a:r>
              <a:rPr lang="zh-TW" altLang="en-US" sz="1900" dirty="0" smtClean="0">
                <a:latin typeface="華康勘亭流"/>
                <a:ea typeface="新細明體" pitchFamily="18" charset="-120"/>
              </a:rPr>
              <a:t>、統計學</a:t>
            </a:r>
            <a:endParaRPr lang="en-US" altLang="zh-TW" sz="1900" dirty="0">
              <a:latin typeface="華康勘亭流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56403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3"/>
          <p:cNvSpPr>
            <a:spLocks noChangeArrowheads="1"/>
          </p:cNvSpPr>
          <p:nvPr/>
        </p:nvSpPr>
        <p:spPr bwMode="auto">
          <a:xfrm>
            <a:off x="228600" y="892175"/>
            <a:ext cx="8732838" cy="5416550"/>
          </a:xfrm>
          <a:prstGeom prst="roundRect">
            <a:avLst>
              <a:gd name="adj" fmla="val 8375"/>
            </a:avLst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22531" name="投影片編號版面配置區 5"/>
          <p:cNvSpPr txBox="1">
            <a:spLocks noGrp="1"/>
          </p:cNvSpPr>
          <p:nvPr/>
        </p:nvSpPr>
        <p:spPr bwMode="auto">
          <a:xfrm>
            <a:off x="6804025" y="6381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FCB6268B-9B56-44BF-841E-CFF1AEF24A2E}" type="slidenum">
              <a:rPr kumimoji="1" lang="en-US" altLang="ja-JP" sz="1400">
                <a:ea typeface="MS PGothic" pitchFamily="34" charset="-128"/>
              </a:rPr>
              <a:pPr algn="r" eaLnBrk="1" hangingPunct="1"/>
              <a:t>7</a:t>
            </a:fld>
            <a:endParaRPr kumimoji="1" lang="en-US" altLang="ja-JP" sz="1400">
              <a:ea typeface="MS PGothic" pitchFamily="34" charset="-128"/>
            </a:endParaRPr>
          </a:p>
        </p:txBody>
      </p:sp>
      <p:sp>
        <p:nvSpPr>
          <p:cNvPr id="22532" name="AutoShape 7"/>
          <p:cNvSpPr>
            <a:spLocks noChangeArrowheads="1"/>
          </p:cNvSpPr>
          <p:nvPr/>
        </p:nvSpPr>
        <p:spPr bwMode="auto">
          <a:xfrm>
            <a:off x="323850" y="1498600"/>
            <a:ext cx="2232025" cy="5062538"/>
          </a:xfrm>
          <a:prstGeom prst="roundRect">
            <a:avLst>
              <a:gd name="adj" fmla="val 7542"/>
            </a:avLst>
          </a:prstGeom>
          <a:solidFill>
            <a:srgbClr val="CCFFFF"/>
          </a:solidFill>
          <a:ln w="38100" algn="ctr">
            <a:solidFill>
              <a:srgbClr val="3366FF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tIns="18000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kumimoji="1" lang="zh-TW" altLang="zh-TW" sz="2600">
                <a:solidFill>
                  <a:srgbClr val="0000CC"/>
                </a:solidFill>
                <a:latin typeface="華康POP2體W9(P)"/>
                <a:ea typeface="新細明體" pitchFamily="18" charset="-120"/>
              </a:rPr>
              <a:t>泛指通識中心所開之</a:t>
            </a:r>
            <a:r>
              <a:rPr kumimoji="1" lang="en-US" altLang="zh-TW" sz="2600">
                <a:solidFill>
                  <a:srgbClr val="0000CC"/>
                </a:solidFill>
                <a:latin typeface="華康POP2體W9(P)"/>
                <a:ea typeface="新細明體" pitchFamily="18" charset="-120"/>
              </a:rPr>
              <a:t>xx</a:t>
            </a:r>
            <a:r>
              <a:rPr kumimoji="1" lang="zh-TW" altLang="zh-TW" sz="2600">
                <a:solidFill>
                  <a:srgbClr val="0000CC"/>
                </a:solidFill>
                <a:latin typeface="華康POP2體W9(P)"/>
                <a:ea typeface="新細明體" pitchFamily="18" charset="-120"/>
              </a:rPr>
              <a:t>課群、語言中心所開之大一英文等課</a:t>
            </a:r>
            <a:r>
              <a:rPr kumimoji="1" lang="zh-TW" altLang="en-US" sz="2600">
                <a:solidFill>
                  <a:srgbClr val="0000CC"/>
                </a:solidFill>
                <a:latin typeface="華康POP2體W9(P)"/>
                <a:ea typeface="新細明體" pitchFamily="18" charset="-120"/>
              </a:rPr>
              <a:t>程</a:t>
            </a:r>
            <a:r>
              <a:rPr kumimoji="1" lang="zh-TW" altLang="zh-TW" sz="2600">
                <a:solidFill>
                  <a:srgbClr val="0000CC"/>
                </a:solidFill>
                <a:latin typeface="華康POP2體W9(P)"/>
                <a:ea typeface="新細明體" pitchFamily="18" charset="-120"/>
              </a:rPr>
              <a:t>、軍訓室之軍訓</a:t>
            </a:r>
            <a:r>
              <a:rPr kumimoji="1" lang="zh-TW" altLang="en-US" sz="2600">
                <a:solidFill>
                  <a:srgbClr val="0000CC"/>
                </a:solidFill>
                <a:latin typeface="華康POP2體W9(P)"/>
                <a:ea typeface="新細明體" pitchFamily="18" charset="-120"/>
              </a:rPr>
              <a:t>、全民國防教育</a:t>
            </a:r>
            <a:r>
              <a:rPr kumimoji="1" lang="zh-TW" altLang="zh-TW" sz="2600">
                <a:solidFill>
                  <a:srgbClr val="0000CC"/>
                </a:solidFill>
                <a:latin typeface="華康POP2體W9(P)"/>
                <a:ea typeface="新細明體" pitchFamily="18" charset="-120"/>
              </a:rPr>
              <a:t>課</a:t>
            </a:r>
            <a:r>
              <a:rPr kumimoji="1" lang="zh-TW" altLang="en-US" sz="2600">
                <a:solidFill>
                  <a:srgbClr val="0000CC"/>
                </a:solidFill>
                <a:latin typeface="華康POP2體W9(P)"/>
                <a:ea typeface="新細明體" pitchFamily="18" charset="-120"/>
              </a:rPr>
              <a:t>程</a:t>
            </a:r>
            <a:r>
              <a:rPr kumimoji="1" lang="zh-TW" altLang="zh-TW" sz="2600">
                <a:solidFill>
                  <a:srgbClr val="0000CC"/>
                </a:solidFill>
                <a:latin typeface="華康POP2體W9(P)"/>
                <a:ea typeface="新細明體" pitchFamily="18" charset="-120"/>
              </a:rPr>
              <a:t>。</a:t>
            </a:r>
            <a:endParaRPr kumimoji="1" lang="en-US" altLang="zh-TW" sz="2600">
              <a:solidFill>
                <a:srgbClr val="800040"/>
              </a:solidFill>
              <a:latin typeface="華康POP2體W9(P)"/>
              <a:ea typeface="新細明體" pitchFamily="18" charset="-120"/>
            </a:endParaRPr>
          </a:p>
        </p:txBody>
      </p:sp>
      <p:sp>
        <p:nvSpPr>
          <p:cNvPr id="22533" name="AutoShape 8"/>
          <p:cNvSpPr>
            <a:spLocks noChangeArrowheads="1"/>
          </p:cNvSpPr>
          <p:nvPr/>
        </p:nvSpPr>
        <p:spPr bwMode="auto">
          <a:xfrm>
            <a:off x="647700" y="1036638"/>
            <a:ext cx="1619250" cy="533400"/>
          </a:xfrm>
          <a:prstGeom prst="roundRect">
            <a:avLst>
              <a:gd name="adj" fmla="val 50000"/>
            </a:avLst>
          </a:prstGeom>
          <a:solidFill>
            <a:srgbClr val="3399FF"/>
          </a:solidFill>
          <a:ln>
            <a:noFill/>
          </a:ln>
          <a:effectLst>
            <a:prstShdw prst="shdw13" dist="53882" dir="13500000">
              <a:srgbClr val="808080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kumimoji="1" lang="zh-TW" altLang="en-US" sz="2800" b="1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說 明</a:t>
            </a:r>
          </a:p>
        </p:txBody>
      </p:sp>
      <p:sp>
        <p:nvSpPr>
          <p:cNvPr id="22534" name="AutoShape 9"/>
          <p:cNvSpPr>
            <a:spLocks noChangeArrowheads="1"/>
          </p:cNvSpPr>
          <p:nvPr/>
        </p:nvSpPr>
        <p:spPr bwMode="auto">
          <a:xfrm>
            <a:off x="2771775" y="1498600"/>
            <a:ext cx="6165850" cy="5062538"/>
          </a:xfrm>
          <a:prstGeom prst="roundRect">
            <a:avLst>
              <a:gd name="adj" fmla="val 7542"/>
            </a:avLst>
          </a:prstGeom>
          <a:solidFill>
            <a:srgbClr val="CCFFCC"/>
          </a:solidFill>
          <a:ln w="38100" algn="ctr">
            <a:solidFill>
              <a:srgbClr val="339966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tIns="180000"/>
          <a:lstStyle>
            <a:lvl1pPr marL="457200" indent="-4572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Arial" pitchFamily="34" charset="0"/>
              <a:buAutoNum type="arabicPeriod"/>
            </a:pPr>
            <a:r>
              <a:rPr kumimoji="1" lang="zh-TW" altLang="zh-TW" sz="2200">
                <a:latin typeface="華康POP2體W9(P)"/>
                <a:ea typeface="新細明體" pitchFamily="18" charset="-120"/>
              </a:rPr>
              <a:t>所有校訂必修課程，皆為全校性學生共同必修，同學務必於初選階段上網選課，以保障個人選課權益。</a:t>
            </a:r>
            <a:endParaRPr kumimoji="1" lang="zh-TW" altLang="en-US" sz="2200">
              <a:latin typeface="華康POP2體W9(P)"/>
              <a:ea typeface="新細明體" pitchFamily="18" charset="-120"/>
            </a:endParaRPr>
          </a:p>
          <a:p>
            <a:pPr>
              <a:buFont typeface="Arial" pitchFamily="34" charset="0"/>
              <a:buAutoNum type="arabicPeriod"/>
            </a:pPr>
            <a:r>
              <a:rPr kumimoji="1" lang="zh-TW" altLang="zh-TW" sz="2200">
                <a:latin typeface="華康POP2體W9(P)"/>
                <a:ea typeface="新細明體" pitchFamily="18" charset="-120"/>
              </a:rPr>
              <a:t>通識課之</a:t>
            </a:r>
            <a:r>
              <a:rPr kumimoji="1" lang="en-US" altLang="zh-TW" sz="2200">
                <a:latin typeface="華康POP2體W9(P)"/>
                <a:ea typeface="新細明體" pitchFamily="18" charset="-120"/>
              </a:rPr>
              <a:t>xx</a:t>
            </a:r>
            <a:r>
              <a:rPr kumimoji="1" lang="zh-TW" altLang="zh-TW" sz="2200">
                <a:latin typeface="華康POP2體W9(P)"/>
                <a:ea typeface="新細明體" pitchFamily="18" charset="-120"/>
              </a:rPr>
              <a:t>課群課程，為填寫志願篩選，請於初選時</a:t>
            </a:r>
            <a:r>
              <a:rPr kumimoji="1" lang="zh-TW" altLang="zh-TW" sz="2200">
                <a:solidFill>
                  <a:srgbClr val="FF0080"/>
                </a:solidFill>
                <a:latin typeface="華康POP2體W9(P)"/>
                <a:ea typeface="新細明體" pitchFamily="18" charset="-120"/>
              </a:rPr>
              <a:t>至少填寫</a:t>
            </a:r>
            <a:r>
              <a:rPr kumimoji="1" lang="en-US" altLang="zh-TW" sz="2200">
                <a:solidFill>
                  <a:srgbClr val="FF0080"/>
                </a:solidFill>
                <a:latin typeface="華康POP2體W9(P)"/>
                <a:ea typeface="新細明體" pitchFamily="18" charset="-120"/>
              </a:rPr>
              <a:t>6</a:t>
            </a:r>
            <a:r>
              <a:rPr kumimoji="1" lang="zh-TW" altLang="zh-TW" sz="2200">
                <a:solidFill>
                  <a:srgbClr val="FF0080"/>
                </a:solidFill>
                <a:latin typeface="華康POP2體W9(P)"/>
                <a:ea typeface="新細明體" pitchFamily="18" charset="-120"/>
              </a:rPr>
              <a:t>個以上志願</a:t>
            </a:r>
            <a:r>
              <a:rPr kumimoji="1" lang="zh-TW" altLang="zh-TW" sz="2200">
                <a:latin typeface="華康POP2體W9(P)"/>
                <a:ea typeface="新細明體" pitchFamily="18" charset="-120"/>
              </a:rPr>
              <a:t>，以免志願數過少，無法選上課程。初選結果公告後，請務必不可自行退課，以免其他課群人數已滿，需待大四方可補修。</a:t>
            </a:r>
          </a:p>
          <a:p>
            <a:pPr>
              <a:buFont typeface="Arial" pitchFamily="34" charset="0"/>
              <a:buAutoNum type="arabicPeriod"/>
            </a:pPr>
            <a:r>
              <a:rPr kumimoji="1" lang="zh-TW" altLang="zh-TW" sz="2200" u="sng">
                <a:solidFill>
                  <a:srgbClr val="692F01"/>
                </a:solidFill>
                <a:latin typeface="華康POP2體W9(P)"/>
                <a:ea typeface="新細明體" pitchFamily="18" charset="-120"/>
              </a:rPr>
              <a:t>英文課程屬次序性之學年課程，故有檔修制度。</a:t>
            </a:r>
            <a:r>
              <a:rPr kumimoji="1" lang="zh-TW" altLang="zh-TW" sz="2200">
                <a:latin typeface="華康POP2體W9(P)"/>
                <a:ea typeface="新細明體" pitchFamily="18" charset="-120"/>
              </a:rPr>
              <a:t>上學期未達</a:t>
            </a:r>
            <a:r>
              <a:rPr kumimoji="1" lang="en-US" altLang="zh-TW" sz="2200">
                <a:latin typeface="華康POP2體W9(P)"/>
                <a:ea typeface="新細明體" pitchFamily="18" charset="-120"/>
              </a:rPr>
              <a:t>45</a:t>
            </a:r>
            <a:r>
              <a:rPr kumimoji="1" lang="zh-TW" altLang="zh-TW" sz="2200">
                <a:latin typeface="華康POP2體W9(P)"/>
                <a:ea typeface="新細明體" pitchFamily="18" charset="-120"/>
              </a:rPr>
              <a:t>分，則下學期不得續修。大一英文未修畢，則大二英文不得修習。</a:t>
            </a:r>
          </a:p>
          <a:p>
            <a:pPr>
              <a:buFont typeface="Arial" pitchFamily="34" charset="0"/>
              <a:buAutoNum type="arabicPeriod"/>
            </a:pPr>
            <a:r>
              <a:rPr kumimoji="1" lang="zh-TW" altLang="zh-TW" sz="2200">
                <a:latin typeface="華康POP2體W9(P)"/>
                <a:ea typeface="新細明體" pitchFamily="18" charset="-120"/>
              </a:rPr>
              <a:t>所有課程名稱，</a:t>
            </a:r>
            <a:r>
              <a:rPr kumimoji="1" lang="zh-TW" altLang="zh-TW" sz="2200">
                <a:solidFill>
                  <a:srgbClr val="FF0080"/>
                </a:solidFill>
                <a:latin typeface="華康POP2體W9(P)"/>
                <a:ea typeface="新細明體" pitchFamily="18" charset="-120"/>
              </a:rPr>
              <a:t>相同者不可重覆修習</a:t>
            </a:r>
            <a:r>
              <a:rPr kumimoji="1" lang="zh-TW" altLang="zh-TW" sz="2200">
                <a:latin typeface="華康POP2體W9(P)"/>
                <a:ea typeface="新細明體" pitchFamily="18" charset="-120"/>
              </a:rPr>
              <a:t>。</a:t>
            </a:r>
            <a:r>
              <a:rPr kumimoji="1" lang="zh-TW" altLang="zh-TW" sz="2200" u="sng">
                <a:solidFill>
                  <a:srgbClr val="FF0080"/>
                </a:solidFill>
                <a:latin typeface="華康POP2體W9(P)"/>
                <a:ea typeface="新細明體" pitchFamily="18" charset="-120"/>
              </a:rPr>
              <a:t>重覆修課，將不採計學分數。</a:t>
            </a:r>
            <a:endParaRPr kumimoji="1" lang="zh-TW" altLang="en-US" sz="2200" u="sng">
              <a:solidFill>
                <a:srgbClr val="FF0080"/>
              </a:solidFill>
              <a:latin typeface="華康POP2體W9(P)"/>
              <a:ea typeface="新細明體" pitchFamily="18" charset="-120"/>
            </a:endParaRPr>
          </a:p>
        </p:txBody>
      </p:sp>
      <p:sp>
        <p:nvSpPr>
          <p:cNvPr id="22535" name="AutoShape 10"/>
          <p:cNvSpPr>
            <a:spLocks noChangeArrowheads="1"/>
          </p:cNvSpPr>
          <p:nvPr/>
        </p:nvSpPr>
        <p:spPr bwMode="auto">
          <a:xfrm>
            <a:off x="4824413" y="1028700"/>
            <a:ext cx="2286000" cy="533400"/>
          </a:xfrm>
          <a:prstGeom prst="roundRect">
            <a:avLst>
              <a:gd name="adj" fmla="val 50000"/>
            </a:avLst>
          </a:prstGeom>
          <a:solidFill>
            <a:srgbClr val="99CC00"/>
          </a:solidFill>
          <a:ln>
            <a:noFill/>
          </a:ln>
          <a:effectLst>
            <a:prstShdw prst="shdw13" dist="53882" dir="13500000">
              <a:srgbClr val="808080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kumimoji="1" lang="zh-TW" altLang="en-US" sz="2800" b="1">
                <a:solidFill>
                  <a:srgbClr val="003300"/>
                </a:solidFill>
                <a:latin typeface="華康粗黑體" pitchFamily="49" charset="-120"/>
                <a:ea typeface="華康粗黑體" pitchFamily="49" charset="-120"/>
              </a:rPr>
              <a:t>選課說明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2771775" y="303213"/>
            <a:ext cx="3816350" cy="533400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 algn="ctr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kumimoji="1" lang="zh-TW" altLang="zh-TW" sz="3200" b="1" dirty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校訂</a:t>
            </a:r>
            <a:r>
              <a:rPr kumimoji="1" lang="zh-TW" altLang="zh-TW" sz="3200" b="1" dirty="0" smtClean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必修</a:t>
            </a:r>
            <a:r>
              <a:rPr kumimoji="1" lang="en-US" altLang="zh-TW" sz="3200" b="1" dirty="0" smtClean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28</a:t>
            </a:r>
            <a:r>
              <a:rPr kumimoji="1" lang="zh-TW" altLang="zh-TW" sz="3200" b="1" dirty="0" smtClean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學分</a:t>
            </a:r>
            <a:endParaRPr kumimoji="1" lang="zh-TW" altLang="en-US" sz="3200" b="1" dirty="0">
              <a:solidFill>
                <a:srgbClr val="000066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983262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3"/>
          <p:cNvSpPr>
            <a:spLocks noChangeArrowheads="1"/>
          </p:cNvSpPr>
          <p:nvPr/>
        </p:nvSpPr>
        <p:spPr bwMode="auto">
          <a:xfrm>
            <a:off x="228600" y="892175"/>
            <a:ext cx="8732838" cy="5416550"/>
          </a:xfrm>
          <a:prstGeom prst="roundRect">
            <a:avLst>
              <a:gd name="adj" fmla="val 8375"/>
            </a:avLst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23555" name="投影片編號版面配置區 5"/>
          <p:cNvSpPr txBox="1">
            <a:spLocks noGrp="1"/>
          </p:cNvSpPr>
          <p:nvPr/>
        </p:nvSpPr>
        <p:spPr bwMode="auto">
          <a:xfrm>
            <a:off x="6804025" y="6381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5B31D8E6-35AC-41AB-BC43-BCA1DC063A0A}" type="slidenum">
              <a:rPr kumimoji="1" lang="en-US" altLang="ja-JP" sz="1400">
                <a:ea typeface="MS PGothic" pitchFamily="34" charset="-128"/>
              </a:rPr>
              <a:pPr algn="r" eaLnBrk="1" hangingPunct="1"/>
              <a:t>8</a:t>
            </a:fld>
            <a:endParaRPr kumimoji="1" lang="en-US" altLang="ja-JP" sz="1400">
              <a:ea typeface="MS PGothic" pitchFamily="34" charset="-128"/>
            </a:endParaRPr>
          </a:p>
        </p:txBody>
      </p:sp>
      <p:sp>
        <p:nvSpPr>
          <p:cNvPr id="23558" name="AutoShape 9"/>
          <p:cNvSpPr>
            <a:spLocks noChangeArrowheads="1"/>
          </p:cNvSpPr>
          <p:nvPr/>
        </p:nvSpPr>
        <p:spPr bwMode="auto">
          <a:xfrm>
            <a:off x="1584325" y="1498600"/>
            <a:ext cx="6191250" cy="5062538"/>
          </a:xfrm>
          <a:prstGeom prst="roundRect">
            <a:avLst>
              <a:gd name="adj" fmla="val 7542"/>
            </a:avLst>
          </a:prstGeom>
          <a:solidFill>
            <a:srgbClr val="CCFFCC"/>
          </a:solidFill>
          <a:ln w="38100" algn="ctr">
            <a:solidFill>
              <a:srgbClr val="339966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tIns="18000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kumimoji="1" lang="zh-TW" altLang="en-US" sz="2200" dirty="0" smtClean="0">
                <a:latin typeface="華康POP2體W9(P)"/>
                <a:ea typeface="新細明體" pitchFamily="18" charset="-120"/>
              </a:rPr>
              <a:t>本系開設之專業選修，未曾修習即可當成專業選修</a:t>
            </a:r>
            <a:r>
              <a:rPr kumimoji="1" lang="zh-TW" altLang="zh-TW" sz="2200" dirty="0" smtClean="0">
                <a:latin typeface="華康POP2體W9(P)"/>
                <a:ea typeface="新細明體" pitchFamily="18" charset="-120"/>
              </a:rPr>
              <a:t>。</a:t>
            </a:r>
            <a:endParaRPr kumimoji="1" lang="en-US" altLang="zh-TW" sz="2200" dirty="0" smtClean="0">
              <a:latin typeface="華康POP2體W9(P)"/>
              <a:ea typeface="新細明體" pitchFamily="18" charset="-120"/>
            </a:endParaRPr>
          </a:p>
          <a:p>
            <a:endParaRPr kumimoji="1" lang="en-US" altLang="zh-TW" sz="2200" dirty="0" smtClean="0">
              <a:latin typeface="華康POP2體W9(P)"/>
              <a:ea typeface="新細明體" pitchFamily="18" charset="-120"/>
            </a:endParaRPr>
          </a:p>
          <a:p>
            <a:r>
              <a:rPr kumimoji="1" lang="en-US" altLang="zh-TW" sz="2200" dirty="0" smtClean="0">
                <a:solidFill>
                  <a:srgbClr val="FF0000"/>
                </a:solidFill>
                <a:latin typeface="華康POP2體W9(P)"/>
                <a:ea typeface="新細明體" pitchFamily="18" charset="-120"/>
              </a:rPr>
              <a:t>Q1</a:t>
            </a:r>
            <a:r>
              <a:rPr kumimoji="1" lang="zh-TW" altLang="en-US" sz="2200" dirty="0" smtClean="0">
                <a:solidFill>
                  <a:srgbClr val="FF0000"/>
                </a:solidFill>
                <a:latin typeface="華康POP2體W9(P)"/>
                <a:ea typeface="新細明體" pitchFamily="18" charset="-120"/>
              </a:rPr>
              <a:t>：專業選修多修，可以當成自由學分嗎</a:t>
            </a:r>
            <a:r>
              <a:rPr kumimoji="1" lang="en-US" altLang="zh-TW" sz="2200" dirty="0" smtClean="0">
                <a:solidFill>
                  <a:srgbClr val="FF0000"/>
                </a:solidFill>
                <a:latin typeface="華康POP2體W9(P)"/>
                <a:ea typeface="新細明體" pitchFamily="18" charset="-120"/>
              </a:rPr>
              <a:t>?</a:t>
            </a:r>
          </a:p>
          <a:p>
            <a:r>
              <a:rPr kumimoji="1" lang="en-US" altLang="zh-TW" sz="2200" dirty="0" smtClean="0">
                <a:latin typeface="華康POP2體W9(P)"/>
                <a:ea typeface="新細明體" pitchFamily="18" charset="-120"/>
              </a:rPr>
              <a:t>A1</a:t>
            </a:r>
            <a:r>
              <a:rPr kumimoji="1" lang="zh-TW" altLang="en-US" sz="2200" dirty="0" smtClean="0">
                <a:latin typeface="華康POP2體W9(P)"/>
                <a:ea typeface="新細明體" pitchFamily="18" charset="-120"/>
              </a:rPr>
              <a:t>：可以，只要課名沒有重複即可。</a:t>
            </a:r>
            <a:endParaRPr kumimoji="1" lang="en-US" altLang="zh-TW" sz="2200" dirty="0" smtClean="0">
              <a:latin typeface="華康POP2體W9(P)"/>
              <a:ea typeface="新細明體" pitchFamily="18" charset="-120"/>
            </a:endParaRPr>
          </a:p>
          <a:p>
            <a:r>
              <a:rPr kumimoji="1" lang="en-US" altLang="zh-TW" sz="2200" dirty="0">
                <a:solidFill>
                  <a:srgbClr val="FF0000"/>
                </a:solidFill>
                <a:latin typeface="華康POP2體W9(P)"/>
                <a:ea typeface="新細明體" pitchFamily="18" charset="-120"/>
              </a:rPr>
              <a:t>Q2</a:t>
            </a:r>
            <a:r>
              <a:rPr kumimoji="1" lang="zh-TW" altLang="en-US" sz="2200" dirty="0">
                <a:solidFill>
                  <a:srgbClr val="FF0000"/>
                </a:solidFill>
                <a:latin typeface="華康POP2體W9(P)"/>
                <a:ea typeface="新細明體" pitchFamily="18" charset="-120"/>
              </a:rPr>
              <a:t>：專業選修不夠可以下修嗎</a:t>
            </a:r>
            <a:r>
              <a:rPr kumimoji="1" lang="en-US" altLang="zh-TW" sz="2200" dirty="0">
                <a:solidFill>
                  <a:srgbClr val="FF0000"/>
                </a:solidFill>
                <a:latin typeface="華康POP2體W9(P)"/>
                <a:ea typeface="新細明體" pitchFamily="18" charset="-120"/>
              </a:rPr>
              <a:t>?</a:t>
            </a:r>
          </a:p>
          <a:p>
            <a:r>
              <a:rPr kumimoji="1" lang="en-US" altLang="zh-TW" sz="2200" dirty="0" smtClean="0">
                <a:latin typeface="華康POP2體W9(P)"/>
                <a:ea typeface="新細明體" pitchFamily="18" charset="-120"/>
              </a:rPr>
              <a:t>A2</a:t>
            </a:r>
            <a:r>
              <a:rPr kumimoji="1" lang="zh-TW" altLang="en-US" sz="2200" dirty="0" smtClean="0">
                <a:latin typeface="華康POP2體W9(P)"/>
                <a:ea typeface="新細明體" pitchFamily="18" charset="-120"/>
              </a:rPr>
              <a:t>：</a:t>
            </a:r>
            <a:r>
              <a:rPr kumimoji="1" lang="zh-TW" altLang="en-US" sz="2200" dirty="0">
                <a:latin typeface="華康POP2體W9(P)"/>
                <a:ea typeface="新細明體" pitchFamily="18" charset="-120"/>
              </a:rPr>
              <a:t>可以，只要課名沒有重複即可</a:t>
            </a:r>
            <a:r>
              <a:rPr kumimoji="1" lang="zh-TW" altLang="en-US" sz="2200" dirty="0" smtClean="0">
                <a:latin typeface="華康POP2體W9(P)"/>
                <a:ea typeface="新細明體" pitchFamily="18" charset="-120"/>
              </a:rPr>
              <a:t>。</a:t>
            </a:r>
            <a:endParaRPr kumimoji="1" lang="en-US" altLang="zh-TW" sz="2200" dirty="0" smtClean="0">
              <a:latin typeface="華康POP2體W9(P)"/>
              <a:ea typeface="新細明體" pitchFamily="18" charset="-120"/>
            </a:endParaRPr>
          </a:p>
          <a:p>
            <a:r>
              <a:rPr kumimoji="1" lang="en-US" altLang="zh-TW" sz="2200" dirty="0" smtClean="0">
                <a:solidFill>
                  <a:srgbClr val="FF0000"/>
                </a:solidFill>
                <a:latin typeface="華康POP2體W9(P)"/>
                <a:ea typeface="新細明體" pitchFamily="18" charset="-120"/>
              </a:rPr>
              <a:t>Q3</a:t>
            </a:r>
            <a:r>
              <a:rPr kumimoji="1" lang="zh-TW" altLang="en-US" sz="2200" dirty="0" smtClean="0">
                <a:solidFill>
                  <a:srgbClr val="FF0000"/>
                </a:solidFill>
                <a:latin typeface="華康POP2體W9(P)"/>
                <a:ea typeface="新細明體" pitchFamily="18" charset="-120"/>
              </a:rPr>
              <a:t>：專業必</a:t>
            </a:r>
            <a:r>
              <a:rPr kumimoji="1" lang="en-US" altLang="zh-TW" sz="2200" dirty="0" smtClean="0">
                <a:solidFill>
                  <a:srgbClr val="FF0000"/>
                </a:solidFill>
                <a:latin typeface="華康POP2體W9(P)"/>
                <a:ea typeface="新細明體" pitchFamily="18" charset="-120"/>
              </a:rPr>
              <a:t>/</a:t>
            </a:r>
            <a:r>
              <a:rPr kumimoji="1" lang="zh-TW" altLang="en-US" sz="2200" dirty="0" smtClean="0">
                <a:solidFill>
                  <a:srgbClr val="FF0000"/>
                </a:solidFill>
                <a:latin typeface="華康POP2體W9(P)"/>
                <a:ea typeface="新細明體" pitchFamily="18" charset="-120"/>
              </a:rPr>
              <a:t>選修不夠，別系有相似課程可以修他系嗎</a:t>
            </a:r>
            <a:r>
              <a:rPr kumimoji="1" lang="en-US" altLang="zh-TW" sz="2200" dirty="0">
                <a:solidFill>
                  <a:srgbClr val="FF0000"/>
                </a:solidFill>
                <a:latin typeface="華康POP2體W9(P)"/>
                <a:ea typeface="新細明體" pitchFamily="18" charset="-120"/>
              </a:rPr>
              <a:t>?</a:t>
            </a:r>
          </a:p>
          <a:p>
            <a:r>
              <a:rPr kumimoji="1" lang="en-US" altLang="zh-TW" sz="2200" dirty="0" smtClean="0">
                <a:latin typeface="華康POP2體W9(P)"/>
                <a:ea typeface="新細明體" pitchFamily="18" charset="-120"/>
              </a:rPr>
              <a:t>A3</a:t>
            </a:r>
            <a:r>
              <a:rPr kumimoji="1" lang="zh-TW" altLang="en-US" sz="2200" dirty="0" smtClean="0">
                <a:latin typeface="華康POP2體W9(P)"/>
                <a:ea typeface="新細明體" pitchFamily="18" charset="-120"/>
              </a:rPr>
              <a:t>：</a:t>
            </a:r>
            <a:r>
              <a:rPr kumimoji="1" lang="zh-TW" altLang="en-US" sz="2200" dirty="0" smtClean="0">
                <a:solidFill>
                  <a:srgbClr val="FF00FF"/>
                </a:solidFill>
                <a:latin typeface="華康POP2體W9(P)"/>
                <a:ea typeface="新細明體" pitchFamily="18" charset="-120"/>
              </a:rPr>
              <a:t>不可以，</a:t>
            </a:r>
            <a:r>
              <a:rPr kumimoji="1" lang="zh-TW" altLang="en-US" sz="2200" dirty="0" smtClean="0">
                <a:latin typeface="華康POP2體W9(P)"/>
                <a:ea typeface="新細明體" pitchFamily="18" charset="-120"/>
              </a:rPr>
              <a:t>除非經系主任同意，請洽系辦助教</a:t>
            </a:r>
            <a:r>
              <a:rPr kumimoji="1" lang="en-US" altLang="zh-TW" sz="2200" dirty="0" smtClean="0">
                <a:latin typeface="華康POP2體W9(P)"/>
                <a:ea typeface="新細明體" pitchFamily="18" charset="-120"/>
              </a:rPr>
              <a:t>(</a:t>
            </a:r>
            <a:r>
              <a:rPr kumimoji="1" lang="zh-TW" altLang="en-US" sz="2200" dirty="0" smtClean="0">
                <a:latin typeface="華康POP2體W9(P)"/>
                <a:ea typeface="新細明體" pitchFamily="18" charset="-120"/>
              </a:rPr>
              <a:t>分機</a:t>
            </a:r>
            <a:r>
              <a:rPr kumimoji="1" lang="en-US" altLang="zh-TW" sz="2200" dirty="0" smtClean="0">
                <a:latin typeface="華康POP2體W9(P)"/>
                <a:ea typeface="新細明體" pitchFamily="18" charset="-120"/>
              </a:rPr>
              <a:t>7643)</a:t>
            </a:r>
            <a:r>
              <a:rPr kumimoji="1" lang="zh-TW" altLang="en-US" sz="2200" dirty="0" smtClean="0">
                <a:latin typeface="華康POP2體W9(P)"/>
                <a:ea typeface="新細明體" pitchFamily="18" charset="-120"/>
              </a:rPr>
              <a:t>。</a:t>
            </a:r>
            <a:endParaRPr kumimoji="1" lang="en-US" altLang="zh-TW" sz="2200" dirty="0">
              <a:latin typeface="華康POP2體W9(P)"/>
              <a:ea typeface="新細明體" pitchFamily="18" charset="-120"/>
            </a:endParaRPr>
          </a:p>
          <a:p>
            <a:endParaRPr kumimoji="1" lang="en-US" altLang="zh-TW" sz="2200" dirty="0" smtClean="0">
              <a:latin typeface="華康POP2體W9(P)"/>
              <a:ea typeface="新細明體" pitchFamily="18" charset="-120"/>
            </a:endParaRPr>
          </a:p>
          <a:p>
            <a:endParaRPr kumimoji="1" lang="zh-TW" altLang="en-US" sz="2200" dirty="0">
              <a:latin typeface="華康POP2體W9(P)"/>
              <a:ea typeface="新細明體" pitchFamily="18" charset="-120"/>
            </a:endParaRPr>
          </a:p>
        </p:txBody>
      </p:sp>
      <p:sp>
        <p:nvSpPr>
          <p:cNvPr id="23559" name="AutoShape 10"/>
          <p:cNvSpPr>
            <a:spLocks noChangeArrowheads="1"/>
          </p:cNvSpPr>
          <p:nvPr/>
        </p:nvSpPr>
        <p:spPr bwMode="auto">
          <a:xfrm>
            <a:off x="3667746" y="965200"/>
            <a:ext cx="2286000" cy="533400"/>
          </a:xfrm>
          <a:prstGeom prst="roundRect">
            <a:avLst>
              <a:gd name="adj" fmla="val 50000"/>
            </a:avLst>
          </a:prstGeom>
          <a:solidFill>
            <a:srgbClr val="99CC00"/>
          </a:solidFill>
          <a:ln>
            <a:noFill/>
          </a:ln>
          <a:effectLst>
            <a:prstShdw prst="shdw13" dist="53882" dir="13500000">
              <a:srgbClr val="808080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kumimoji="1" lang="zh-TW" altLang="en-US" sz="2800" b="1">
                <a:solidFill>
                  <a:srgbClr val="003300"/>
                </a:solidFill>
                <a:latin typeface="華康粗黑體" pitchFamily="49" charset="-120"/>
                <a:ea typeface="華康粗黑體" pitchFamily="49" charset="-120"/>
              </a:rPr>
              <a:t>選課說明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2771775" y="303213"/>
            <a:ext cx="3816350" cy="533400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 algn="ctr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kumimoji="1" lang="zh-TW" altLang="en-US" sz="3200" b="1" dirty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專業</a:t>
            </a:r>
            <a:r>
              <a:rPr kumimoji="1" lang="zh-TW" altLang="en-US" sz="3200" b="1" dirty="0" smtClean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選</a:t>
            </a:r>
            <a:r>
              <a:rPr kumimoji="1" lang="zh-TW" altLang="zh-TW" sz="3200" b="1" dirty="0" smtClean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修</a:t>
            </a:r>
            <a:r>
              <a:rPr kumimoji="1" lang="en-US" altLang="zh-TW" sz="3200" b="1" dirty="0" smtClean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50</a:t>
            </a:r>
            <a:r>
              <a:rPr kumimoji="1" lang="zh-TW" altLang="zh-TW" sz="3200" b="1" dirty="0" smtClean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學分</a:t>
            </a:r>
            <a:endParaRPr kumimoji="1" lang="zh-TW" altLang="en-US" sz="3200" b="1" dirty="0">
              <a:solidFill>
                <a:srgbClr val="000066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123380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3"/>
          <p:cNvSpPr>
            <a:spLocks noChangeArrowheads="1"/>
          </p:cNvSpPr>
          <p:nvPr/>
        </p:nvSpPr>
        <p:spPr bwMode="auto">
          <a:xfrm>
            <a:off x="228600" y="892175"/>
            <a:ext cx="8732838" cy="5416550"/>
          </a:xfrm>
          <a:prstGeom prst="roundRect">
            <a:avLst>
              <a:gd name="adj" fmla="val 8375"/>
            </a:avLst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23555" name="投影片編號版面配置區 5"/>
          <p:cNvSpPr txBox="1">
            <a:spLocks noGrp="1"/>
          </p:cNvSpPr>
          <p:nvPr/>
        </p:nvSpPr>
        <p:spPr bwMode="auto">
          <a:xfrm>
            <a:off x="6804025" y="6381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5B31D8E6-35AC-41AB-BC43-BCA1DC063A0A}" type="slidenum">
              <a:rPr kumimoji="1" lang="en-US" altLang="ja-JP" sz="1400">
                <a:ea typeface="MS PGothic" pitchFamily="34" charset="-128"/>
              </a:rPr>
              <a:pPr algn="r" eaLnBrk="1" hangingPunct="1"/>
              <a:t>9</a:t>
            </a:fld>
            <a:endParaRPr kumimoji="1" lang="en-US" altLang="ja-JP" sz="1400">
              <a:ea typeface="MS PGothic" pitchFamily="34" charset="-128"/>
            </a:endParaRPr>
          </a:p>
        </p:txBody>
      </p:sp>
      <p:sp>
        <p:nvSpPr>
          <p:cNvPr id="749575" name="AutoShape 7"/>
          <p:cNvSpPr>
            <a:spLocks noChangeArrowheads="1"/>
          </p:cNvSpPr>
          <p:nvPr/>
        </p:nvSpPr>
        <p:spPr bwMode="auto">
          <a:xfrm>
            <a:off x="179387" y="1498600"/>
            <a:ext cx="2447925" cy="5062538"/>
          </a:xfrm>
          <a:prstGeom prst="roundRect">
            <a:avLst>
              <a:gd name="adj" fmla="val 7542"/>
            </a:avLst>
          </a:prstGeom>
          <a:solidFill>
            <a:srgbClr val="CCFFFF"/>
          </a:solidFill>
          <a:ln w="38100" algn="ctr">
            <a:solidFill>
              <a:srgbClr val="3366FF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tIns="180000"/>
          <a:lstStyle>
            <a:lvl1pPr marL="447675" indent="-44767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 typeface="Arial" pitchFamily="34" charset="0"/>
              <a:buAutoNum type="arabicPeriod"/>
              <a:defRPr/>
            </a:pPr>
            <a:r>
              <a:rPr kumimoji="1" lang="zh-TW" altLang="en-US" sz="2600" dirty="0" smtClean="0">
                <a:solidFill>
                  <a:srgbClr val="FF0000"/>
                </a:solidFill>
                <a:latin typeface="華康POP2體W9(P)"/>
                <a:ea typeface="新細明體" pitchFamily="18" charset="-120"/>
              </a:rPr>
              <a:t>多修</a:t>
            </a:r>
            <a:r>
              <a:rPr kumimoji="1" lang="zh-TW" altLang="en-US" sz="2600" dirty="0" smtClean="0">
                <a:solidFill>
                  <a:srgbClr val="0000CC"/>
                </a:solidFill>
                <a:latin typeface="華康POP2體W9(P)"/>
                <a:ea typeface="新細明體" pitchFamily="18" charset="-120"/>
              </a:rPr>
              <a:t>本系專業選、校定必修或是他系課程皆可認定為自由選修</a:t>
            </a:r>
            <a:endParaRPr kumimoji="1" lang="en-US" altLang="zh-TW" sz="2800" dirty="0">
              <a:solidFill>
                <a:srgbClr val="0000CC"/>
              </a:solidFill>
              <a:latin typeface="華康POP2體W9(P)"/>
              <a:ea typeface="新細明體" pitchFamily="18" charset="-120"/>
            </a:endParaRPr>
          </a:p>
          <a:p>
            <a:pPr>
              <a:buFont typeface="Arial" pitchFamily="34" charset="0"/>
              <a:buAutoNum type="arabicPeriod"/>
              <a:defRPr/>
            </a:pPr>
            <a:r>
              <a:rPr kumimoji="1" lang="zh-TW" altLang="en-US" sz="2800" dirty="0" smtClean="0">
                <a:solidFill>
                  <a:srgbClr val="FF0000"/>
                </a:solidFill>
                <a:latin typeface="華康POP2體W9(P)"/>
                <a:ea typeface="新細明體" pitchFamily="18" charset="-120"/>
              </a:rPr>
              <a:t>課程名稱不得重複</a:t>
            </a:r>
            <a:r>
              <a:rPr kumimoji="1" lang="zh-TW" altLang="en-US" sz="2800" dirty="0" smtClean="0">
                <a:solidFill>
                  <a:srgbClr val="0000CC"/>
                </a:solidFill>
                <a:latin typeface="華康POP2體W9(P)"/>
                <a:ea typeface="新細明體" pitchFamily="18" charset="-120"/>
              </a:rPr>
              <a:t>，否則不予採計。</a:t>
            </a:r>
            <a:r>
              <a:rPr kumimoji="1" lang="en-US" altLang="zh-TW" sz="2600" dirty="0" smtClean="0">
                <a:solidFill>
                  <a:srgbClr val="800040"/>
                </a:solidFill>
                <a:latin typeface="華康POP2體W9(P)"/>
                <a:ea typeface="新細明體" pitchFamily="18" charset="-120"/>
              </a:rPr>
              <a:t>	</a:t>
            </a:r>
          </a:p>
        </p:txBody>
      </p:sp>
      <p:sp>
        <p:nvSpPr>
          <p:cNvPr id="23557" name="AutoShape 8"/>
          <p:cNvSpPr>
            <a:spLocks noChangeArrowheads="1"/>
          </p:cNvSpPr>
          <p:nvPr/>
        </p:nvSpPr>
        <p:spPr bwMode="auto">
          <a:xfrm>
            <a:off x="719138" y="1036638"/>
            <a:ext cx="1620837" cy="533400"/>
          </a:xfrm>
          <a:prstGeom prst="roundRect">
            <a:avLst>
              <a:gd name="adj" fmla="val 50000"/>
            </a:avLst>
          </a:prstGeom>
          <a:solidFill>
            <a:srgbClr val="3399FF"/>
          </a:solidFill>
          <a:ln>
            <a:noFill/>
          </a:ln>
          <a:effectLst>
            <a:prstShdw prst="shdw13" dist="53882" dir="13500000">
              <a:srgbClr val="808080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kumimoji="1" lang="zh-TW" altLang="en-US" sz="2800" b="1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說 明</a:t>
            </a:r>
          </a:p>
        </p:txBody>
      </p:sp>
      <p:sp>
        <p:nvSpPr>
          <p:cNvPr id="23558" name="AutoShape 9"/>
          <p:cNvSpPr>
            <a:spLocks noChangeArrowheads="1"/>
          </p:cNvSpPr>
          <p:nvPr/>
        </p:nvSpPr>
        <p:spPr bwMode="auto">
          <a:xfrm>
            <a:off x="2808288" y="1498600"/>
            <a:ext cx="6191250" cy="5062538"/>
          </a:xfrm>
          <a:prstGeom prst="roundRect">
            <a:avLst>
              <a:gd name="adj" fmla="val 7542"/>
            </a:avLst>
          </a:prstGeom>
          <a:solidFill>
            <a:srgbClr val="CCFFCC"/>
          </a:solidFill>
          <a:ln w="38100" algn="ctr">
            <a:solidFill>
              <a:srgbClr val="339966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tIns="18000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kumimoji="1" lang="zh-TW" altLang="en-US" sz="2400" dirty="0" smtClean="0">
                <a:latin typeface="華康POP2體W9(P)"/>
                <a:ea typeface="新細明體" pitchFamily="18" charset="-120"/>
              </a:rPr>
              <a:t>●自由選修學分不夠怎麼辦</a:t>
            </a:r>
            <a:r>
              <a:rPr kumimoji="1" lang="en-US" altLang="zh-TW" sz="2400" dirty="0" smtClean="0">
                <a:latin typeface="華康POP2體W9(P)"/>
                <a:ea typeface="新細明體" pitchFamily="18" charset="-12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zh-TW" altLang="en-US" sz="2400" dirty="0" smtClean="0">
                <a:latin typeface="華康POP2體W9(P)"/>
                <a:ea typeface="新細明體" pitchFamily="18" charset="-120"/>
              </a:rPr>
              <a:t>多修的</a:t>
            </a:r>
            <a:r>
              <a:rPr kumimoji="1" lang="zh-TW" altLang="en-US" sz="2200" b="1" dirty="0">
                <a:solidFill>
                  <a:srgbClr val="FF0080"/>
                </a:solidFill>
                <a:latin typeface="華康POP2體W9(P)"/>
                <a:ea typeface="新細明體" pitchFamily="18" charset="-120"/>
              </a:rPr>
              <a:t>專業選修、校定必修</a:t>
            </a:r>
            <a:r>
              <a:rPr kumimoji="1" lang="en-US" altLang="zh-TW" sz="2200" b="1" dirty="0">
                <a:solidFill>
                  <a:srgbClr val="FF0080"/>
                </a:solidFill>
                <a:latin typeface="華康POP2體W9(P)"/>
                <a:ea typeface="新細明體" pitchFamily="18" charset="-120"/>
              </a:rPr>
              <a:t>(</a:t>
            </a:r>
            <a:r>
              <a:rPr kumimoji="1" lang="zh-TW" altLang="en-US" sz="2200" b="1" dirty="0">
                <a:solidFill>
                  <a:srgbClr val="FF0080"/>
                </a:solidFill>
                <a:latin typeface="華康POP2體W9(P)"/>
                <a:ea typeface="新細明體" pitchFamily="18" charset="-120"/>
              </a:rPr>
              <a:t>通識</a:t>
            </a:r>
            <a:r>
              <a:rPr kumimoji="1" lang="en-US" altLang="zh-TW" sz="2200" b="1" dirty="0">
                <a:solidFill>
                  <a:srgbClr val="FF0080"/>
                </a:solidFill>
                <a:latin typeface="華康POP2體W9(P)"/>
                <a:ea typeface="新細明體" pitchFamily="18" charset="-120"/>
              </a:rPr>
              <a:t>)</a:t>
            </a:r>
            <a:r>
              <a:rPr kumimoji="1" lang="zh-TW" altLang="en-US" sz="2200" b="1" dirty="0">
                <a:solidFill>
                  <a:srgbClr val="FF0080"/>
                </a:solidFill>
                <a:latin typeface="華康POP2體W9(P)"/>
                <a:ea typeface="新細明體" pitchFamily="18" charset="-120"/>
              </a:rPr>
              <a:t>、他系必選修</a:t>
            </a:r>
            <a:r>
              <a:rPr kumimoji="1" lang="zh-TW" altLang="en-US" sz="2400" dirty="0" smtClean="0">
                <a:latin typeface="華康POP2體W9(P)"/>
                <a:ea typeface="新細明體" pitchFamily="18" charset="-120"/>
              </a:rPr>
              <a:t>可以當自由選修，且畢業審查系統</a:t>
            </a:r>
            <a:r>
              <a:rPr kumimoji="1" lang="zh-TW" altLang="en-US" sz="2400" dirty="0">
                <a:solidFill>
                  <a:srgbClr val="FF0080"/>
                </a:solidFill>
                <a:latin typeface="華康POP2體W9(P)"/>
                <a:ea typeface="新細明體" pitchFamily="18" charset="-120"/>
              </a:rPr>
              <a:t>不用</a:t>
            </a:r>
            <a:r>
              <a:rPr kumimoji="1" lang="zh-TW" altLang="en-US" sz="2400" dirty="0" smtClean="0">
                <a:latin typeface="華康POP2體W9(P)"/>
                <a:ea typeface="新細明體" pitchFamily="18" charset="-120"/>
              </a:rPr>
              <a:t>移動。</a:t>
            </a:r>
            <a:endParaRPr kumimoji="1" lang="en-US" altLang="zh-TW" sz="2400" dirty="0">
              <a:latin typeface="華康POP2體W9(P)"/>
              <a:ea typeface="新細明體" pitchFamily="18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kumimoji="1" lang="zh-TW" altLang="en-US" sz="2400" dirty="0" smtClean="0">
                <a:latin typeface="華康POP2體W9(P)"/>
                <a:ea typeface="新細明體" pitchFamily="18" charset="-120"/>
              </a:rPr>
              <a:t>專業選修</a:t>
            </a:r>
            <a:r>
              <a:rPr kumimoji="1" lang="en-US" altLang="zh-TW" sz="2400" dirty="0" smtClean="0">
                <a:latin typeface="華康POP2體W9(P)"/>
                <a:ea typeface="新細明體" pitchFamily="18" charset="-120"/>
              </a:rPr>
              <a:t>(A)50</a:t>
            </a:r>
            <a:r>
              <a:rPr kumimoji="1" lang="zh-TW" altLang="en-US" sz="2400" dirty="0" smtClean="0">
                <a:latin typeface="華康POP2體W9(P)"/>
                <a:ea typeface="新細明體" pitchFamily="18" charset="-120"/>
              </a:rPr>
              <a:t>學分</a:t>
            </a:r>
            <a:r>
              <a:rPr kumimoji="1" lang="en-US" altLang="zh-TW" sz="2400" dirty="0" smtClean="0">
                <a:latin typeface="華康POP2體W9(P)"/>
                <a:ea typeface="新細明體" pitchFamily="18" charset="-120"/>
              </a:rPr>
              <a:t>+</a:t>
            </a:r>
            <a:r>
              <a:rPr kumimoji="1" lang="zh-TW" altLang="en-US" sz="2400" dirty="0" smtClean="0">
                <a:latin typeface="華康POP2體W9(P)"/>
                <a:ea typeface="新細明體" pitchFamily="18" charset="-120"/>
              </a:rPr>
              <a:t>自由選修</a:t>
            </a:r>
            <a:r>
              <a:rPr kumimoji="1" lang="en-US" altLang="zh-TW" sz="2400" dirty="0" smtClean="0">
                <a:latin typeface="華康POP2體W9(P)"/>
                <a:ea typeface="新細明體" pitchFamily="18" charset="-120"/>
              </a:rPr>
              <a:t>(B)6</a:t>
            </a:r>
            <a:r>
              <a:rPr kumimoji="1" lang="zh-TW" altLang="en-US" sz="2400" dirty="0" smtClean="0">
                <a:latin typeface="華康POP2體W9(P)"/>
                <a:ea typeface="新細明體" pitchFamily="18" charset="-120"/>
              </a:rPr>
              <a:t>學分         </a:t>
            </a:r>
            <a:r>
              <a:rPr kumimoji="1" lang="en-US" altLang="zh-TW" sz="2400" dirty="0" smtClean="0">
                <a:latin typeface="華康POP2體W9(P)"/>
                <a:ea typeface="新細明體" pitchFamily="18" charset="-120"/>
              </a:rPr>
              <a:t>=56</a:t>
            </a:r>
            <a:r>
              <a:rPr kumimoji="1" lang="zh-TW" altLang="en-US" sz="2400" dirty="0" smtClean="0">
                <a:latin typeface="華康POP2體W9(P)"/>
                <a:ea typeface="新細明體" pitchFamily="18" charset="-120"/>
              </a:rPr>
              <a:t>學分</a:t>
            </a:r>
            <a:endParaRPr kumimoji="1" lang="en-US" altLang="zh-TW" sz="2400" dirty="0" smtClean="0">
              <a:latin typeface="華康POP2體W9(P)"/>
              <a:ea typeface="新細明體" pitchFamily="18" charset="-120"/>
            </a:endParaRPr>
          </a:p>
          <a:p>
            <a:r>
              <a:rPr kumimoji="1" lang="zh-TW" altLang="en-US" sz="2400" dirty="0">
                <a:latin typeface="華康POP2體W9(P)"/>
                <a:ea typeface="新細明體" pitchFamily="18" charset="-120"/>
              </a:rPr>
              <a:t> </a:t>
            </a:r>
            <a:r>
              <a:rPr kumimoji="1" lang="zh-TW" altLang="en-US" sz="2400" dirty="0" smtClean="0">
                <a:latin typeface="華康POP2體W9(P)"/>
                <a:ea typeface="新細明體" pitchFamily="18" charset="-120"/>
              </a:rPr>
              <a:t>     或</a:t>
            </a:r>
            <a:r>
              <a:rPr kumimoji="1" lang="en-US" altLang="zh-TW" sz="2400" dirty="0" smtClean="0">
                <a:latin typeface="華康POP2體W9(P)"/>
                <a:ea typeface="新細明體" pitchFamily="18" charset="-120"/>
              </a:rPr>
              <a:t>(A)=56</a:t>
            </a:r>
            <a:r>
              <a:rPr kumimoji="1" lang="zh-TW" altLang="en-US" sz="2400" dirty="0" smtClean="0">
                <a:latin typeface="華康POP2體W9(P)"/>
                <a:ea typeface="新細明體" pitchFamily="18" charset="-120"/>
              </a:rPr>
              <a:t>學分</a:t>
            </a:r>
            <a:endParaRPr kumimoji="1" lang="en-US" altLang="zh-TW" sz="2400" dirty="0" smtClean="0">
              <a:latin typeface="華康POP2體W9(P)"/>
              <a:ea typeface="新細明體" pitchFamily="18" charset="-120"/>
            </a:endParaRPr>
          </a:p>
          <a:p>
            <a:r>
              <a:rPr kumimoji="1" lang="zh-TW" altLang="en-US" sz="2400" dirty="0">
                <a:latin typeface="華康POP2體W9(P)"/>
                <a:ea typeface="新細明體" pitchFamily="18" charset="-120"/>
              </a:rPr>
              <a:t> </a:t>
            </a:r>
            <a:r>
              <a:rPr kumimoji="1" lang="zh-TW" altLang="en-US" sz="2400" dirty="0" smtClean="0">
                <a:latin typeface="華康POP2體W9(P)"/>
                <a:ea typeface="新細明體" pitchFamily="18" charset="-120"/>
              </a:rPr>
              <a:t>     或</a:t>
            </a:r>
            <a:r>
              <a:rPr kumimoji="1" lang="en-US" altLang="zh-TW" sz="2400" dirty="0" smtClean="0">
                <a:latin typeface="華康POP2體W9(P)"/>
                <a:ea typeface="新細明體" pitchFamily="18" charset="-120"/>
              </a:rPr>
              <a:t>(A)54</a:t>
            </a:r>
            <a:r>
              <a:rPr kumimoji="1" lang="zh-TW" altLang="en-US" sz="2400" dirty="0" smtClean="0">
                <a:latin typeface="華康POP2體W9(P)"/>
                <a:ea typeface="新細明體" pitchFamily="18" charset="-120"/>
              </a:rPr>
              <a:t>學分</a:t>
            </a:r>
            <a:r>
              <a:rPr kumimoji="1" lang="en-US" altLang="zh-TW" sz="2400" dirty="0" smtClean="0">
                <a:latin typeface="華康POP2體W9(P)"/>
                <a:ea typeface="新細明體" pitchFamily="18" charset="-120"/>
              </a:rPr>
              <a:t>+(B)2</a:t>
            </a:r>
            <a:r>
              <a:rPr kumimoji="1" lang="zh-TW" altLang="en-US" sz="2400" dirty="0" smtClean="0">
                <a:latin typeface="華康POP2體W9(P)"/>
                <a:ea typeface="新細明體" pitchFamily="18" charset="-120"/>
              </a:rPr>
              <a:t>學分，皆達畢業標準。</a:t>
            </a:r>
            <a:endParaRPr kumimoji="1" lang="en-US" altLang="zh-TW" sz="2400" dirty="0" smtClean="0">
              <a:latin typeface="華康POP2體W9(P)"/>
              <a:ea typeface="新細明體" pitchFamily="18" charset="-120"/>
            </a:endParaRPr>
          </a:p>
          <a:p>
            <a:r>
              <a:rPr kumimoji="1" lang="zh-TW" altLang="en-US" sz="2200" dirty="0" smtClean="0">
                <a:latin typeface="華康POP2體W9(P)"/>
                <a:ea typeface="新細明體" pitchFamily="18" charset="-120"/>
              </a:rPr>
              <a:t>●校定必修</a:t>
            </a:r>
            <a:r>
              <a:rPr kumimoji="1" lang="en-US" altLang="zh-TW" sz="2200" dirty="0" smtClean="0">
                <a:latin typeface="華康POP2體W9(P)"/>
                <a:ea typeface="新細明體" pitchFamily="18" charset="-120"/>
              </a:rPr>
              <a:t>XX</a:t>
            </a:r>
            <a:r>
              <a:rPr kumimoji="1" lang="zh-TW" altLang="en-US" sz="2200" dirty="0" smtClean="0">
                <a:latin typeface="華康POP2體W9(P)"/>
                <a:ea typeface="新細明體" pitchFamily="18" charset="-120"/>
              </a:rPr>
              <a:t>課群這學期沒開課</a:t>
            </a:r>
            <a:r>
              <a:rPr kumimoji="1" lang="zh-TW" altLang="en-US" sz="2200" dirty="0" smtClean="0">
                <a:solidFill>
                  <a:srgbClr val="800040"/>
                </a:solidFill>
                <a:latin typeface="華康POP2體W9(P)"/>
                <a:ea typeface="新細明體" pitchFamily="18" charset="-120"/>
              </a:rPr>
              <a:t>，可以畢業嗎</a:t>
            </a:r>
            <a:r>
              <a:rPr kumimoji="1" lang="en-US" altLang="zh-TW" sz="2200" dirty="0" smtClean="0">
                <a:solidFill>
                  <a:srgbClr val="800040"/>
                </a:solidFill>
                <a:latin typeface="華康POP2體W9(P)"/>
                <a:ea typeface="新細明體" pitchFamily="18" charset="-120"/>
              </a:rPr>
              <a:t>?</a:t>
            </a:r>
            <a:endParaRPr kumimoji="1" lang="zh-TW" altLang="zh-TW" sz="2200" dirty="0">
              <a:solidFill>
                <a:srgbClr val="800040"/>
              </a:solidFill>
              <a:latin typeface="華康POP2體W9(P)"/>
              <a:ea typeface="新細明體" pitchFamily="18" charset="-120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kumimoji="1" lang="zh-TW" altLang="en-US" sz="2200" dirty="0" smtClean="0">
                <a:latin typeface="華康POP2體W9(P)"/>
                <a:ea typeface="新細明體" pitchFamily="18" charset="-120"/>
              </a:rPr>
              <a:t>請至通識中心</a:t>
            </a:r>
            <a:r>
              <a:rPr kumimoji="1" lang="zh-TW" altLang="en-US" sz="2200" dirty="0" smtClean="0">
                <a:latin typeface="華康POP2體W9(P)"/>
                <a:ea typeface="新細明體" pitchFamily="18" charset="-120"/>
                <a:hlinkClick r:id="rId2"/>
              </a:rPr>
              <a:t>替代課程</a:t>
            </a:r>
            <a:r>
              <a:rPr kumimoji="1" lang="zh-TW" altLang="en-US" sz="2200" dirty="0" smtClean="0">
                <a:latin typeface="華康POP2體W9(P)"/>
                <a:ea typeface="新細明體" pitchFamily="18" charset="-120"/>
              </a:rPr>
              <a:t>查詢</a:t>
            </a:r>
            <a:r>
              <a:rPr kumimoji="1" lang="zh-TW" altLang="zh-TW" sz="2200" dirty="0" smtClean="0">
                <a:latin typeface="華康POP2體W9(P)"/>
                <a:ea typeface="新細明體" pitchFamily="18" charset="-120"/>
              </a:rPr>
              <a:t>。</a:t>
            </a:r>
            <a:endParaRPr kumimoji="1" lang="zh-TW" altLang="zh-TW" sz="2200" dirty="0">
              <a:latin typeface="華康POP2體W9(P)"/>
              <a:ea typeface="新細明體" pitchFamily="18" charset="-120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kumimoji="1" lang="zh-TW" altLang="en-US" sz="2200" dirty="0" smtClean="0">
                <a:latin typeface="華康POP2體W9(P)"/>
                <a:ea typeface="新細明體" pitchFamily="18" charset="-120"/>
              </a:rPr>
              <a:t>只能左右替代，不能上下替代。例如：</a:t>
            </a:r>
            <a:r>
              <a:rPr lang="zh-TW" altLang="en-US" sz="2400" dirty="0"/>
              <a:t>文化發展與創意課</a:t>
            </a:r>
            <a:r>
              <a:rPr lang="zh-TW" altLang="en-US" sz="2400" dirty="0" smtClean="0"/>
              <a:t>群</a:t>
            </a:r>
            <a:r>
              <a:rPr lang="en-US" altLang="zh-TW" sz="2400" dirty="0" smtClean="0"/>
              <a:t>=</a:t>
            </a:r>
            <a:r>
              <a:rPr lang="zh-TW" altLang="en-US" sz="2400" dirty="0" smtClean="0"/>
              <a:t>博雅客群。</a:t>
            </a:r>
            <a:endParaRPr kumimoji="1" lang="zh-TW" altLang="en-US" sz="2200" dirty="0">
              <a:latin typeface="華康POP2體W9(P)"/>
              <a:ea typeface="新細明體" pitchFamily="18" charset="-120"/>
            </a:endParaRPr>
          </a:p>
        </p:txBody>
      </p:sp>
      <p:sp>
        <p:nvSpPr>
          <p:cNvPr id="23559" name="AutoShape 10"/>
          <p:cNvSpPr>
            <a:spLocks noChangeArrowheads="1"/>
          </p:cNvSpPr>
          <p:nvPr/>
        </p:nvSpPr>
        <p:spPr bwMode="auto">
          <a:xfrm>
            <a:off x="5076825" y="1028700"/>
            <a:ext cx="2286000" cy="533400"/>
          </a:xfrm>
          <a:prstGeom prst="roundRect">
            <a:avLst>
              <a:gd name="adj" fmla="val 50000"/>
            </a:avLst>
          </a:prstGeom>
          <a:solidFill>
            <a:srgbClr val="99CC00"/>
          </a:solidFill>
          <a:ln>
            <a:noFill/>
          </a:ln>
          <a:effectLst>
            <a:prstShdw prst="shdw13" dist="53882" dir="13500000">
              <a:srgbClr val="808080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kumimoji="1" lang="zh-TW" altLang="en-US" sz="2800" b="1">
                <a:solidFill>
                  <a:srgbClr val="003300"/>
                </a:solidFill>
                <a:latin typeface="華康粗黑體" pitchFamily="49" charset="-120"/>
                <a:ea typeface="華康粗黑體" pitchFamily="49" charset="-120"/>
              </a:rPr>
              <a:t>選課說明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2771775" y="303213"/>
            <a:ext cx="3816350" cy="533400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 algn="ctr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kumimoji="1" lang="zh-TW" altLang="en-US" sz="3200" b="1" dirty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自由</a:t>
            </a:r>
            <a:r>
              <a:rPr kumimoji="1" lang="zh-TW" altLang="en-US" sz="3200" b="1" dirty="0" smtClean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選</a:t>
            </a:r>
            <a:r>
              <a:rPr kumimoji="1" lang="zh-TW" altLang="zh-TW" sz="3200" b="1" dirty="0" smtClean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修</a:t>
            </a:r>
            <a:r>
              <a:rPr kumimoji="1" lang="en-US" altLang="zh-TW" sz="3200" b="1" dirty="0" smtClean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6</a:t>
            </a:r>
            <a:r>
              <a:rPr kumimoji="1" lang="zh-TW" altLang="zh-TW" sz="3200" b="1" dirty="0" smtClean="0">
                <a:solidFill>
                  <a:srgbClr val="000066"/>
                </a:solidFill>
                <a:latin typeface="華康粗黑體" pitchFamily="49" charset="-120"/>
                <a:ea typeface="華康粗黑體" pitchFamily="49" charset="-120"/>
              </a:rPr>
              <a:t>學分</a:t>
            </a:r>
            <a:endParaRPr kumimoji="1" lang="zh-TW" altLang="en-US" sz="3200" b="1" dirty="0">
              <a:solidFill>
                <a:srgbClr val="000066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95060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1261</Words>
  <Application>Microsoft Office PowerPoint</Application>
  <PresentationFormat>如螢幕大小 (4:3)</PresentationFormat>
  <Paragraphs>157</Paragraphs>
  <Slides>12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訓練</vt:lpstr>
      <vt:lpstr>朝陽科技大學 106學年度第2學期應屆畢業生  畢業資格審核注意事項  　　 　－銀髮產業管理系</vt:lpstr>
      <vt:lpstr>一、應屆畢業生規定：</vt:lpstr>
      <vt:lpstr>二、畢業自審：</vt:lpstr>
      <vt:lpstr>三、銀管系（四進）畢業資格應修學分數： ◎適用課規：103學年度入學適用</vt:lpstr>
      <vt:lpstr>四、銀管系（四日）畢業資格審查項目：</vt:lpstr>
      <vt:lpstr>PowerPoint 簡報</vt:lpstr>
      <vt:lpstr>PowerPoint 簡報</vt:lpstr>
      <vt:lpstr>PowerPoint 簡報</vt:lpstr>
      <vt:lpstr>PowerPoint 簡報</vt:lpstr>
      <vt:lpstr>五、銀管系（四進)畢業資格： 注意事項－1：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2017-07-21T06:08:02Z</dcterms:modified>
</cp:coreProperties>
</file>