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91" r:id="rId3"/>
    <p:sldId id="292" r:id="rId4"/>
    <p:sldId id="261" r:id="rId5"/>
    <p:sldId id="290" r:id="rId6"/>
    <p:sldId id="287" r:id="rId7"/>
    <p:sldId id="296" r:id="rId8"/>
    <p:sldId id="294" r:id="rId9"/>
    <p:sldId id="295" r:id="rId10"/>
    <p:sldId id="277" r:id="rId11"/>
    <p:sldId id="293" r:id="rId12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779CC93D-E52E-4D84-901B-11D7331DD495}">
          <p14:sldIdLst>
            <p14:sldId id="259"/>
          </p14:sldIdLst>
        </p14:section>
        <p14:section name="畢審說明及注意事項" id="{6D9936A3-3945-4757-BC8B-B5C252D8E036}">
          <p14:sldIdLst>
            <p14:sldId id="291"/>
            <p14:sldId id="292"/>
            <p14:sldId id="261"/>
            <p14:sldId id="290"/>
            <p14:sldId id="287"/>
            <p14:sldId id="296"/>
            <p14:sldId id="294"/>
            <p14:sldId id="295"/>
            <p14:sldId id="277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33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7658" autoAdjust="0"/>
  </p:normalViewPr>
  <p:slideViewPr>
    <p:cSldViewPr>
      <p:cViewPr varScale="1">
        <p:scale>
          <a:sx n="88" d="100"/>
          <a:sy n="88" d="100"/>
        </p:scale>
        <p:origin x="158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5/4/2017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55804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rPr lang="zh-TW" altLang="en-US"/>
              <a:pPr/>
              <a:t>2017/5/4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104059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此範本可作為群組設定中簡報訓練教材的起始檔案。</a:t>
            </a:r>
          </a:p>
          <a:p>
            <a:endParaRPr lang="zh-TW" dirty="0" smtClean="0"/>
          </a:p>
          <a:p>
            <a:pPr lvl="0"/>
            <a:r>
              <a:rPr lang="zh-TW" sz="1200" b="1" dirty="0" smtClean="0"/>
              <a:t>章節</a:t>
            </a:r>
            <a:endParaRPr lang="zh-TW" sz="1200" b="0" dirty="0" smtClean="0"/>
          </a:p>
          <a:p>
            <a:pPr lvl="0"/>
            <a:r>
              <a:rPr lang="zh-TW" sz="1200" b="0" dirty="0" smtClean="0"/>
              <a:t>在投影片上按一下右鍵以新增章節。</a:t>
            </a:r>
            <a:r>
              <a:rPr lang="zh-TW" sz="1200" b="0" baseline="0" dirty="0" smtClean="0"/>
              <a:t> 章節可協助您組織投影片，或簡化多個作者之間的共同作業。</a:t>
            </a:r>
            <a:endParaRPr lang="zh-TW" sz="1200" b="0" dirty="0" smtClean="0"/>
          </a:p>
          <a:p>
            <a:pPr lvl="0"/>
            <a:endParaRPr lang="zh-TW" sz="1200" b="1" dirty="0" smtClean="0"/>
          </a:p>
          <a:p>
            <a:pPr lvl="0"/>
            <a:r>
              <a:rPr lang="zh-TW" sz="1200" b="1" dirty="0" smtClean="0"/>
              <a:t>備忘稿</a:t>
            </a:r>
          </a:p>
          <a:p>
            <a:pPr lvl="0"/>
            <a:r>
              <a:rPr lang="zh-TW" sz="1200" dirty="0" smtClean="0"/>
              <a:t>使用 [備忘稿] 章節記錄交付備忘稿，或提供其他詳細資料給對象。</a:t>
            </a:r>
            <a:r>
              <a:rPr lang="zh-TW" sz="12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 smtClean="0"/>
              <a:t>請記住字型大小 (對於協助工具、可見度、影片拍攝及線上生產非常重要)</a:t>
            </a:r>
          </a:p>
          <a:p>
            <a:pPr lvl="0"/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200" dirty="0" smtClean="0"/>
              <a:t>請特別注意圖形、圖表及文字方塊。</a:t>
            </a:r>
            <a:r>
              <a:rPr lang="zh-TW" sz="1200" baseline="0" dirty="0" smtClean="0"/>
              <a:t> </a:t>
            </a:r>
            <a:endParaRPr lang="zh-TW" sz="1200" dirty="0" smtClean="0"/>
          </a:p>
          <a:p>
            <a:pPr lvl="0"/>
            <a:r>
              <a:rPr lang="zh-TW" sz="1200" dirty="0" smtClean="0"/>
              <a:t>考慮出席者將以黑白或 </a:t>
            </a:r>
            <a:r>
              <a:rPr lang="zh-TW" sz="1200" dirty="0" err="1" smtClean="0"/>
              <a:t>灰階列印</a:t>
            </a:r>
            <a:r>
              <a:rPr lang="zh-TW" sz="1200" dirty="0" smtClean="0"/>
              <a:t>。執行測試列印，以確保在進行純黑白及 </a:t>
            </a:r>
            <a:r>
              <a:rPr lang="zh-TW" sz="1200" dirty="0" err="1" smtClean="0"/>
              <a:t>灰階列印時色彩正確</a:t>
            </a:r>
            <a:r>
              <a:rPr lang="zh-TW" sz="1200" dirty="0" smtClean="0"/>
              <a:t>。</a:t>
            </a:r>
          </a:p>
          <a:p>
            <a:pPr lvl="0">
              <a:buFontTx/>
              <a:buNone/>
            </a:pPr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圖形、表格和圖表</a:t>
            </a:r>
          </a:p>
          <a:p>
            <a:pPr lvl="0"/>
            <a:r>
              <a:rPr lang="zh-TW" sz="1200" dirty="0" smtClean="0"/>
              <a:t>保持簡單: 如果可能，使用一致而不令人分心的樣式和色彩。</a:t>
            </a:r>
          </a:p>
          <a:p>
            <a:pPr lvl="0"/>
            <a:r>
              <a:rPr lang="zh-TW" sz="12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9441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TW" dirty="0" smtClean="0"/>
              <a:t>提供簡報的簡短概觀。</a:t>
            </a:r>
            <a:r>
              <a:rPr lang="zh-TW" baseline="0" dirty="0" smtClean="0"/>
              <a:t> 描</a:t>
            </a:r>
            <a:r>
              <a:rPr lang="zh-TW" dirty="0" smtClean="0"/>
              <a:t>描述簡報的主要焦點與其重要性。</a:t>
            </a:r>
          </a:p>
          <a:p>
            <a:pPr>
              <a:lnSpc>
                <a:spcPct val="80000"/>
              </a:lnSpc>
            </a:pPr>
            <a:r>
              <a:rPr lang="zh-TW" dirty="0" smtClean="0"/>
              <a:t>介紹每個主要主題。</a:t>
            </a:r>
          </a:p>
          <a:p>
            <a:r>
              <a:rPr lang="zh-TW" dirty="0" smtClean="0"/>
              <a:t>為了幫助簡報對象掌握簡報重點，您</a:t>
            </a:r>
            <a:r>
              <a:rPr lang="zh-TW" baseline="0" dirty="0" smtClean="0"/>
              <a:t> 可以 </a:t>
            </a:r>
            <a:r>
              <a:rPr lang="zh-TW" dirty="0" smtClean="0"/>
              <a:t>在整個簡報期間重複此概觀投影片，反白顯示您接下來要討論的特定主題。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altLang="zh-TW" smtClean="0"/>
              <a:pPr/>
              <a:t>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605666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</a:t>
            </a:r>
            <a:r>
              <a:rPr lang="zh-TW" b="1" dirty="0" smtClean="0"/>
              <a:t>卓越工程</a:t>
            </a:r>
            <a:endParaRPr lang="zh-TW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機密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altLang="zh-TW" smtClean="0"/>
              <a:pPr/>
              <a:t>10</a:t>
            </a:fld>
            <a:endParaRPr lang="zh-TW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488950"/>
            <a:ext cx="4965700" cy="3724275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4318"/>
            <a:ext cx="6206573" cy="494546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zh-TW" dirty="0" smtClean="0"/>
          </a:p>
        </p:txBody>
      </p:sp>
    </p:spTree>
    <p:extLst>
      <p:ext uri="{BB962C8B-B14F-4D97-AF65-F5344CB8AC3E}">
        <p14:creationId xmlns:p14="http://schemas.microsoft.com/office/powerpoint/2010/main" val="293036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83768" y="1340768"/>
            <a:ext cx="6480720" cy="424847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朝陽科技大學</a:t>
            </a:r>
            <a: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107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學年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度第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學期應屆畢業生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     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適用</a:t>
            </a:r>
            <a:r>
              <a:rPr lang="zh-TW" altLang="en-US" sz="40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進修部四技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畢業資格審核注意事項</a:t>
            </a:r>
            <a: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en-US" altLang="zh-TW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－</a:t>
            </a:r>
            <a:r>
              <a:rPr lang="zh-TW" altLang="en-US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財務金融</a:t>
            </a:r>
            <a:r>
              <a:rPr lang="zh-TW" altLang="en-US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系</a:t>
            </a:r>
            <a:endParaRPr lang="zh-TW" b="0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475656" y="2060848"/>
            <a:ext cx="7200800" cy="2664296"/>
          </a:xfrm>
        </p:spPr>
        <p:txBody>
          <a:bodyPr>
            <a:noAutofit/>
          </a:bodyPr>
          <a:lstStyle/>
          <a:p>
            <a:pPr algn="ctr">
              <a:defRPr lang="zh-TW"/>
            </a:pPr>
            <a:r>
              <a:rPr lang="en-US" altLang="zh-TW" sz="6000" dirty="0" smtClean="0">
                <a:solidFill>
                  <a:schemeClr val="tx1"/>
                </a:solidFill>
              </a:rPr>
              <a:t>Q&amp;A</a:t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6000" dirty="0" smtClean="0">
                <a:solidFill>
                  <a:schemeClr val="tx1"/>
                </a:solidFill>
              </a:rPr>
              <a:t>是否仍有</a:t>
            </a:r>
            <a:r>
              <a:rPr lang="zh-TW" sz="6000" dirty="0" smtClean="0">
                <a:solidFill>
                  <a:schemeClr val="tx1"/>
                </a:solidFill>
              </a:rPr>
              <a:t>問題?</a:t>
            </a:r>
            <a:endParaRPr lang="zh-TW" sz="6000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10</a:t>
            </a:fld>
            <a:endParaRPr kumimoji="0" lang="zh-TW" alt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11</a:t>
            </a:fld>
            <a:endParaRPr kumimoji="0"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2852936"/>
            <a:ext cx="8352928" cy="34563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專業必修、專業選修及自由選修之認列，請先洽財金系辦助教確認（分機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7092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7093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通識課程，請洽通識學院老師（分機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7246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畢業資格審查系統問題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如已修科目未出現等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　進修部學生請洽進修教學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組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4652~4654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3888" y="1700808"/>
            <a:ext cx="2520280" cy="792088"/>
          </a:xfrm>
        </p:spPr>
        <p:txBody>
          <a:bodyPr>
            <a:noAutofit/>
          </a:bodyPr>
          <a:lstStyle/>
          <a:p>
            <a:pPr algn="ctr">
              <a:defRPr lang="zh-TW"/>
            </a:pPr>
            <a:r>
              <a:rPr lang="zh-TW" altLang="en-US" sz="3800" u="sng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洽詢單</a:t>
            </a:r>
            <a:r>
              <a:rPr lang="zh-TW" altLang="en-US" sz="3800" u="sng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位</a:t>
            </a:r>
            <a:endParaRPr lang="zh-TW" sz="3800" u="sng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7533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一、應屆畢業生規定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777"/>
            <a:ext cx="8077200" cy="4680520"/>
          </a:xfrm>
        </p:spPr>
        <p:txBody>
          <a:bodyPr>
            <a:normAutofit lnSpcReduction="10000"/>
          </a:bodyPr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應屆畢業生規定：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　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未修足學期數，但學分已修足欲畢業者，須依學則第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54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條規定申請提前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學期業，審核通過者始得畢業。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提前畢業，請依「本校行事曆」規定時間辦理，約為期中考後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週內申請。</a:t>
            </a:r>
            <a:endParaRPr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54635"/>
              </p:ext>
            </p:extLst>
          </p:nvPr>
        </p:nvGraphicFramePr>
        <p:xfrm>
          <a:off x="1619672" y="1988840"/>
          <a:ext cx="4752528" cy="1371600"/>
        </p:xfrm>
        <a:graphic>
          <a:graphicData uri="http://schemas.openxmlformats.org/drawingml/2006/table">
            <a:tbl>
              <a:tblPr firstRow="1" bandRow="1"/>
              <a:tblGrid>
                <a:gridCol w="2376264"/>
                <a:gridCol w="23762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二技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四技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註：休學之學期不算在學。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381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二、畢業自審：</a:t>
            </a:r>
            <a:endParaRPr lang="zh-TW" altLang="en-US" sz="3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340769"/>
            <a:ext cx="8077200" cy="5184576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畢業應修科目及學分數，係依入學時之課程規劃表修習。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學生資訊系統＼畢業審核自審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自我審核各應修類別是否有漏修。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「畢業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審核自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審」自三上起，即可自行上網查看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校訂必修及專業必修，若為重補修課會對應至「自由選修」頁籤，請先與通識中心老師或系辦助教確認後，再於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自審異動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〕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註記即可。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自審異動後，須經系辦助教確認並審核通過後，才會對應至正確的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位置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0835411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485656"/>
            <a:ext cx="8077200" cy="1503184"/>
          </a:xfrm>
        </p:spPr>
        <p:txBody>
          <a:bodyPr>
            <a:normAutofit fontScale="90000"/>
          </a:bodyPr>
          <a:lstStyle/>
          <a:p>
            <a:pPr>
              <a:lnSpc>
                <a:spcPts val="5500"/>
              </a:lnSpc>
              <a:spcBef>
                <a:spcPts val="600"/>
              </a:spcBef>
            </a:pP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三、</a:t>
            </a:r>
            <a:r>
              <a:rPr lang="zh-TW" altLang="en-US" sz="38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財金系（四進）</a:t>
            </a: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畢業資格應修學分</a:t>
            </a:r>
            <a:r>
              <a:rPr lang="zh-TW" altLang="en-US" sz="3800" dirty="0">
                <a:latin typeface="華康中圓體" pitchFamily="49" charset="-120"/>
                <a:ea typeface="華康中圓體" pitchFamily="49" charset="-120"/>
              </a:rPr>
              <a:t>數</a:t>
            </a: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r>
              <a:rPr lang="en-US" altLang="zh-TW" sz="3800" dirty="0" smtClean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800" dirty="0" smtClean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◎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適用課規：</a:t>
            </a:r>
            <a:r>
              <a:rPr lang="en-US" altLang="zh-TW" sz="29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en-US" sz="29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sz="29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度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入學適用</a:t>
            </a:r>
            <a:endParaRPr lang="zh-TW" sz="29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7584" y="6093296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畢業自審：請至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學生資訊系統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\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畢業審核自審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先進行自審作業。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738454"/>
              </p:ext>
            </p:extLst>
          </p:nvPr>
        </p:nvGraphicFramePr>
        <p:xfrm>
          <a:off x="909327" y="2031141"/>
          <a:ext cx="7929873" cy="3866023"/>
        </p:xfrm>
        <a:graphic>
          <a:graphicData uri="http://schemas.openxmlformats.org/drawingml/2006/table">
            <a:tbl>
              <a:tblPr firstRow="1" bandRow="1"/>
              <a:tblGrid>
                <a:gridCol w="1302906"/>
                <a:gridCol w="1433398"/>
                <a:gridCol w="1370330"/>
                <a:gridCol w="1497631"/>
                <a:gridCol w="1173480"/>
                <a:gridCol w="1152128"/>
              </a:tblGrid>
              <a:tr h="681497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70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校訂必修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自由選修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總</a:t>
                      </a:r>
                      <a:r>
                        <a:rPr lang="zh-TW" sz="2200" kern="0" dirty="0" smtClean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學分數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0859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應修科目數及學分</a:t>
                      </a:r>
                      <a:endParaRPr lang="zh-TW" sz="2200" b="1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</a:t>
                      </a: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</a:t>
                      </a:r>
                      <a:r>
                        <a:rPr 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28</a:t>
                      </a:r>
                      <a:r>
                        <a:rPr 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en-US" altLang="zh-TW" sz="2400" b="1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18</a:t>
                      </a:r>
                      <a:r>
                        <a:rPr 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62</a:t>
                      </a:r>
                      <a:r>
                        <a:rPr 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en-US" altLang="zh-TW" sz="2400" b="1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最少應</a:t>
                      </a:r>
                      <a:r>
                        <a:rPr 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26</a:t>
                      </a:r>
                      <a:r>
                        <a:rPr 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13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12</a:t>
                      </a:r>
                      <a:r>
                        <a:rPr 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128</a:t>
                      </a:r>
                      <a:r>
                        <a:rPr lang="zh-TW" sz="2400" b="1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103</a:t>
                      </a:r>
                      <a:r>
                        <a:rPr lang="zh-TW" altLang="en-US" sz="1600" b="1" kern="1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學年度</a:t>
                      </a:r>
                      <a:endParaRPr lang="en-US" altLang="zh-TW" sz="1600" b="1" kern="100" dirty="0" smtClean="0">
                        <a:solidFill>
                          <a:srgbClr val="00330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12</a:t>
                      </a:r>
                      <a:r>
                        <a:rPr lang="zh-TW" sz="1600" b="1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科</a:t>
                      </a:r>
                      <a:r>
                        <a:rPr lang="en-US" altLang="zh-TW" sz="1600" b="1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28</a:t>
                      </a:r>
                      <a:r>
                        <a:rPr lang="zh-TW" sz="1600" b="1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b="1" kern="1200" dirty="0" smtClean="0">
                        <a:solidFill>
                          <a:srgbClr val="00330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18</a:t>
                      </a:r>
                      <a:r>
                        <a:rPr lang="zh-TW" sz="1600" b="1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科</a:t>
                      </a:r>
                      <a:r>
                        <a:rPr lang="en-US" altLang="zh-TW" sz="1600" b="1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62</a:t>
                      </a:r>
                      <a:r>
                        <a:rPr lang="zh-TW" sz="1600" b="1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b="1" kern="1200" dirty="0" smtClean="0">
                        <a:solidFill>
                          <a:srgbClr val="00330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最少</a:t>
                      </a:r>
                      <a:r>
                        <a:rPr lang="zh-TW" sz="1600" b="1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應</a:t>
                      </a:r>
                      <a:endParaRPr lang="en-US" altLang="zh-TW" sz="1600" b="1" kern="1200" dirty="0" smtClean="0">
                        <a:solidFill>
                          <a:srgbClr val="00330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選修</a:t>
                      </a:r>
                      <a:r>
                        <a:rPr lang="en-US" altLang="zh-TW" sz="1600" b="1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26</a:t>
                      </a:r>
                      <a:r>
                        <a:rPr lang="zh-TW" sz="1600" b="1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b="1" kern="1200" dirty="0" smtClean="0">
                        <a:solidFill>
                          <a:srgbClr val="00330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12</a:t>
                      </a:r>
                      <a:r>
                        <a:rPr lang="zh-TW" sz="1600" b="1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zh-TW" sz="1600" b="1" kern="100" dirty="0">
                        <a:solidFill>
                          <a:srgbClr val="00330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128</a:t>
                      </a:r>
                      <a:r>
                        <a:rPr lang="zh-TW" sz="1600" b="1" kern="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zh-TW" sz="1600" b="1" kern="100" dirty="0">
                        <a:solidFill>
                          <a:srgbClr val="00330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102</a:t>
                      </a:r>
                      <a:r>
                        <a:rPr lang="zh-TW" altLang="en-US" sz="1600" b="1" kern="1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學年度</a:t>
                      </a:r>
                      <a:endParaRPr lang="zh-TW" sz="1600" b="1" kern="100" dirty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13</a:t>
                      </a:r>
                      <a:r>
                        <a:rPr 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科</a:t>
                      </a:r>
                      <a:r>
                        <a:rPr lang="en-US" alt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28</a:t>
                      </a:r>
                      <a:r>
                        <a:rPr 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b="1" kern="1200" dirty="0" smtClean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18</a:t>
                      </a:r>
                      <a:r>
                        <a:rPr 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科</a:t>
                      </a:r>
                      <a:r>
                        <a:rPr lang="en-US" alt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68</a:t>
                      </a:r>
                      <a:r>
                        <a:rPr 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b="1" kern="1200" dirty="0" smtClean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最少</a:t>
                      </a:r>
                      <a:r>
                        <a:rPr 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應</a:t>
                      </a:r>
                      <a:endParaRPr lang="en-US" altLang="zh-TW" sz="1600" b="1" kern="1200" dirty="0" smtClean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選修</a:t>
                      </a:r>
                      <a:r>
                        <a:rPr lang="en-US" alt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20</a:t>
                      </a:r>
                      <a:r>
                        <a:rPr 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b="1" kern="1200" dirty="0" smtClean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12</a:t>
                      </a:r>
                      <a:r>
                        <a:rPr 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zh-TW" sz="1600" b="1" kern="100" dirty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128</a:t>
                      </a:r>
                      <a:r>
                        <a:rPr lang="zh-TW" sz="1600" b="1" kern="0" dirty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zh-TW" sz="1600" b="1" kern="100" dirty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4</a:t>
            </a:fld>
            <a:endParaRPr kumimoji="0" lang="zh-TW" altLang="en-US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5</a:t>
            </a:fld>
            <a:endParaRPr kumimoji="0"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990867"/>
              </p:ext>
            </p:extLst>
          </p:nvPr>
        </p:nvGraphicFramePr>
        <p:xfrm>
          <a:off x="971600" y="1340768"/>
          <a:ext cx="7776863" cy="4236161"/>
        </p:xfrm>
        <a:graphic>
          <a:graphicData uri="http://schemas.openxmlformats.org/drawingml/2006/table">
            <a:tbl>
              <a:tblPr firstRow="1" bandRow="1"/>
              <a:tblGrid>
                <a:gridCol w="1302906"/>
                <a:gridCol w="1649422"/>
                <a:gridCol w="1800200"/>
                <a:gridCol w="1512168"/>
                <a:gridCol w="1512167"/>
              </a:tblGrid>
              <a:tr h="720080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校訂必修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68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備註</a:t>
                      </a:r>
                      <a:endParaRPr lang="zh-TW" sz="10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600" dirty="0" smtClean="0">
                        <a:solidFill>
                          <a:srgbClr val="0000FF"/>
                        </a:solidFill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以</a:t>
                      </a: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系上開立之課程</a:t>
                      </a: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為主</a:t>
                      </a:r>
                      <a:endParaRPr lang="en-US" altLang="zh-TW" sz="26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多修之學分數</a:t>
                      </a:r>
                      <a:r>
                        <a:rPr lang="zh-TW" sz="26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認列為自由選修</a:t>
                      </a:r>
                      <a:endParaRPr lang="zh-TW" sz="26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altLang="en-US" sz="2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修習各系或通識課程</a:t>
                      </a:r>
                      <a:endParaRPr lang="zh-TW" sz="26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9632"/>
            <a:ext cx="8077200" cy="999128"/>
          </a:xfrm>
        </p:spPr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四、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四進）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畢業資格審查項目：</a:t>
            </a:r>
            <a:endParaRPr lang="zh-TW" sz="3400" dirty="0"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8103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五、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四進）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注意事項－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844824"/>
            <a:ext cx="7920880" cy="43924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學年度課程，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同一科目名稱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重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複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習，第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門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列為畢業學分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，如：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選項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體育選修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次籃球課，第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次修習的籃球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不得列計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學分中，須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補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門非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籃球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選項體育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如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人文課群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大一上、下學期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24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 選項體育課群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大二</a:t>
            </a:r>
            <a:r>
              <a:rPr lang="zh-TW" altLang="en-US" sz="2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上、下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學期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4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必修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程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務必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修習系上開設之課程，延修等因素經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主任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同意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得修習系上規定之相近課程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替代。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（修課前需填寫財金系跨選申請書經系上同意；專業選修也相同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跨部、跨系）</a:t>
            </a:r>
            <a:endParaRPr lang="en-US" altLang="zh-TW" sz="1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6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5954664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五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四進）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注意事項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43608" y="1916832"/>
            <a:ext cx="7704856" cy="46805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7</a:t>
            </a:fld>
            <a:endParaRPr kumimoji="0" lang="zh-TW" altLang="en-US"/>
          </a:p>
        </p:txBody>
      </p:sp>
      <p:pic>
        <p:nvPicPr>
          <p:cNvPr id="9" name="圖片 8" descr="離校手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1772816"/>
            <a:ext cx="8460433" cy="468052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71600" y="3717032"/>
            <a:ext cx="784887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899592" y="4941168"/>
            <a:ext cx="799288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91513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六、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四進）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畢業自審系統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-1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8</a:t>
            </a:fld>
            <a:endParaRPr kumimoji="0" lang="zh-TW" altLang="en-US"/>
          </a:p>
        </p:txBody>
      </p:sp>
      <p:pic>
        <p:nvPicPr>
          <p:cNvPr id="6" name="圖片 5" descr="畢業自審系統-1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34420" y="1589986"/>
            <a:ext cx="8460432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6268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六、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四進）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畢業自審系統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-2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9</a:t>
            </a:fld>
            <a:endParaRPr kumimoji="0" lang="zh-TW" altLang="en-US"/>
          </a:p>
        </p:txBody>
      </p:sp>
      <p:pic>
        <p:nvPicPr>
          <p:cNvPr id="6" name="圖片 5" descr="畢業自審系統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420" y="1825562"/>
            <a:ext cx="8460432" cy="478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68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717</Words>
  <Application>Microsoft Office PowerPoint</Application>
  <PresentationFormat>如螢幕大小 (4:3)</PresentationFormat>
  <Paragraphs>114</Paragraphs>
  <Slides>11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華康中圓體</vt:lpstr>
      <vt:lpstr>新細明體</vt:lpstr>
      <vt:lpstr>標楷體</vt:lpstr>
      <vt:lpstr>Arial</vt:lpstr>
      <vt:lpstr>Calibri</vt:lpstr>
      <vt:lpstr>Georgia</vt:lpstr>
      <vt:lpstr>Times New Roman</vt:lpstr>
      <vt:lpstr>訓練</vt:lpstr>
      <vt:lpstr>朝陽科技大學 107學年度第2學期應屆畢業生      (適用進修部四技) 畢業資格審核注意事項  　　 　－財務金融系</vt:lpstr>
      <vt:lpstr>一、應屆畢業生規定：</vt:lpstr>
      <vt:lpstr>二、畢業自審：</vt:lpstr>
      <vt:lpstr>三、財金系（四進）畢業資格應修學分數： ◎適用課規：104學年度入學適用</vt:lpstr>
      <vt:lpstr>四、財金系（四進）畢業資格審查項目：</vt:lpstr>
      <vt:lpstr>五、財金系（四進）畢業資格： 注意事項－1：</vt:lpstr>
      <vt:lpstr>五、財金系（四進）畢業資格： 注意事項－2：</vt:lpstr>
      <vt:lpstr>六、財金系（四進）畢業自審系統-1</vt:lpstr>
      <vt:lpstr>六、財金系（四進）畢業自審系統-2</vt:lpstr>
      <vt:lpstr>Q&amp;A  是否仍有問題?</vt:lpstr>
      <vt:lpstr>洽詢單位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2015-11-09T06:45:29Z</dcterms:created>
  <dcterms:modified xsi:type="dcterms:W3CDTF">2017-05-04T02:45:29Z</dcterms:modified>
</cp:coreProperties>
</file>