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99" r:id="rId7"/>
    <p:sldId id="300" r:id="rId8"/>
    <p:sldId id="301" r:id="rId9"/>
    <p:sldId id="308" r:id="rId10"/>
    <p:sldId id="287" r:id="rId11"/>
    <p:sldId id="277" r:id="rId12"/>
    <p:sldId id="293" r:id="rId13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華康中圓體" panose="020F0509000000000000" pitchFamily="49" charset="-12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MS PGothic" panose="020B0600070205080204" pitchFamily="34" charset="-128"/>
      <p:regular r:id="rId25"/>
    </p:embeddedFont>
    <p:embeddedFont>
      <p:font typeface="標楷體" panose="03000509000000000000" pitchFamily="65" charset="-120"/>
      <p:regular r:id="rId26"/>
    </p:embeddedFont>
    <p:embeddedFont>
      <p:font typeface="華康勘亭流" panose="03000909000000000000" pitchFamily="65" charset="-120"/>
      <p:regular r:id="rId27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99"/>
            <p14:sldId id="300"/>
            <p14:sldId id="301"/>
            <p14:sldId id="308"/>
            <p14:sldId id="287"/>
          </p14:sldIdLst>
        </p14:section>
        <p14:section name="Q&amp;A" id="{E3CD9225-6C15-4498-856B-A5B8B23871A6}">
          <p14:sldIdLst>
            <p14:sldId id="277"/>
          </p14:sldIdLst>
        </p14:section>
        <p14:section name="洽詢單位" id="{BFE0D8C7-5F8A-463F-BADE-5D63478EB255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7658" autoAdjust="0"/>
  </p:normalViewPr>
  <p:slideViewPr>
    <p:cSldViewPr>
      <p:cViewPr>
        <p:scale>
          <a:sx n="78" d="100"/>
          <a:sy n="78" d="100"/>
        </p:scale>
        <p:origin x="-2212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5/17/2018</a:t>
            </a:fld>
            <a:endParaRPr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 lang="zh-TW" altLang="en-US"/>
              <a:pPr/>
              <a:t>2018/5/17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smtClean="0"/>
              <a:t>此範本可作為群組設定中簡報訓練教材的起始檔案。</a:t>
            </a:r>
          </a:p>
          <a:p>
            <a:endParaRPr lang="zh-TW" smtClean="0"/>
          </a:p>
          <a:p>
            <a:pPr lvl="0"/>
            <a:r>
              <a:rPr lang="zh-TW" sz="1200" b="1" smtClean="0"/>
              <a:t>章節</a:t>
            </a:r>
            <a:endParaRPr lang="zh-TW" sz="1200" b="0" smtClean="0"/>
          </a:p>
          <a:p>
            <a:pPr lvl="0"/>
            <a:r>
              <a:rPr lang="zh-TW" sz="1200" b="0" smtClean="0"/>
              <a:t>在投影片上按一下右鍵以新增章節。</a:t>
            </a:r>
            <a:r>
              <a:rPr lang="zh-TW" sz="1200" b="0" baseline="0" smtClean="0"/>
              <a:t> 章節可協助您組織投影片，或簡化多個作者之間的共同作業。</a:t>
            </a:r>
            <a:endParaRPr lang="zh-TW" sz="1200" b="0" smtClean="0"/>
          </a:p>
          <a:p>
            <a:pPr lvl="0"/>
            <a:endParaRPr lang="zh-TW" sz="1200" b="1" smtClean="0"/>
          </a:p>
          <a:p>
            <a:pPr lvl="0"/>
            <a:r>
              <a:rPr lang="zh-TW" sz="1200" b="1" smtClean="0"/>
              <a:t>備忘稿</a:t>
            </a:r>
          </a:p>
          <a:p>
            <a:pPr lvl="0"/>
            <a:r>
              <a:rPr lang="zh-TW" sz="1200" smtClean="0"/>
              <a:t>使用 [備忘稿] 章節記錄交付備忘稿，或提供其他詳細資料給對象。</a:t>
            </a:r>
            <a:r>
              <a:rPr lang="zh-TW" sz="1200" baseline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smtClean="0"/>
              <a:t>請記住字型大小 (對於協助工具、可見度、影片拍攝及線上生產非常重要)</a:t>
            </a:r>
          </a:p>
          <a:p>
            <a:pPr lvl="0"/>
            <a:endParaRPr lang="zh-TW" sz="1200" smtClean="0"/>
          </a:p>
          <a:p>
            <a:pPr lvl="0">
              <a:buFontTx/>
              <a:buNone/>
            </a:pPr>
            <a:r>
              <a:rPr lang="zh-TW" sz="1200" b="1" smtClean="0"/>
              <a:t>協調的色彩 </a:t>
            </a:r>
          </a:p>
          <a:p>
            <a:pPr lvl="0">
              <a:buFontTx/>
              <a:buNone/>
            </a:pPr>
            <a:r>
              <a:rPr lang="zh-TW" sz="1200" smtClean="0"/>
              <a:t>請特別注意圖形、圖表及文字方塊。</a:t>
            </a:r>
            <a:r>
              <a:rPr lang="zh-TW" sz="1200" baseline="0" smtClean="0"/>
              <a:t> </a:t>
            </a:r>
            <a:endParaRPr lang="zh-TW" sz="1200" smtClean="0"/>
          </a:p>
          <a:p>
            <a:pPr lvl="0"/>
            <a:r>
              <a:rPr lang="zh-TW" sz="1200" smtClean="0"/>
              <a:t>考慮出席者將以黑白或 </a:t>
            </a:r>
            <a:r>
              <a:rPr lang="zh-TW" sz="1200" err="1" smtClean="0"/>
              <a:t>灰階列印</a:t>
            </a:r>
            <a:r>
              <a:rPr lang="zh-TW" sz="1200" smtClean="0"/>
              <a:t>。執行測試列印，以確保在進行純黑白及 </a:t>
            </a:r>
            <a:r>
              <a:rPr lang="zh-TW" sz="1200" err="1" smtClean="0"/>
              <a:t>灰階列印時色彩正確</a:t>
            </a:r>
            <a:r>
              <a:rPr lang="zh-TW" sz="1200" smtClean="0"/>
              <a:t>。</a:t>
            </a:r>
          </a:p>
          <a:p>
            <a:pPr lvl="0">
              <a:buFontTx/>
              <a:buNone/>
            </a:pPr>
            <a:endParaRPr lang="zh-TW" sz="1200" smtClean="0"/>
          </a:p>
          <a:p>
            <a:pPr lvl="0">
              <a:buFontTx/>
              <a:buNone/>
            </a:pPr>
            <a:r>
              <a:rPr lang="zh-TW" sz="1200" b="1" smtClean="0"/>
              <a:t>圖形、表格和圖表</a:t>
            </a:r>
          </a:p>
          <a:p>
            <a:pPr lvl="0"/>
            <a:r>
              <a:rPr lang="zh-TW" sz="1200" smtClean="0"/>
              <a:t>保持簡單: 如果可能，使用一致而不令人分心的樣式和色彩。</a:t>
            </a:r>
          </a:p>
          <a:p>
            <a:pPr lvl="0"/>
            <a:r>
              <a:rPr lang="zh-TW" sz="1200" smtClean="0"/>
              <a:t>所有圖表和表格都加上標籤。</a:t>
            </a:r>
          </a:p>
          <a:p>
            <a:endParaRPr lang="zh-TW" smtClean="0"/>
          </a:p>
          <a:p>
            <a:endParaRPr lang="zh-TW" smtClean="0"/>
          </a:p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523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smtClean="0"/>
              <a:t>提供簡報的簡短概觀。</a:t>
            </a:r>
            <a:r>
              <a:rPr lang="zh-TW" baseline="0" smtClean="0"/>
              <a:t> 描</a:t>
            </a:r>
            <a:r>
              <a:rPr lang="zh-TW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smtClean="0"/>
              <a:t>介紹每個主要主題。</a:t>
            </a:r>
          </a:p>
          <a:p>
            <a:r>
              <a:rPr lang="zh-TW" smtClean="0"/>
              <a:t>為了幫助簡報對象掌握簡報重點，您</a:t>
            </a:r>
            <a:r>
              <a:rPr lang="zh-TW" baseline="0" smtClean="0"/>
              <a:t> 可以 </a:t>
            </a:r>
            <a:r>
              <a:rPr lang="zh-TW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5921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smtClean="0"/>
              <a:t>Microsoft </a:t>
            </a:r>
            <a:r>
              <a:rPr lang="zh-TW" b="1" smtClean="0"/>
              <a:t>卓越工程</a:t>
            </a:r>
            <a:endParaRPr lang="zh-TW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smtClean="0"/>
          </a:p>
        </p:txBody>
      </p:sp>
    </p:spTree>
    <p:extLst>
      <p:ext uri="{BB962C8B-B14F-4D97-AF65-F5344CB8AC3E}">
        <p14:creationId xmlns:p14="http://schemas.microsoft.com/office/powerpoint/2010/main" val="110292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gaim.cyut.edu.tw/data/course_data/104%E8%AA%B2%E7%A8%8B%E8%A6%8F%E5%8A%83%E8%A1%A8(%E9%80%B2).pdf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.cyut.edu.tw/cyutge/course.php?num=17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銀髮產業管理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sz="2900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36902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  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104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  <a:hlinkClick r:id="rId6"/>
              </a:rPr>
              <a:t>學年度課程規劃表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-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進修部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0466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銀管系</a:t>
            </a:r>
            <a:r>
              <a:rPr lang="zh-TW" altLang="en-US" sz="36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四進</a:t>
            </a:r>
            <a:r>
              <a:rPr lang="en-US" altLang="zh-TW" sz="360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smtClean="0">
                <a:solidFill>
                  <a:srgbClr val="0000FF"/>
                </a:solidFill>
              </a:rPr>
              <a:t>Q&amp;A</a:t>
            </a:r>
            <a:r>
              <a:rPr lang="en-US" altLang="zh-TW" sz="6000" smtClean="0">
                <a:solidFill>
                  <a:schemeClr val="tx1"/>
                </a:solidFill>
              </a:rPr>
              <a:t/>
            </a:r>
            <a:br>
              <a:rPr lang="en-US" altLang="zh-TW" sz="6000" smtClean="0">
                <a:solidFill>
                  <a:schemeClr val="tx1"/>
                </a:solidFill>
              </a:rPr>
            </a:br>
            <a:r>
              <a:rPr lang="en-US" altLang="zh-TW" sz="2000" smtClean="0">
                <a:solidFill>
                  <a:schemeClr val="tx1"/>
                </a:solidFill>
              </a:rPr>
              <a:t/>
            </a:r>
            <a:br>
              <a:rPr lang="en-US" altLang="zh-TW" sz="2000" smtClean="0">
                <a:solidFill>
                  <a:schemeClr val="tx1"/>
                </a:solidFill>
              </a:rPr>
            </a:br>
            <a:r>
              <a:rPr lang="zh-TW" altLang="en-US" sz="6000" smtClean="0">
                <a:solidFill>
                  <a:schemeClr val="tx1"/>
                </a:solidFill>
              </a:rPr>
              <a:t>是否仍有</a:t>
            </a:r>
            <a:r>
              <a:rPr lang="zh-TW" sz="6000" smtClean="0">
                <a:solidFill>
                  <a:schemeClr val="tx1"/>
                </a:solidFill>
              </a:rPr>
              <a:t>問題?</a:t>
            </a:r>
            <a:r>
              <a:rPr lang="en-US" altLang="zh-TW" sz="6000" smtClean="0">
                <a:solidFill>
                  <a:schemeClr val="tx1"/>
                </a:solidFill>
              </a:rPr>
              <a:t/>
            </a:r>
            <a:br>
              <a:rPr lang="en-US" altLang="zh-TW" sz="6000" smtClean="0">
                <a:solidFill>
                  <a:schemeClr val="tx1"/>
                </a:solidFill>
              </a:rPr>
            </a:br>
            <a:r>
              <a:rPr lang="zh-TW" altLang="en-US" sz="3000" smtClean="0">
                <a:solidFill>
                  <a:schemeClr val="bg1"/>
                </a:solidFill>
              </a:rPr>
              <a:t>．</a:t>
            </a:r>
            <a:r>
              <a:rPr lang="en-US" altLang="zh-TW" sz="6000">
                <a:solidFill>
                  <a:schemeClr val="tx1"/>
                </a:solidFill>
              </a:rPr>
              <a:t/>
            </a:r>
            <a:br>
              <a:rPr lang="en-US" altLang="zh-TW" sz="6000">
                <a:solidFill>
                  <a:schemeClr val="tx1"/>
                </a:solidFill>
              </a:rPr>
            </a:br>
            <a:r>
              <a:rPr lang="en-US" altLang="zh-TW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852936"/>
            <a:ext cx="8352928" cy="37444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專業必修、專業選修及自由選修之認列，請先洽系辦助教確認（分機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7643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請洽通識中心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7525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創造力講座，請洽三創教育與發展中心陳明妙小姐（分機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7602)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320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　 日間部學生：請洽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 進修部學生</a:t>
            </a:r>
            <a:r>
              <a:rPr lang="zh-TW" altLang="zh-TW" sz="3200"/>
              <a:t>：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請洽進修教學</a:t>
            </a:r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20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/>
              <a:t>　</a:t>
            </a:r>
            <a:endParaRPr lang="en-US" altLang="zh-TW" smtClean="0"/>
          </a:p>
          <a:p>
            <a:pPr marL="0" indent="0">
              <a:buNone/>
            </a:pPr>
            <a:r>
              <a:rPr lang="zh-TW" altLang="en-US" smtClean="0"/>
              <a:t>　</a:t>
            </a:r>
            <a:endParaRPr lang="en-US" altLang="zh-TW" smtClean="0"/>
          </a:p>
          <a:p>
            <a:pPr marL="0" indent="0">
              <a:buNone/>
            </a:pPr>
            <a:endParaRPr lang="en-US" altLang="zh-TW" smtClean="0"/>
          </a:p>
          <a:p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老師或系辦助教確認後，再於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系（四</a:t>
            </a:r>
            <a:r>
              <a:rPr lang="zh-TW" altLang="en-US" sz="38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學年度入學適用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9592" y="5805264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94125"/>
              </p:ext>
            </p:extLst>
          </p:nvPr>
        </p:nvGraphicFramePr>
        <p:xfrm>
          <a:off x="737828" y="2107878"/>
          <a:ext cx="8244408" cy="3232953"/>
        </p:xfrm>
        <a:graphic>
          <a:graphicData uri="http://schemas.openxmlformats.org/drawingml/2006/table">
            <a:tbl>
              <a:tblPr firstRow="1" bandRow="1"/>
              <a:tblGrid>
                <a:gridCol w="1450405"/>
                <a:gridCol w="1450405"/>
                <a:gridCol w="1466073"/>
                <a:gridCol w="1495663"/>
                <a:gridCol w="1274925"/>
                <a:gridCol w="1106937"/>
              </a:tblGrid>
              <a:tr h="135047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0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61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28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18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44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50</a:t>
                      </a:r>
                      <a:r>
                        <a:rPr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0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09721"/>
              </p:ext>
            </p:extLst>
          </p:nvPr>
        </p:nvGraphicFramePr>
        <p:xfrm>
          <a:off x="971600" y="1340768"/>
          <a:ext cx="7776863" cy="4645456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936104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列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課程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銀管</a:t>
            </a:r>
            <a:r>
              <a:rPr lang="zh-TW" altLang="en-US" sz="340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r>
              <a:rPr lang="zh-TW" altLang="en-US" sz="36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en-US" sz="360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60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進</a:t>
            </a:r>
            <a:r>
              <a:rPr lang="zh-TW" altLang="en-US" sz="360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）</a:t>
            </a:r>
            <a:r>
              <a:rPr lang="zh-TW" altLang="en-US" sz="340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6B75B59-034F-443C-9133-97EBD96D4966}" type="slidenum">
              <a:rPr kumimoji="1" lang="en-US" altLang="zh-TW" sz="1400">
                <a:ea typeface="新細明體" pitchFamily="18" charset="-120"/>
              </a:rPr>
              <a:pPr algn="r" eaLnBrk="1" hangingPunct="1"/>
              <a:t>6</a:t>
            </a:fld>
            <a:endParaRPr kumimoji="1" lang="en-US" altLang="zh-TW" sz="1400">
              <a:ea typeface="新細明體" pitchFamily="18" charset="-120"/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 flipV="1">
            <a:off x="2051050" y="1241425"/>
            <a:ext cx="0" cy="145256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 flipV="1">
            <a:off x="7019925" y="1241425"/>
            <a:ext cx="0" cy="1357313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9" name="AutoShape 3"/>
          <p:cNvSpPr>
            <a:spLocks noChangeArrowheads="1"/>
          </p:cNvSpPr>
          <p:nvPr/>
        </p:nvSpPr>
        <p:spPr bwMode="gray">
          <a:xfrm>
            <a:off x="1628775" y="368300"/>
            <a:ext cx="5751513" cy="923925"/>
          </a:xfrm>
          <a:prstGeom prst="roundRect">
            <a:avLst>
              <a:gd name="adj" fmla="val 28750"/>
            </a:avLst>
          </a:prstGeom>
          <a:gradFill rotWithShape="1">
            <a:gsLst>
              <a:gs pos="0">
                <a:srgbClr val="C9FFCA"/>
              </a:gs>
              <a:gs pos="100000">
                <a:srgbClr val="8EC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303200" prstMaterial="legacyMatte">
            <a:bevelT w="13500" h="13500" prst="angle"/>
            <a:bevelB w="13500" h="13500" prst="angle"/>
            <a:extrusionClr>
              <a:srgbClr val="C9FFCA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320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kumimoji="1" lang="zh-TW" altLang="en-US" sz="320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</a:t>
            </a:r>
            <a:r>
              <a:rPr kumimoji="1" lang="en-US" altLang="zh-TW" sz="320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128</a:t>
            </a:r>
            <a:r>
              <a:rPr kumimoji="1" lang="zh-TW" altLang="en-US" sz="3200" smtClean="0">
                <a:solidFill>
                  <a:srgbClr val="800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endParaRPr kumimoji="1" lang="zh-TW" altLang="en-US" sz="3200">
              <a:solidFill>
                <a:srgbClr val="800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 flipV="1">
            <a:off x="2051050" y="1817688"/>
            <a:ext cx="4913313" cy="4762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4246563" y="1335088"/>
            <a:ext cx="19050" cy="1481137"/>
          </a:xfrm>
          <a:prstGeom prst="line">
            <a:avLst/>
          </a:prstGeom>
          <a:noFill/>
          <a:ln w="57150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611188" y="2881313"/>
            <a:ext cx="1905000" cy="35956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C5E2FF"/>
              </a:gs>
              <a:gs pos="100000">
                <a:srgbClr val="5F63F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5E2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gray">
          <a:xfrm>
            <a:off x="648494" y="3019425"/>
            <a:ext cx="1830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3333CC"/>
                </a:solidFill>
                <a:ea typeface="標楷體" pitchFamily="65" charset="-120"/>
              </a:rPr>
              <a:t>校訂必修</a:t>
            </a:r>
          </a:p>
          <a:p>
            <a:pPr algn="ctr"/>
            <a:r>
              <a:rPr lang="en-US" altLang="zh-TW" sz="2400" b="1" dirty="0" smtClean="0">
                <a:solidFill>
                  <a:srgbClr val="3333CC"/>
                </a:solidFill>
                <a:ea typeface="標楷體" pitchFamily="65" charset="-120"/>
              </a:rPr>
              <a:t>28</a:t>
            </a:r>
            <a:r>
              <a:rPr lang="zh-TW" altLang="en-US" sz="2400" b="1" dirty="0" smtClean="0">
                <a:solidFill>
                  <a:srgbClr val="3333CC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3333CC"/>
              </a:solidFill>
              <a:ea typeface="標楷體" pitchFamily="65" charset="-12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3970338"/>
            <a:ext cx="17383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通識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課群志願</a:t>
            </a:r>
            <a:r>
              <a:rPr lang="zh-TW" altLang="en-US" sz="1900">
                <a:latin typeface="華康勘亭流"/>
                <a:ea typeface="新細明體" pitchFamily="18" charset="-120"/>
              </a:rPr>
              <a:t>填寫，於初選時，務必將可修課時段</a:t>
            </a:r>
            <a:r>
              <a:rPr lang="zh-TW" altLang="en-US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填滿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gray">
          <a:xfrm>
            <a:off x="3024188" y="2881313"/>
            <a:ext cx="2101850" cy="3532187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FBDAD1"/>
              </a:gs>
              <a:gs pos="100000">
                <a:srgbClr val="F279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BDAD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gray">
          <a:xfrm>
            <a:off x="3384689" y="305435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400" b="1" dirty="0">
                <a:solidFill>
                  <a:srgbClr val="993300"/>
                </a:solidFill>
                <a:ea typeface="標楷體" pitchFamily="65" charset="-120"/>
              </a:rPr>
              <a:t>專業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必修</a:t>
            </a:r>
            <a:endParaRPr lang="en-US" altLang="zh-TW" sz="2400" b="1" dirty="0" smtClean="0">
              <a:solidFill>
                <a:srgbClr val="993300"/>
              </a:solidFill>
              <a:ea typeface="標楷體" pitchFamily="65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993300"/>
                </a:solidFill>
                <a:ea typeface="標楷體" pitchFamily="65" charset="-120"/>
              </a:rPr>
              <a:t>44</a:t>
            </a:r>
            <a:r>
              <a:rPr lang="zh-TW" altLang="en-US" sz="2400" b="1" dirty="0" smtClean="0">
                <a:solidFill>
                  <a:srgbClr val="993300"/>
                </a:solidFill>
                <a:ea typeface="標楷體" pitchFamily="65" charset="-120"/>
              </a:rPr>
              <a:t>學分</a:t>
            </a:r>
            <a:endParaRPr lang="zh-TW" altLang="en-US" sz="2400" b="1" dirty="0">
              <a:solidFill>
                <a:srgbClr val="993300"/>
              </a:solidFill>
              <a:ea typeface="標楷體" pitchFamily="65" charset="-120"/>
            </a:endParaRPr>
          </a:p>
        </p:txBody>
      </p:sp>
      <p:sp>
        <p:nvSpPr>
          <p:cNvPr id="21517" name="AutoShape 14"/>
          <p:cNvSpPr>
            <a:spLocks noChangeArrowheads="1"/>
          </p:cNvSpPr>
          <p:nvPr/>
        </p:nvSpPr>
        <p:spPr bwMode="gray">
          <a:xfrm>
            <a:off x="5724525" y="2913063"/>
            <a:ext cx="2916238" cy="3476625"/>
          </a:xfrm>
          <a:prstGeom prst="roundRect">
            <a:avLst>
              <a:gd name="adj" fmla="val 4690"/>
            </a:avLst>
          </a:prstGeom>
          <a:gradFill rotWithShape="1">
            <a:gsLst>
              <a:gs pos="0">
                <a:srgbClr val="B9FFFF"/>
              </a:gs>
              <a:gs pos="100000">
                <a:srgbClr val="3FA19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9FFFF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zh-TW" altLang="en-US" sz="1400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gray">
          <a:xfrm>
            <a:off x="6550282" y="3025775"/>
            <a:ext cx="1063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選修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008000"/>
                </a:solidFill>
                <a:ea typeface="標楷體" pitchFamily="65" charset="-120"/>
              </a:rPr>
              <a:t>56</a:t>
            </a:r>
            <a:r>
              <a:rPr lang="zh-TW" altLang="en-US" sz="2200" b="1" dirty="0" smtClean="0">
                <a:solidFill>
                  <a:srgbClr val="008000"/>
                </a:solidFill>
                <a:ea typeface="標楷體" pitchFamily="65" charset="-120"/>
              </a:rPr>
              <a:t>學分</a:t>
            </a:r>
            <a:endParaRPr lang="zh-TW" altLang="en-US" sz="2200" b="1" dirty="0">
              <a:solidFill>
                <a:srgbClr val="008000"/>
              </a:solidFill>
              <a:ea typeface="標楷體" pitchFamily="65" charset="-120"/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5734050" y="3843338"/>
            <a:ext cx="3276600" cy="18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1.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專業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50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altLang="zh-TW" sz="1900" dirty="0" smtClean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2</a:t>
            </a:r>
            <a:r>
              <a:rPr lang="en-US" altLang="zh-TW" sz="1900" dirty="0">
                <a:solidFill>
                  <a:srgbClr val="004986"/>
                </a:solidFill>
                <a:latin typeface="華康勘亭流"/>
                <a:ea typeface="新細明體" pitchFamily="18" charset="-120"/>
              </a:rPr>
              <a:t>.</a:t>
            </a:r>
            <a:r>
              <a:rPr lang="zh-TW" altLang="en-US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自由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選修</a:t>
            </a:r>
            <a:r>
              <a:rPr lang="en-US" altLang="zh-TW" sz="1900" dirty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6</a:t>
            </a:r>
            <a:r>
              <a:rPr lang="zh-TW" altLang="en-US" sz="1900" dirty="0" smtClean="0">
                <a:solidFill>
                  <a:srgbClr val="FF0080"/>
                </a:solidFill>
                <a:latin typeface="華康勘亭流"/>
                <a:ea typeface="新細明體" pitchFamily="18" charset="-120"/>
              </a:rPr>
              <a:t>學分</a:t>
            </a:r>
            <a:endParaRPr lang="en-US" altLang="zh-TW" sz="1900" dirty="0">
              <a:solidFill>
                <a:srgbClr val="FF0080"/>
              </a:solidFill>
              <a:latin typeface="華康勘亭流"/>
              <a:ea typeface="新細明體" pitchFamily="18" charset="-120"/>
            </a:endParaRPr>
          </a:p>
          <a:p>
            <a:pPr eaLnBrk="1" hangingPunct="1"/>
            <a:r>
              <a:rPr lang="zh-TW" altLang="zh-TW" dirty="0">
                <a:latin typeface="華康勘亭流"/>
                <a:ea typeface="新細明體" pitchFamily="18" charset="-120"/>
              </a:rPr>
              <a:t>如</a:t>
            </a:r>
            <a:r>
              <a:rPr lang="zh-TW" altLang="en-US" dirty="0">
                <a:latin typeface="華康勘亭流"/>
                <a:ea typeface="新細明體" pitchFamily="18" charset="-120"/>
              </a:rPr>
              <a:t>其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他系所課程、校訂選修課程及校訂必修</a:t>
            </a:r>
            <a:r>
              <a:rPr lang="en-US" altLang="zh-TW" dirty="0">
                <a:latin typeface="華康勘亭流"/>
                <a:ea typeface="新細明體" pitchFamily="18" charset="-120"/>
              </a:rPr>
              <a:t>xx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課群中</a:t>
            </a:r>
            <a:r>
              <a:rPr lang="zh-TW" altLang="zh-TW" dirty="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未修習</a:t>
            </a:r>
            <a:r>
              <a:rPr lang="zh-TW" altLang="zh-TW" dirty="0">
                <a:latin typeface="華康勘亭流"/>
                <a:ea typeface="新細明體" pitchFamily="18" charset="-120"/>
              </a:rPr>
              <a:t>過之課程</a:t>
            </a:r>
            <a:endParaRPr lang="zh-TW" altLang="en-US" dirty="0">
              <a:latin typeface="華康勘亭流"/>
              <a:ea typeface="新細明體" pitchFamily="18" charset="-120"/>
            </a:endParaRPr>
          </a:p>
        </p:txBody>
      </p:sp>
      <p:sp>
        <p:nvSpPr>
          <p:cNvPr id="21520" name="Text Box 10"/>
          <p:cNvSpPr txBox="1">
            <a:spLocks noChangeArrowheads="1"/>
          </p:cNvSpPr>
          <p:nvPr/>
        </p:nvSpPr>
        <p:spPr bwMode="auto">
          <a:xfrm>
            <a:off x="3132138" y="3954463"/>
            <a:ext cx="195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提醒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zh-TW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不及格者，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/>
            <a:r>
              <a:rPr lang="zh-TW" altLang="zh-TW" sz="1900">
                <a:solidFill>
                  <a:srgbClr val="FF0000"/>
                </a:solidFill>
                <a:latin typeface="華康勘亭流"/>
                <a:ea typeface="新細明體" pitchFamily="18" charset="-120"/>
              </a:rPr>
              <a:t>務必進行重補修</a:t>
            </a:r>
            <a:endParaRPr lang="en-US" altLang="zh-TW" sz="1900">
              <a:solidFill>
                <a:srgbClr val="FF0000"/>
              </a:solidFill>
              <a:latin typeface="華康勘亭流"/>
              <a:ea typeface="新細明體" pitchFamily="18" charset="-12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1900">
                <a:latin typeface="華康勘亭流"/>
                <a:ea typeface="新細明體" pitchFamily="18" charset="-120"/>
              </a:rPr>
              <a:t>例如：管理學</a:t>
            </a:r>
            <a:r>
              <a:rPr lang="zh-TW" altLang="en-US" sz="1900" smtClean="0">
                <a:latin typeface="華康勘亭流"/>
                <a:ea typeface="新細明體" pitchFamily="18" charset="-120"/>
              </a:rPr>
              <a:t>、統計學</a:t>
            </a:r>
            <a:endParaRPr lang="en-US" altLang="zh-TW" sz="1900">
              <a:latin typeface="華康勘亭流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4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2531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B6268B-9B56-44BF-841E-CFF1AEF24A2E}" type="slidenum">
              <a:rPr kumimoji="1" lang="en-US" altLang="ja-JP" sz="1400">
                <a:ea typeface="MS PGothic" pitchFamily="34" charset="-128"/>
              </a:rPr>
              <a:pPr algn="r" eaLnBrk="1" hangingPunct="1"/>
              <a:t>7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323850" y="1498600"/>
            <a:ext cx="22320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泛指通識中心所開之</a:t>
            </a:r>
            <a:r>
              <a:rPr kumimoji="1" lang="en-US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課群、語言中心所開之大一英文等課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、軍訓室之軍訓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、全民國防教育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課</a:t>
            </a:r>
            <a:r>
              <a:rPr kumimoji="1" lang="zh-TW" altLang="en-US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程</a:t>
            </a:r>
            <a:r>
              <a:rPr kumimoji="1" lang="zh-TW" altLang="zh-TW" sz="260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6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647700" y="1036638"/>
            <a:ext cx="1619250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2771775" y="1498600"/>
            <a:ext cx="61658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所有校訂必修課程，皆為全校性學生共同必修，同學務必於初選階段上網選課，以保障個人選課權益。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通識課之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課群課程，為填寫志願篩選，請於初選時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至少填寫</a:t>
            </a:r>
            <a:r>
              <a:rPr kumimoji="1" lang="en-US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6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個以上志願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，以免志願數過少，無法選上課程。初選結果公告後，請務必不可自行退課，以免其他課群人數已滿，需待大四方可補修。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 u="sng">
                <a:solidFill>
                  <a:srgbClr val="692F01"/>
                </a:solidFill>
                <a:latin typeface="華康POP2體W9(P)"/>
                <a:ea typeface="新細明體" pitchFamily="18" charset="-120"/>
              </a:rPr>
              <a:t>英文課程屬次序性之學年課程，故有檔修制度。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上學期未達</a:t>
            </a:r>
            <a:r>
              <a:rPr kumimoji="1" lang="en-US" altLang="zh-TW" sz="2200">
                <a:latin typeface="華康POP2體W9(P)"/>
                <a:ea typeface="新細明體" pitchFamily="18" charset="-120"/>
              </a:rPr>
              <a:t>45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分，則下學期不得續修。大一英文未修畢，則大二英文不得修習。</a:t>
            </a:r>
          </a:p>
          <a:p>
            <a:pPr>
              <a:buFont typeface="Arial" pitchFamily="34" charset="0"/>
              <a:buAutoNum type="arabicPeriod"/>
            </a:pPr>
            <a:r>
              <a:rPr kumimoji="1" lang="zh-TW" altLang="zh-TW" sz="2200">
                <a:latin typeface="華康POP2體W9(P)"/>
                <a:ea typeface="新細明體" pitchFamily="18" charset="-120"/>
              </a:rPr>
              <a:t>所有課程名稱，</a:t>
            </a:r>
            <a:r>
              <a:rPr kumimoji="1" lang="zh-TW" altLang="zh-TW" sz="22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相同者不可重覆修習</a:t>
            </a:r>
            <a:r>
              <a:rPr kumimoji="1" lang="zh-TW" altLang="zh-TW" sz="2200">
                <a:latin typeface="華康POP2體W9(P)"/>
                <a:ea typeface="新細明體" pitchFamily="18" charset="-120"/>
              </a:rPr>
              <a:t>。</a:t>
            </a:r>
            <a:r>
              <a:rPr kumimoji="1" lang="zh-TW" altLang="zh-TW" sz="2200" u="sng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重覆修課，將不採計學分數。</a:t>
            </a:r>
            <a:endParaRPr kumimoji="1" lang="zh-TW" altLang="en-US" sz="2200" u="sng">
              <a:solidFill>
                <a:srgbClr val="FF0080"/>
              </a:solidFill>
              <a:latin typeface="華康POP2體W9(P)"/>
              <a:ea typeface="新細明體" pitchFamily="18" charset="-12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4824413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zh-TW" altLang="zh-TW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校訂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必修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28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832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8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1584325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本系開設之專業選修，未曾修習即可當成專業選修</a:t>
            </a:r>
            <a:r>
              <a:rPr kumimoji="1" lang="zh-TW" altLang="zh-TW" sz="2200" smtClean="0"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smtClean="0">
              <a:latin typeface="華康POP2體W9(P)"/>
              <a:ea typeface="新細明體" pitchFamily="18" charset="-120"/>
            </a:endParaRPr>
          </a:p>
          <a:p>
            <a:endParaRPr kumimoji="1" lang="en-US" altLang="zh-TW" sz="2200" smtClean="0">
              <a:latin typeface="華康POP2體W9(P)"/>
              <a:ea typeface="新細明體" pitchFamily="18" charset="-120"/>
            </a:endParaRPr>
          </a:p>
          <a:p>
            <a:r>
              <a:rPr kumimoji="1" lang="en-US" altLang="zh-TW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Q1</a:t>
            </a:r>
            <a:r>
              <a:rPr kumimoji="1" lang="zh-TW" altLang="en-US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：專業選修多修，可以當成自由學分嗎</a:t>
            </a:r>
            <a:r>
              <a:rPr kumimoji="1" lang="en-US" altLang="zh-TW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?</a:t>
            </a:r>
          </a:p>
          <a:p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A1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：可以，只要課名沒有重複即可。</a:t>
            </a:r>
            <a:endParaRPr kumimoji="1" lang="en-US" altLang="zh-TW" sz="2200" smtClean="0">
              <a:latin typeface="華康POP2體W9(P)"/>
              <a:ea typeface="新細明體" pitchFamily="18" charset="-120"/>
            </a:endParaRPr>
          </a:p>
          <a:p>
            <a:r>
              <a:rPr kumimoji="1" lang="en-US" altLang="zh-TW" sz="220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Q2</a:t>
            </a:r>
            <a:r>
              <a:rPr kumimoji="1" lang="zh-TW" altLang="en-US" sz="220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：專業選修不夠可以下修嗎</a:t>
            </a:r>
            <a:r>
              <a:rPr kumimoji="1" lang="en-US" altLang="zh-TW" sz="220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?</a:t>
            </a:r>
          </a:p>
          <a:p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A2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：</a:t>
            </a:r>
            <a:r>
              <a:rPr kumimoji="1" lang="zh-TW" altLang="en-US" sz="2200">
                <a:latin typeface="華康POP2體W9(P)"/>
                <a:ea typeface="新細明體" pitchFamily="18" charset="-120"/>
              </a:rPr>
              <a:t>可以，只要課名沒有重複即可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 smtClean="0">
              <a:latin typeface="華康POP2體W9(P)"/>
              <a:ea typeface="新細明體" pitchFamily="18" charset="-120"/>
            </a:endParaRPr>
          </a:p>
          <a:p>
            <a:r>
              <a:rPr kumimoji="1" lang="en-US" altLang="zh-TW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Q3</a:t>
            </a:r>
            <a:r>
              <a:rPr kumimoji="1" lang="zh-TW" altLang="en-US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：專業必</a:t>
            </a:r>
            <a:r>
              <a:rPr kumimoji="1" lang="en-US" altLang="zh-TW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/</a:t>
            </a:r>
            <a:r>
              <a:rPr kumimoji="1" lang="zh-TW" altLang="en-US" sz="22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選修不夠，別系有相似課程可以修他系嗎</a:t>
            </a:r>
            <a:r>
              <a:rPr kumimoji="1" lang="en-US" altLang="zh-TW" sz="220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?</a:t>
            </a:r>
          </a:p>
          <a:p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A3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：</a:t>
            </a:r>
            <a:r>
              <a:rPr kumimoji="1" lang="zh-TW" altLang="en-US" sz="2200" smtClean="0">
                <a:solidFill>
                  <a:srgbClr val="FF00FF"/>
                </a:solidFill>
                <a:latin typeface="華康POP2體W9(P)"/>
                <a:ea typeface="新細明體" pitchFamily="18" charset="-120"/>
              </a:rPr>
              <a:t>不可以，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除非經系主任同意，請洽系辦助教</a:t>
            </a:r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分機</a:t>
            </a:r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7643)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。</a:t>
            </a:r>
            <a:endParaRPr kumimoji="1" lang="en-US" altLang="zh-TW" sz="2200">
              <a:latin typeface="華康POP2體W9(P)"/>
              <a:ea typeface="新細明體" pitchFamily="18" charset="-120"/>
            </a:endParaRPr>
          </a:p>
          <a:p>
            <a:endParaRPr kumimoji="1" lang="en-US" altLang="zh-TW" sz="2200" smtClean="0">
              <a:latin typeface="華康POP2體W9(P)"/>
              <a:ea typeface="新細明體" pitchFamily="18" charset="-120"/>
            </a:endParaRPr>
          </a:p>
          <a:p>
            <a:endParaRPr kumimoji="1" lang="zh-TW" altLang="en-US" sz="220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3667746" y="9652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專業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50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1233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228600" y="892175"/>
            <a:ext cx="8732838" cy="5416550"/>
          </a:xfrm>
          <a:prstGeom prst="roundRect">
            <a:avLst>
              <a:gd name="adj" fmla="val 8375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23555" name="投影片編號版面配置區 5"/>
          <p:cNvSpPr txBox="1">
            <a:spLocks noGrp="1"/>
          </p:cNvSpPr>
          <p:nvPr/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B31D8E6-35AC-41AB-BC43-BCA1DC063A0A}" type="slidenum">
              <a:rPr kumimoji="1" lang="en-US" altLang="ja-JP" sz="1400">
                <a:ea typeface="MS PGothic" pitchFamily="34" charset="-128"/>
              </a:rPr>
              <a:pPr algn="r" eaLnBrk="1" hangingPunct="1"/>
              <a:t>9</a:t>
            </a:fld>
            <a:endParaRPr kumimoji="1" lang="en-US" altLang="ja-JP" sz="1400">
              <a:ea typeface="MS PGothic" pitchFamily="34" charset="-128"/>
            </a:endParaRPr>
          </a:p>
        </p:txBody>
      </p:sp>
      <p:sp>
        <p:nvSpPr>
          <p:cNvPr id="749575" name="AutoShape 7"/>
          <p:cNvSpPr>
            <a:spLocks noChangeArrowheads="1"/>
          </p:cNvSpPr>
          <p:nvPr/>
        </p:nvSpPr>
        <p:spPr bwMode="auto">
          <a:xfrm>
            <a:off x="179387" y="1498600"/>
            <a:ext cx="2447925" cy="5062538"/>
          </a:xfrm>
          <a:prstGeom prst="roundRect">
            <a:avLst>
              <a:gd name="adj" fmla="val 7542"/>
            </a:avLst>
          </a:prstGeom>
          <a:solidFill>
            <a:srgbClr val="CCFFFF"/>
          </a:solidFill>
          <a:ln w="38100" algn="ctr">
            <a:solidFill>
              <a:srgbClr val="3366FF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 marL="447675" indent="-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6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多修</a:t>
            </a:r>
            <a:r>
              <a:rPr kumimoji="1" lang="zh-TW" altLang="en-US" sz="260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本系專業選、校定必修或是他系課程皆可認定為自由選修</a:t>
            </a:r>
            <a:endParaRPr kumimoji="1" lang="en-US" altLang="zh-TW" sz="2800">
              <a:solidFill>
                <a:srgbClr val="0000CC"/>
              </a:solidFill>
              <a:latin typeface="華康POP2體W9(P)"/>
              <a:ea typeface="新細明體" pitchFamily="18" charset="-120"/>
            </a:endParaRPr>
          </a:p>
          <a:p>
            <a:pPr>
              <a:buFont typeface="Arial" pitchFamily="34" charset="0"/>
              <a:buAutoNum type="arabicPeriod"/>
              <a:defRPr/>
            </a:pPr>
            <a:r>
              <a:rPr kumimoji="1" lang="zh-TW" altLang="en-US" sz="2800" smtClean="0">
                <a:solidFill>
                  <a:srgbClr val="FF0000"/>
                </a:solidFill>
                <a:latin typeface="華康POP2體W9(P)"/>
                <a:ea typeface="新細明體" pitchFamily="18" charset="-120"/>
              </a:rPr>
              <a:t>課程名稱不得重複</a:t>
            </a:r>
            <a:r>
              <a:rPr kumimoji="1" lang="zh-TW" altLang="en-US" sz="2800" smtClean="0">
                <a:solidFill>
                  <a:srgbClr val="0000CC"/>
                </a:solidFill>
                <a:latin typeface="華康POP2體W9(P)"/>
                <a:ea typeface="新細明體" pitchFamily="18" charset="-120"/>
              </a:rPr>
              <a:t>，否則不予採計。</a:t>
            </a:r>
            <a:r>
              <a:rPr kumimoji="1" lang="en-US" altLang="zh-TW" sz="260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	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719138" y="1036638"/>
            <a:ext cx="1620837" cy="533400"/>
          </a:xfrm>
          <a:prstGeom prst="roundRect">
            <a:avLst>
              <a:gd name="adj" fmla="val 50000"/>
            </a:avLst>
          </a:prstGeom>
          <a:solidFill>
            <a:srgbClr val="3399FF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說 明</a:t>
            </a:r>
          </a:p>
        </p:txBody>
      </p: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2808288" y="1498600"/>
            <a:ext cx="6191250" cy="5062538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●自由選修學分不夠怎麼辦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多修的</a:t>
            </a:r>
            <a:r>
              <a:rPr kumimoji="1" lang="zh-TW" altLang="en-US" sz="2200" b="1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專業選修、校定必修</a:t>
            </a:r>
            <a:r>
              <a:rPr kumimoji="1" lang="en-US" altLang="zh-TW" sz="2200" b="1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(</a:t>
            </a:r>
            <a:r>
              <a:rPr kumimoji="1" lang="zh-TW" altLang="en-US" sz="2200" b="1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通識</a:t>
            </a:r>
            <a:r>
              <a:rPr kumimoji="1" lang="en-US" altLang="zh-TW" sz="2200" b="1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)</a:t>
            </a:r>
            <a:r>
              <a:rPr kumimoji="1" lang="zh-TW" altLang="en-US" sz="2200" b="1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、他系必選修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可以當自由選修，且畢業審查系統</a:t>
            </a:r>
            <a:r>
              <a:rPr kumimoji="1" lang="zh-TW" altLang="en-US" sz="2400">
                <a:solidFill>
                  <a:srgbClr val="FF0080"/>
                </a:solidFill>
                <a:latin typeface="華康POP2體W9(P)"/>
                <a:ea typeface="新細明體" pitchFamily="18" charset="-120"/>
              </a:rPr>
              <a:t>不用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移動。</a:t>
            </a:r>
            <a:endParaRPr kumimoji="1" lang="en-US" altLang="zh-TW" sz="2400">
              <a:latin typeface="華康POP2體W9(P)"/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專業選修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(A)50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+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自由選修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(B)6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         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=56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(A)=56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</a:t>
            </a:r>
            <a:endParaRPr kumimoji="1" lang="en-US" altLang="zh-TW" sz="240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400">
                <a:latin typeface="華康POP2體W9(P)"/>
                <a:ea typeface="新細明體" pitchFamily="18" charset="-120"/>
              </a:rPr>
              <a:t> 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     或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(A)54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</a:t>
            </a:r>
            <a:r>
              <a:rPr kumimoji="1" lang="en-US" altLang="zh-TW" sz="2400" smtClean="0">
                <a:latin typeface="華康POP2體W9(P)"/>
                <a:ea typeface="新細明體" pitchFamily="18" charset="-120"/>
              </a:rPr>
              <a:t>+(B)2</a:t>
            </a:r>
            <a:r>
              <a:rPr kumimoji="1" lang="zh-TW" altLang="en-US" sz="2400" smtClean="0">
                <a:latin typeface="華康POP2體W9(P)"/>
                <a:ea typeface="新細明體" pitchFamily="18" charset="-120"/>
              </a:rPr>
              <a:t>學分，皆達畢業標準。</a:t>
            </a:r>
            <a:endParaRPr kumimoji="1" lang="en-US" altLang="zh-TW" sz="2400" smtClean="0">
              <a:latin typeface="華康POP2體W9(P)"/>
              <a:ea typeface="新細明體" pitchFamily="18" charset="-120"/>
            </a:endParaRPr>
          </a:p>
          <a:p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●校定必修</a:t>
            </a:r>
            <a:r>
              <a:rPr kumimoji="1" lang="en-US" altLang="zh-TW" sz="2200" smtClean="0">
                <a:latin typeface="華康POP2體W9(P)"/>
                <a:ea typeface="新細明體" pitchFamily="18" charset="-120"/>
              </a:rPr>
              <a:t>XX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課群這學期沒開課</a:t>
            </a:r>
            <a:r>
              <a:rPr kumimoji="1" lang="zh-TW" altLang="en-US" sz="220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，可以畢業嗎</a:t>
            </a:r>
            <a:r>
              <a:rPr kumimoji="1" lang="en-US" altLang="zh-TW" sz="2200" smtClean="0">
                <a:solidFill>
                  <a:srgbClr val="800040"/>
                </a:solidFill>
                <a:latin typeface="華康POP2體W9(P)"/>
                <a:ea typeface="新細明體" pitchFamily="18" charset="-120"/>
              </a:rPr>
              <a:t>?</a:t>
            </a:r>
            <a:endParaRPr kumimoji="1" lang="zh-TW" altLang="zh-TW" sz="2200">
              <a:solidFill>
                <a:srgbClr val="800040"/>
              </a:solidFill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請至通識中心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  <a:hlinkClick r:id="rId2"/>
              </a:rPr>
              <a:t>替代課程</a:t>
            </a: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查詢</a:t>
            </a:r>
            <a:r>
              <a:rPr kumimoji="1" lang="zh-TW" altLang="zh-TW" sz="2200" smtClean="0">
                <a:latin typeface="華康POP2體W9(P)"/>
                <a:ea typeface="新細明體" pitchFamily="18" charset="-120"/>
              </a:rPr>
              <a:t>。</a:t>
            </a:r>
            <a:endParaRPr kumimoji="1" lang="zh-TW" altLang="zh-TW" sz="2200">
              <a:latin typeface="華康POP2體W9(P)"/>
              <a:ea typeface="新細明體" pitchFamily="18" charset="-12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kumimoji="1" lang="zh-TW" altLang="en-US" sz="2200" smtClean="0">
                <a:latin typeface="華康POP2體W9(P)"/>
                <a:ea typeface="新細明體" pitchFamily="18" charset="-120"/>
              </a:rPr>
              <a:t>只能左右替代，不能上下替代。例如：</a:t>
            </a:r>
            <a:r>
              <a:rPr lang="zh-TW" altLang="en-US" sz="2400"/>
              <a:t>文化發展與創意課</a:t>
            </a:r>
            <a:r>
              <a:rPr lang="zh-TW" altLang="en-US" sz="2400" smtClean="0"/>
              <a:t>群</a:t>
            </a:r>
            <a:r>
              <a:rPr lang="en-US" altLang="zh-TW" sz="2400" smtClean="0"/>
              <a:t>=</a:t>
            </a:r>
            <a:r>
              <a:rPr lang="zh-TW" altLang="en-US" sz="2400" smtClean="0"/>
              <a:t>博雅客群。</a:t>
            </a:r>
            <a:endParaRPr kumimoji="1" lang="zh-TW" altLang="en-US" sz="2200">
              <a:latin typeface="華康POP2體W9(P)"/>
              <a:ea typeface="新細明體" pitchFamily="18" charset="-12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5076825" y="1028700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>
                <a:solidFill>
                  <a:srgbClr val="003300"/>
                </a:solidFill>
                <a:latin typeface="華康粗黑體" pitchFamily="49" charset="-120"/>
                <a:ea typeface="華康粗黑體" pitchFamily="49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71775" y="303213"/>
            <a:ext cx="3816350" cy="5334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自由</a:t>
            </a:r>
            <a:r>
              <a:rPr kumimoji="1" lang="zh-TW" altLang="en-US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選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修</a:t>
            </a:r>
            <a:r>
              <a:rPr kumimoji="1" lang="en-US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6</a:t>
            </a:r>
            <a:r>
              <a:rPr kumimoji="1" lang="zh-TW" altLang="zh-TW" sz="3200" b="1" dirty="0" smtClean="0">
                <a:solidFill>
                  <a:srgbClr val="000066"/>
                </a:solidFill>
                <a:latin typeface="華康粗黑體" pitchFamily="49" charset="-120"/>
                <a:ea typeface="華康粗黑體" pitchFamily="49" charset="-12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5060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1246</Words>
  <Application>Microsoft Office PowerPoint</Application>
  <PresentationFormat>如螢幕大小 (4:3)</PresentationFormat>
  <Paragraphs>157</Paragraphs>
  <Slides>12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Arial</vt:lpstr>
      <vt:lpstr>新細明體</vt:lpstr>
      <vt:lpstr>Calibri</vt:lpstr>
      <vt:lpstr>華康中圓體</vt:lpstr>
      <vt:lpstr>Georgia</vt:lpstr>
      <vt:lpstr>Times New Roman</vt:lpstr>
      <vt:lpstr>MS PGothic</vt:lpstr>
      <vt:lpstr>華康POP2體W9(P)</vt:lpstr>
      <vt:lpstr>華康粗黑體</vt:lpstr>
      <vt:lpstr>Wingdings</vt:lpstr>
      <vt:lpstr>標楷體</vt:lpstr>
      <vt:lpstr>華康勘亭流</vt:lpstr>
      <vt:lpstr>訓練</vt:lpstr>
      <vt:lpstr>朝陽科技大學 107學年度第2學期應屆畢業生  畢業資格審核注意事項  　　 　－銀髮產業管理系</vt:lpstr>
      <vt:lpstr>一、應屆畢業生規定：</vt:lpstr>
      <vt:lpstr>二、畢業自審：</vt:lpstr>
      <vt:lpstr>三、銀管系（四進）畢業資格應修學分數： ◎適用課規：104學年度入學適用</vt:lpstr>
      <vt:lpstr>四、銀管系（四進）畢業資格審查項目：</vt:lpstr>
      <vt:lpstr>PowerPoint 簡報</vt:lpstr>
      <vt:lpstr>PowerPoint 簡報</vt:lpstr>
      <vt:lpstr>PowerPoint 簡報</vt:lpstr>
      <vt:lpstr>PowerPoint 簡報</vt:lpstr>
      <vt:lpstr>五、銀管系（四進)畢業資格： 注意事項－1：</vt:lpstr>
      <vt:lpstr>Q&amp;A  是否仍有問題? ． 請先上網查看【畢業生專區】資訊 . 『各系畢業資格審核注意事項』</vt:lpstr>
      <vt:lpstr>洽詢單位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2018-05-17T08:49:19Z</dcterms:modified>
</cp:coreProperties>
</file>