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3.xml" ContentType="application/vnd.openxmlformats-officedocument.presentationml.notesSlide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9" r:id="rId2"/>
    <p:sldId id="291" r:id="rId3"/>
    <p:sldId id="292" r:id="rId4"/>
    <p:sldId id="261" r:id="rId5"/>
    <p:sldId id="294" r:id="rId6"/>
    <p:sldId id="287" r:id="rId7"/>
    <p:sldId id="289" r:id="rId8"/>
    <p:sldId id="277" r:id="rId9"/>
    <p:sldId id="293" r:id="rId10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4"/>
            <p14:sldId id="287"/>
            <p14:sldId id="289"/>
            <p14:sldId id="277"/>
            <p14:sldId id="29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74" autoAdjust="0"/>
    <p:restoredTop sz="97658" autoAdjust="0"/>
  </p:normalViewPr>
  <p:slideViewPr>
    <p:cSldViewPr>
      <p:cViewPr>
        <p:scale>
          <a:sx n="72" d="100"/>
          <a:sy n="72" d="100"/>
        </p:scale>
        <p:origin x="-542" y="-2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6/5/2017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2017/6/5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8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://www.ge.cyut.edu.tw/cyutge/course.php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5" Type="http://schemas.openxmlformats.org/officeDocument/2006/relationships/hyperlink" Target="main-graduate.htm" TargetMode="External"/><Relationship Id="rId4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5" Type="http://schemas.openxmlformats.org/officeDocument/2006/relationships/hyperlink" Target="http://www.flc.cyut.edu.tw/FLC_web/Lang/Courses1.aspx" TargetMode="External"/><Relationship Id="rId4" Type="http://schemas.openxmlformats.org/officeDocument/2006/relationships/hyperlink" Target="http://www.flc.cyut.edu.tw/FLC_web/Lang/Courses3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4032448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108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－資訊管理系</a:t>
            </a:r>
            <a:endParaRPr lang="zh-TW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707904" y="5301208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105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6"/>
            <a:ext cx="8077200" cy="5040559"/>
          </a:xfrm>
        </p:spPr>
        <p:txBody>
          <a:bodyPr>
            <a:noAutofit/>
          </a:bodyPr>
          <a:lstStyle/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2800" dirty="0"/>
              <a:t>　</a:t>
            </a:r>
            <a:endParaRPr lang="en-US" altLang="zh-TW" sz="2800" dirty="0" smtClean="0"/>
          </a:p>
          <a:p>
            <a:pPr marL="0" indent="0">
              <a:buNone/>
            </a:pPr>
            <a:r>
              <a:rPr lang="zh-TW" altLang="en-US" sz="2800" smtClean="0"/>
              <a:t>　</a:t>
            </a:r>
            <a:endParaRPr lang="en-US" altLang="zh-TW" sz="2800" dirty="0" smtClean="0"/>
          </a:p>
          <a:p>
            <a:pPr marL="0" indent="0">
              <a:buNone/>
            </a:pPr>
            <a:endParaRPr lang="en-US" altLang="zh-TW" sz="2800" dirty="0"/>
          </a:p>
          <a:p>
            <a:pPr>
              <a:lnSpc>
                <a:spcPct val="160000"/>
              </a:lnSpc>
            </a:pP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2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60000"/>
              </a:lnSpc>
            </a:pPr>
            <a:r>
              <a:rPr lang="zh-TW" altLang="en-US" sz="26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26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701352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/>
                <a:gridCol w="2376264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1340769"/>
            <a:ext cx="8352928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校訂必修及專業必修，若為重補修課會對應至「自由選修」頁籤，請先與通識中心（學院）老師或系辦助教確認後，再於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位置</a:t>
            </a:r>
            <a:r>
              <a:rPr lang="zh-TW" altLang="en-US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b="1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三、資管系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</a:t>
            </a:r>
            <a:r>
              <a:rPr lang="zh-TW" altLang="en-US" sz="38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進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105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4010757"/>
              </p:ext>
            </p:extLst>
          </p:nvPr>
        </p:nvGraphicFramePr>
        <p:xfrm>
          <a:off x="899592" y="1988840"/>
          <a:ext cx="7776863" cy="3456384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433398"/>
                <a:gridCol w="1382931"/>
                <a:gridCol w="1410843"/>
                <a:gridCol w="1202623"/>
                <a:gridCol w="1044162"/>
              </a:tblGrid>
              <a:tr h="711111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2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0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28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24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66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22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400" kern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altLang="en-US">
              <a:solidFill>
                <a:prstClr val="black">
                  <a:tint val="75000"/>
                </a:prstClr>
              </a:solidFill>
              <a:ea typeface="新細明體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0060726"/>
              </p:ext>
            </p:extLst>
          </p:nvPr>
        </p:nvGraphicFramePr>
        <p:xfrm>
          <a:off x="971600" y="1340768"/>
          <a:ext cx="7776863" cy="4777456"/>
        </p:xfrm>
        <a:graphic>
          <a:graphicData uri="http://schemas.openxmlformats.org/drawingml/2006/table">
            <a:tbl>
              <a:tblPr firstRow="1" bandRow="1"/>
              <a:tblGrid>
                <a:gridCol w="648072"/>
                <a:gridCol w="1872208"/>
                <a:gridCol w="2232248"/>
                <a:gridCol w="1512168"/>
                <a:gridCol w="1512167"/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6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表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列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課程</a:t>
                      </a: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之校訂必修。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上開立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之</a:t>
                      </a: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必修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課程為主</a:t>
                      </a: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。</a:t>
                      </a:r>
                      <a:endParaRPr lang="en-US" altLang="zh-TW" sz="2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2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應通過本系規定之「技能檢定」或國際證照。</a:t>
                      </a:r>
                      <a:endParaRPr lang="zh-TW" alt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26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選修</a:t>
                      </a: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學分。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800" b="1" kern="1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可承認之非本系學分數上限包含</a:t>
                      </a:r>
                      <a:r>
                        <a:rPr lang="zh-TW" altLang="en-US" sz="1800" b="1" u="sng" kern="1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外系學分</a:t>
                      </a:r>
                      <a:r>
                        <a:rPr lang="zh-TW" altLang="en-US" sz="1800" b="1" kern="1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、課程規劃中未有之</a:t>
                      </a:r>
                      <a:r>
                        <a:rPr lang="zh-TW" altLang="en-US" sz="1800" b="1" u="none" kern="1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本系課程</a:t>
                      </a:r>
                      <a:r>
                        <a:rPr lang="zh-TW" altLang="en-US" sz="1800" b="1" kern="1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、超修的本系專業選修學分或</a:t>
                      </a:r>
                      <a:r>
                        <a:rPr lang="zh-TW" altLang="en-US" sz="1800" b="1" u="sng" kern="1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校訂必修及選修學分</a:t>
                      </a:r>
                      <a:r>
                        <a:rPr lang="zh-TW" altLang="en-US" sz="1800" b="1" kern="1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。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600" dirty="0">
                <a:latin typeface="華康中圓體" pitchFamily="49" charset="-120"/>
                <a:ea typeface="華康中圓體" pitchFamily="49" charset="-120"/>
              </a:rPr>
              <a:t>資管</a:t>
            </a:r>
            <a:r>
              <a:rPr lang="zh-TW" altLang="en-US" sz="3600" dirty="0" smtClean="0"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5181549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600" dirty="0">
                <a:latin typeface="華康中圓體" pitchFamily="49" charset="-120"/>
                <a:ea typeface="華康中圓體" pitchFamily="49" charset="-120"/>
              </a:rPr>
              <a:t>資管系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（四技）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2060848"/>
            <a:ext cx="7920880" cy="439248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lnSpc>
                <a:spcPts val="4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列為畢業</a:t>
            </a:r>
            <a:r>
              <a:rPr lang="zh-TW" altLang="zh-TW" sz="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學分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。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如：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</a:t>
            </a:r>
            <a:r>
              <a:rPr lang="zh-TW" altLang="zh-TW" sz="24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第</a:t>
            </a:r>
            <a:r>
              <a:rPr lang="en-US" altLang="zh-TW" sz="24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次修習的籃球不得列計</a:t>
            </a:r>
            <a:r>
              <a:rPr lang="zh-TW" altLang="zh-TW" sz="24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至畢業</a:t>
            </a:r>
            <a:r>
              <a:rPr lang="zh-TW" altLang="zh-TW" sz="24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學分中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ts val="4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修習系上開設之課程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若有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延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修等因素經</a:t>
            </a:r>
            <a:r>
              <a:rPr lang="zh-TW" altLang="zh-TW" sz="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得修習系上規定之</a:t>
            </a:r>
            <a:r>
              <a:rPr lang="zh-TW" altLang="zh-TW" sz="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相</a:t>
            </a:r>
            <a:r>
              <a:rPr lang="zh-TW" altLang="en-US" sz="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關</a:t>
            </a:r>
            <a:r>
              <a:rPr lang="zh-TW" altLang="zh-TW" sz="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課程替代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600" dirty="0">
                <a:latin typeface="華康中圓體" pitchFamily="49" charset="-120"/>
                <a:ea typeface="華康中圓體" pitchFamily="49" charset="-120"/>
              </a:rPr>
              <a:t>資管系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技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43608" y="1916832"/>
            <a:ext cx="7704856" cy="352839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上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規定</a:t>
            </a:r>
            <a:r>
              <a:rPr lang="zh-TW" altLang="en-US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「技術能力檢定」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之門檻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，於應屆畢業之次學期開學前未取得者，須完成次學期之註冊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繳費</a:t>
            </a:r>
            <a:r>
              <a:rPr lang="zh-TW" altLang="en-US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程序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次學期取得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證照經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系辦通過者，</a:t>
            </a:r>
            <a:r>
              <a:rPr lang="zh-TW" altLang="en-US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於</a:t>
            </a:r>
            <a:r>
              <a:rPr lang="zh-TW" altLang="en-US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次學期之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期末領取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畢業證書。</a:t>
            </a:r>
            <a:endParaRPr lang="zh-TW" altLang="en-US" sz="30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30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23528" y="2780928"/>
            <a:ext cx="8496944" cy="367240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7122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200" dirty="0">
                <a:latin typeface="標楷體" pitchFamily="65" charset="-120"/>
                <a:ea typeface="標楷體" pitchFamily="65" charset="-120"/>
                <a:hlinkClick r:id="rId3"/>
              </a:rPr>
              <a:t>通識課程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</a:rPr>
              <a:t>，請洽通識中心</a:t>
            </a:r>
            <a:r>
              <a:rPr lang="en-US" altLang="zh-TW" sz="22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2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2200" dirty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200" dirty="0">
                <a:latin typeface="標楷體" pitchFamily="65" charset="-120"/>
                <a:ea typeface="標楷體" pitchFamily="65" charset="-120"/>
                <a:hlinkClick r:id="rId4"/>
              </a:rPr>
              <a:t>外語能力檢定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  <a:hlinkClick r:id="rId5"/>
              </a:rPr>
              <a:t>大一大二英文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</a:rPr>
              <a:t>，請洽語言中心助教（分機</a:t>
            </a:r>
            <a:r>
              <a:rPr lang="en-US" altLang="zh-TW" sz="2200" dirty="0">
                <a:latin typeface="標楷體" pitchFamily="65" charset="-120"/>
                <a:ea typeface="標楷體" pitchFamily="65" charset="-120"/>
              </a:rPr>
              <a:t>7525)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2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　 日間部學生：請洽註冊組（分機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</a:rPr>
              <a:t>：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4012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　 進修部學生</a:t>
            </a:r>
            <a:r>
              <a:rPr lang="zh-TW" altLang="zh-TW" sz="2200" dirty="0"/>
              <a:t>：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請洽進修教學組（分機：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4653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105273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994303" y="2041684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838</Words>
  <Application>Microsoft Office PowerPoint</Application>
  <PresentationFormat>如螢幕大小 (4:3)</PresentationFormat>
  <Paragraphs>104</Paragraphs>
  <Slides>9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訓練</vt:lpstr>
      <vt:lpstr>朝陽科技大學 108學年度第2學期應屆畢業生  畢業資格審核注意事項  　　 　－資訊管理系</vt:lpstr>
      <vt:lpstr>一、應屆畢業生規定：</vt:lpstr>
      <vt:lpstr>二、畢業自審：</vt:lpstr>
      <vt:lpstr>三、資管系（四進）畢業資格應修學分數： ◎適用課規：105學年度入學適用</vt:lpstr>
      <vt:lpstr>四、資管系畢業資格審查項目：</vt:lpstr>
      <vt:lpstr>五、資管系（四技）畢業資格： 注意事項－1：</vt:lpstr>
      <vt:lpstr>五、資管系（四技）畢業資格： 注意事項－2：</vt:lpstr>
      <vt:lpstr>Q&amp;A  是否仍有問題? ． 請先上網查看【畢業生專區】資訊 . 『各系畢業資格審核注意事項』</vt:lpstr>
      <vt:lpstr>洽詢單位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2017-06-05T02:42:14Z</dcterms:modified>
</cp:coreProperties>
</file>