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91" r:id="rId3"/>
    <p:sldId id="292" r:id="rId4"/>
    <p:sldId id="290" r:id="rId5"/>
    <p:sldId id="287" r:id="rId6"/>
    <p:sldId id="289" r:id="rId7"/>
    <p:sldId id="295" r:id="rId8"/>
    <p:sldId id="296" r:id="rId9"/>
    <p:sldId id="277" r:id="rId10"/>
    <p:sldId id="293" r:id="rId11"/>
  </p:sldIdLst>
  <p:sldSz cx="9144000" cy="6858000" type="screen4x3"/>
  <p:notesSz cx="6797675" cy="9928225"/>
  <p:embeddedFontLst>
    <p:embeddedFont>
      <p:font typeface="標楷體" pitchFamily="65" charset="-12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華康中圓體" pitchFamily="49" charset="-120"/>
      <p:regular r:id="rId19"/>
    </p:embeddedFont>
    <p:embeddedFont>
      <p:font typeface="Georgia" pitchFamily="18" charset="0"/>
      <p:regular r:id="rId20"/>
      <p:bold r:id="rId21"/>
      <p:italic r:id="rId22"/>
      <p:boldItalic r:id="rId23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90"/>
            <p14:sldId id="287"/>
            <p14:sldId id="289"/>
          </p14:sldIdLst>
        </p14:section>
        <p14:section name="畢業審查流程及時程" id="{2935B57C-F987-4DAA-B8BF-ED23B522240A}">
          <p14:sldIdLst>
            <p14:sldId id="295"/>
            <p14:sldId id="296"/>
          </p14:sldIdLst>
        </p14:section>
        <p14:section name="Q&amp;A" id="{157DB0FE-FE9C-4235-BB9A-F6825E1A6DC2}">
          <p14:sldIdLst>
            <p14:sldId id="277"/>
          </p14:sldIdLst>
        </p14:section>
        <p14:section name="洽詢單位" id="{E214D6B6-C572-40D4-A7C7-D1A7F1424E39}">
          <p14:sldIdLst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658" autoAdjust="0"/>
  </p:normalViewPr>
  <p:slideViewPr>
    <p:cSldViewPr>
      <p:cViewPr>
        <p:scale>
          <a:sx n="69" d="100"/>
          <a:sy n="69" d="100"/>
        </p:scale>
        <p:origin x="27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1/6/2016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9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yut.edu.tw/files/11-1000-130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://www.flc.cyut.edu.tw/FLC_web/Lang/Courses1.aspx" TargetMode="External"/><Relationship Id="rId5" Type="http://schemas.openxmlformats.org/officeDocument/2006/relationships/hyperlink" Target="http://www.flc.cyut.edu.tw/FLC_web/Lang/Courses3.aspx" TargetMode="External"/><Relationship Id="rId4" Type="http://schemas.openxmlformats.org/officeDocument/2006/relationships/hyperlink" Target="http://www.ge.cyut.edu.tw/cyutge/course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hyperlink" Target="main-graduate.htm" TargetMode="Externa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　　　－－大學部　</a:t>
            </a:r>
            <a:r>
              <a:rPr lang="zh-TW" altLang="en-US" sz="32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63888" y="472514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101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2636912"/>
            <a:ext cx="8496944" cy="403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專業必修、專業選修及自由選修之認列，請先洽系辦助教確認，各系連絡分機：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  <a:hlinkClick r:id="rId3"/>
              </a:rPr>
              <a:t>http://web.cyut.edu.tw/files/11-1000-130.php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hlinkClick r:id="rId4"/>
              </a:rPr>
              <a:t>通識課程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，請洽通識中心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老師（分機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hlinkClick r:id="rId5"/>
              </a:rPr>
              <a:t>外語能力檢定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hlinkClick r:id="rId6"/>
              </a:rPr>
              <a:t>大一大二英文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，請洽語言中心助教（分機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7525)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5044)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　 日間部學生：請洽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進修部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學生：請洽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進修教學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105273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94303" y="204168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953966"/>
              </p:ext>
            </p:extLst>
          </p:nvPr>
        </p:nvGraphicFramePr>
        <p:xfrm>
          <a:off x="971600" y="1340768"/>
          <a:ext cx="7776863" cy="4536505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827153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4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應修足表列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30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表列課程外，尚須修習「大學入門」及「創造力講座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畢業應通過系辦規定之「資訊證照門檻」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修之學分數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選修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各系另有規定者，以系規定為主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zh-TW" sz="2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en-US" altLang="zh-TW" sz="2200" b="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200" b="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各系另有規定者，以系規定為主</a:t>
                      </a:r>
                      <a:endParaRPr lang="zh-TW" sz="2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600" y="5877272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8296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556792"/>
            <a:ext cx="7920880" cy="4896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為必修，須２次成績及格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85496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628800"/>
            <a:ext cx="7704856" cy="48245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  <a:hlinkClick r:id="rId3"/>
              </a:rPr>
              <a:t>外語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能力輔導課程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，若於應屆畢業之次學期開學前未及格或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上規定未開課之證照門檻，於應屆畢業之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繳費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程序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次學期取得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證照經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次學期之</a:t>
            </a:r>
            <a:r>
              <a:rPr lang="zh-TW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始得領取畢業證書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資訊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證照門檻須通過始得畢業，取得證照時，請至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上傳證照電子檔並將紙本繳至系辦查驗，始得通過。</a:t>
            </a:r>
            <a:endParaRPr lang="en-US" altLang="zh-TW" sz="3000" dirty="0"/>
          </a:p>
          <a:p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65500"/>
              </p:ext>
            </p:extLst>
          </p:nvPr>
        </p:nvGraphicFramePr>
        <p:xfrm>
          <a:off x="827584" y="908720"/>
          <a:ext cx="8030981" cy="56411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324780"/>
                <a:gridCol w="1619436"/>
                <a:gridCol w="720080"/>
                <a:gridCol w="5366685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流程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時程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</a:t>
                      </a:r>
                      <a:endParaRPr lang="en-US" altLang="zh-TW" sz="18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對象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　　　　　容</a:t>
                      </a:r>
                    </a:p>
                  </a:txBody>
                  <a:tcPr marL="49924" marR="49924" marT="0" marB="0" anchor="ctr"/>
                </a:tc>
              </a:tr>
              <a:tr h="82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即日起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~104.11.30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自審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上網至【學生資訊系統＼畢業審核自審】先進行自審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作業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課程類別不符者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可至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洽詢確認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以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利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下學期加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選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</a:tr>
              <a:tr h="71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即日起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~105.01.29</a:t>
                      </a: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針對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大四生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予以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畢業應修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學分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與畢業門檻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之宣導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</a:tr>
              <a:tr h="82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104.12.01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</a:t>
                      </a:r>
                      <a:r>
                        <a:rPr lang="en-US" sz="1800" kern="100" dirty="0">
                          <a:effectLst/>
                        </a:rPr>
                        <a:t>104.12.14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endParaRPr lang="zh-TW" alt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印製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修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習狀況清冊」異常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提醒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所屬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下學期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加選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</a:tr>
              <a:tr h="61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104.12.14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</a:t>
                      </a:r>
                      <a:r>
                        <a:rPr lang="en-US" sz="1800" kern="100" dirty="0">
                          <a:effectLst/>
                        </a:rPr>
                        <a:t>104.12.21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altLang="zh-TW" sz="1800" b="0" kern="12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下學期課程初選，並再次自我審查是否需加選課程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</a:tr>
              <a:tr h="846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105.01.28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</a:t>
                      </a:r>
                      <a:r>
                        <a:rPr lang="en-US" sz="1800" kern="100" dirty="0">
                          <a:effectLst/>
                        </a:rPr>
                        <a:t>105.03.04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針對初選結果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檢視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「修習狀況清冊」異常學生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提醒學生選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</a:tr>
              <a:tr h="82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</a:rPr>
                        <a:t>105.02.22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</a:rPr>
                        <a:t>~105.02.27</a:t>
                      </a:r>
                      <a:endParaRPr lang="zh-TW" sz="18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下學期學生自行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加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退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選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課程，請及早進行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選課以免影響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648072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五、畢業資格審查流程及時程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-1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10491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54820"/>
              </p:ext>
            </p:extLst>
          </p:nvPr>
        </p:nvGraphicFramePr>
        <p:xfrm>
          <a:off x="827584" y="908720"/>
          <a:ext cx="8030981" cy="54909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324780"/>
                <a:gridCol w="1530471"/>
                <a:gridCol w="901951"/>
                <a:gridCol w="5273779"/>
              </a:tblGrid>
              <a:tr h="407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流程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時程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</a:t>
                      </a:r>
                      <a:endParaRPr lang="en-US" altLang="zh-TW" sz="18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對象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　　　　　容</a:t>
                      </a:r>
                    </a:p>
                  </a:txBody>
                  <a:tcPr marL="49924" marR="49924" marT="0" marB="0" anchor="ctr"/>
                </a:tc>
              </a:tr>
              <a:tr h="1467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105.02.22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</a:t>
                      </a:r>
                      <a:r>
                        <a:rPr lang="en-US" sz="1800" kern="100" dirty="0">
                          <a:effectLst/>
                        </a:rPr>
                        <a:t>105.03.11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</a:t>
                      </a:r>
                      <a:r>
                        <a:rPr lang="zh-TW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審</a:t>
                      </a:r>
                      <a:endParaRPr lang="en-US" altLang="zh-TW" sz="180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確認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「畢業調查表」註冊組將送系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辦請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班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代領取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995" marR="7620" indent="-1187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學生請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再次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上網自審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並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於【自我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審查】頁籤確認是否能如期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，後找班代於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畢業調查表」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簽章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，請班代於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3/14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中午前將畢業調查表送回系辦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進行全面畢業資格初審作業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，避免逾期影響畢業。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</a:tr>
              <a:tr h="641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105.03.14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</a:t>
                      </a:r>
                      <a:r>
                        <a:rPr lang="en-US" sz="1800" kern="100" dirty="0">
                          <a:effectLst/>
                        </a:rPr>
                        <a:t>105.04.15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初審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初審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與學生自審結果不同時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將轉知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知悉。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課程異動或停開，至課程系統維護替代課程，並將替代課程對照表送課務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系辦將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畢業調查表」及「畢業成績審查清冊」核章後，擲回註冊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</a:tr>
              <a:tr h="407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105.04.18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</a:t>
                      </a:r>
                      <a:r>
                        <a:rPr lang="en-US" sz="1800" kern="100" dirty="0">
                          <a:effectLst/>
                        </a:rPr>
                        <a:t>105.06.10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註冊組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進修教學組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註冊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進修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教學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組進行畢業資格複審及證書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製作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</a:tr>
              <a:tr h="303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105.06.11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</a:t>
                      </a:r>
                      <a:r>
                        <a:rPr lang="en-US" sz="1800" kern="100" dirty="0">
                          <a:effectLst/>
                        </a:rPr>
                        <a:t>105.06.12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離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校手續皆通過者，領取畢業證書及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成績單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</a:tr>
              <a:tr h="59935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畢業門檻若於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月開學時仍未通過者，視為延修生，須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完成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105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學年度第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學期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註冊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繳費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程序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600" kern="1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16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sz="16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外語證照及系證照門檻通過後，務必將『證照正本』送語言中心及</a:t>
                      </a:r>
                      <a:r>
                        <a:rPr 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</a:t>
                      </a:r>
                      <a:r>
                        <a:rPr lang="en-US" alt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辦</a:t>
                      </a:r>
                      <a:r>
                        <a:rPr lang="zh-TW" sz="16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認定，始為</a:t>
                      </a:r>
                      <a:r>
                        <a:rPr 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通過</a:t>
                      </a:r>
                      <a:r>
                        <a:rPr lang="zh-TW" altLang="en-US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648072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五、畢業資格審查流程及時程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-2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233724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1244</Words>
  <Application>Microsoft Office PowerPoint</Application>
  <PresentationFormat>如螢幕大小 (4:3)</PresentationFormat>
  <Paragraphs>168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Arial</vt:lpstr>
      <vt:lpstr>新細明體</vt:lpstr>
      <vt:lpstr>Times New Roman</vt:lpstr>
      <vt:lpstr>Wingdings</vt:lpstr>
      <vt:lpstr>標楷體</vt:lpstr>
      <vt:lpstr>Calibri</vt:lpstr>
      <vt:lpstr>華康中圓體</vt:lpstr>
      <vt:lpstr>Georgia</vt:lpstr>
      <vt:lpstr>訓練</vt:lpstr>
      <vt:lpstr>朝陽科技大學 104學年度第2學期應屆畢業生  畢業資格審核注意事項 　　　　　－－大學部　　　 　　</vt:lpstr>
      <vt:lpstr>一、應屆畢業生規定：</vt:lpstr>
      <vt:lpstr>二、畢業自審：</vt:lpstr>
      <vt:lpstr>三、四日畢業資格審查項目：</vt:lpstr>
      <vt:lpstr>四、四日畢業資格注意事項－1：</vt:lpstr>
      <vt:lpstr>四、四日畢業資格注意事項－2：</vt:lpstr>
      <vt:lpstr>五、畢業資格審查流程及時程-1：</vt:lpstr>
      <vt:lpstr>五、畢業資格審查流程及時程-2：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2016-01-06T04:03:08Z</dcterms:modified>
</cp:coreProperties>
</file>