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91" r:id="rId3"/>
    <p:sldId id="292" r:id="rId4"/>
    <p:sldId id="261" r:id="rId5"/>
    <p:sldId id="290" r:id="rId6"/>
    <p:sldId id="287" r:id="rId7"/>
    <p:sldId id="289" r:id="rId8"/>
    <p:sldId id="296" r:id="rId9"/>
    <p:sldId id="294" r:id="rId10"/>
    <p:sldId id="295" r:id="rId11"/>
    <p:sldId id="277" r:id="rId12"/>
    <p:sldId id="293" r:id="rId13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" id="{779CC93D-E52E-4D84-901B-11D7331DD495}">
          <p14:sldIdLst>
            <p14:sldId id="259"/>
          </p14:sldIdLst>
        </p14:section>
        <p14:section name="畢審說明及注意事項" id="{6D9936A3-3945-4757-BC8B-B5C252D8E036}">
          <p14:sldIdLst>
            <p14:sldId id="291"/>
            <p14:sldId id="292"/>
            <p14:sldId id="261"/>
            <p14:sldId id="290"/>
            <p14:sldId id="287"/>
            <p14:sldId id="289"/>
            <p14:sldId id="296"/>
            <p14:sldId id="294"/>
            <p14:sldId id="295"/>
            <p14:sldId id="277"/>
            <p14:sldId id="2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97658" autoAdjust="0"/>
  </p:normalViewPr>
  <p:slideViewPr>
    <p:cSldViewPr>
      <p:cViewPr>
        <p:scale>
          <a:sx n="72" d="100"/>
          <a:sy n="72" d="100"/>
        </p:scale>
        <p:origin x="-78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6/14/2016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79558040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rPr/>
              <a:pPr/>
              <a:t>12/17/2009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104059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r>
              <a:rPr lang="zh-TW" dirty="0" smtClean="0"/>
              <a:t>此範本可作為群組設定中簡報訓練教材的起始檔案。</a:t>
            </a:r>
          </a:p>
          <a:p>
            <a:endParaRPr lang="zh-TW" dirty="0" smtClean="0"/>
          </a:p>
          <a:p>
            <a:pPr lvl="0"/>
            <a:r>
              <a:rPr lang="zh-TW" sz="1200" b="1" dirty="0" smtClean="0"/>
              <a:t>章節</a:t>
            </a:r>
            <a:endParaRPr lang="zh-TW" sz="1200" b="0" dirty="0" smtClean="0"/>
          </a:p>
          <a:p>
            <a:pPr lvl="0"/>
            <a:r>
              <a:rPr lang="zh-TW" sz="1200" b="0" dirty="0" smtClean="0"/>
              <a:t>在投影片上按一下右鍵以新增章節。</a:t>
            </a:r>
            <a:r>
              <a:rPr lang="zh-TW" sz="1200" b="0" baseline="0" dirty="0" smtClean="0"/>
              <a:t> 章節可協助您組織投影片，或簡化多個作者之間的共同作業。</a:t>
            </a:r>
            <a:endParaRPr lang="zh-TW" sz="1200" b="0" dirty="0" smtClean="0"/>
          </a:p>
          <a:p>
            <a:pPr lvl="0"/>
            <a:endParaRPr lang="zh-TW" sz="1200" b="1" dirty="0" smtClean="0"/>
          </a:p>
          <a:p>
            <a:pPr lvl="0"/>
            <a:r>
              <a:rPr lang="zh-TW" sz="1200" b="1" dirty="0" smtClean="0"/>
              <a:t>備忘稿</a:t>
            </a:r>
          </a:p>
          <a:p>
            <a:pPr lvl="0"/>
            <a:r>
              <a:rPr lang="zh-TW" sz="1200" dirty="0" smtClean="0"/>
              <a:t>使用 [備忘稿] 章節記錄交付備忘稿，或提供其他詳細資料給對象。</a:t>
            </a:r>
            <a:r>
              <a:rPr lang="zh-TW" sz="1200" baseline="0" dirty="0" smtClean="0"/>
              <a:t> 於簡報期間在 [簡報檢視] 中檢視這些備忘稿。 </a:t>
            </a:r>
          </a:p>
          <a:p>
            <a:pPr lvl="0">
              <a:buFontTx/>
              <a:buNone/>
            </a:pPr>
            <a:r>
              <a:rPr lang="zh-TW" sz="1200" dirty="0" smtClean="0"/>
              <a:t>請記住字型大小 (對於協助工具、可見度、影片拍攝及線上生產非常重要)</a:t>
            </a:r>
          </a:p>
          <a:p>
            <a:pPr lvl="0"/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協調的色彩 </a:t>
            </a:r>
          </a:p>
          <a:p>
            <a:pPr lvl="0">
              <a:buFontTx/>
              <a:buNone/>
            </a:pPr>
            <a:r>
              <a:rPr lang="zh-TW" sz="1200" dirty="0" smtClean="0"/>
              <a:t>請特別注意圖形、圖表及文字方塊。</a:t>
            </a:r>
            <a:r>
              <a:rPr lang="zh-TW" sz="1200" baseline="0" dirty="0" smtClean="0"/>
              <a:t> </a:t>
            </a:r>
            <a:endParaRPr lang="zh-TW" sz="1200" dirty="0" smtClean="0"/>
          </a:p>
          <a:p>
            <a:pPr lvl="0"/>
            <a:r>
              <a:rPr lang="zh-TW" sz="1200" dirty="0" smtClean="0"/>
              <a:t>考慮出席者將以黑白或 </a:t>
            </a:r>
            <a:r>
              <a:rPr lang="zh-TW" sz="1200" dirty="0" err="1" smtClean="0"/>
              <a:t>灰階列印</a:t>
            </a:r>
            <a:r>
              <a:rPr lang="zh-TW" sz="1200" dirty="0" smtClean="0"/>
              <a:t>。執行測試列印，以確保在進行純黑白及 </a:t>
            </a:r>
            <a:r>
              <a:rPr lang="zh-TW" sz="1200" dirty="0" err="1" smtClean="0"/>
              <a:t>灰階列印時色彩正確</a:t>
            </a:r>
            <a:r>
              <a:rPr lang="zh-TW" sz="1200" dirty="0" smtClean="0"/>
              <a:t>。</a:t>
            </a:r>
          </a:p>
          <a:p>
            <a:pPr lvl="0">
              <a:buFontTx/>
              <a:buNone/>
            </a:pPr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圖形、表格和圖表</a:t>
            </a:r>
          </a:p>
          <a:p>
            <a:pPr lvl="0"/>
            <a:r>
              <a:rPr lang="zh-TW" sz="1200" dirty="0" smtClean="0"/>
              <a:t>保持簡單: 如果可能，使用一致而不令人分心的樣式和色彩。</a:t>
            </a:r>
          </a:p>
          <a:p>
            <a:pPr lvl="0"/>
            <a:r>
              <a:rPr lang="zh-TW" sz="1200" dirty="0" smtClean="0"/>
              <a:t>所有圖表和表格都加上標籤。</a:t>
            </a:r>
          </a:p>
          <a:p>
            <a:endParaRPr lang="zh-TW" dirty="0" smtClean="0"/>
          </a:p>
          <a:p>
            <a:endParaRPr lang="zh-TW" dirty="0" smtClean="0"/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zh-TW" smtClean="0"/>
              <a:pPr/>
              <a:t>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zh-TW" dirty="0" smtClean="0"/>
              <a:t>提供簡報的簡短概觀。</a:t>
            </a:r>
            <a:r>
              <a:rPr lang="zh-TW" baseline="0" dirty="0" smtClean="0"/>
              <a:t> 描</a:t>
            </a:r>
            <a:r>
              <a:rPr lang="zh-TW" dirty="0" smtClean="0"/>
              <a:t>描述簡報的主要焦點與其重要性。</a:t>
            </a:r>
          </a:p>
          <a:p>
            <a:pPr>
              <a:lnSpc>
                <a:spcPct val="80000"/>
              </a:lnSpc>
            </a:pPr>
            <a:r>
              <a:rPr lang="zh-TW" dirty="0" smtClean="0"/>
              <a:t>介紹每個主要主題。</a:t>
            </a:r>
          </a:p>
          <a:p>
            <a:r>
              <a:rPr lang="zh-TW" dirty="0" smtClean="0"/>
              <a:t>為了幫助簡報對象掌握簡報重點，您</a:t>
            </a:r>
            <a:r>
              <a:rPr lang="zh-TW" baseline="0" dirty="0" smtClean="0"/>
              <a:t> 可以 </a:t>
            </a:r>
            <a:r>
              <a:rPr lang="zh-TW" dirty="0" smtClean="0"/>
              <a:t>在整個簡報期間重複此概觀投影片，反白顯示您接下來要討論的特定主題。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altLang="zh-TW" smtClean="0"/>
              <a:pPr/>
              <a:t>4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</a:t>
            </a:r>
            <a:r>
              <a:rPr lang="zh-TW" b="1" dirty="0" smtClean="0"/>
              <a:t>卓越工程</a:t>
            </a:r>
            <a:endParaRPr lang="zh-TW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機密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altLang="zh-TW" smtClean="0"/>
              <a:pPr/>
              <a:t>11</a:t>
            </a:fld>
            <a:endParaRPr lang="zh-TW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488950"/>
            <a:ext cx="4965700" cy="3724275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87" y="4484318"/>
            <a:ext cx="6206573" cy="4945462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zh-TW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zh-TW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zh-TW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smtClean="0"/>
              <a:t>按一下以編輯母片副標題樣式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000" baseline="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zh-TW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180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32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zh-TW" sz="3200"/>
            </a:lvl1pPr>
            <a:lvl2pPr eaLnBrk="1" latinLnBrk="0" hangingPunct="1">
              <a:defRPr kumimoji="0" lang="zh-TW" sz="2800"/>
            </a:lvl2pPr>
            <a:lvl3pPr eaLnBrk="1" latinLnBrk="0" hangingPunct="1">
              <a:defRPr kumimoji="0" lang="zh-TW" sz="2400"/>
            </a:lvl3pPr>
            <a:lvl4pPr eaLnBrk="1" latinLnBrk="0" hangingPunct="1">
              <a:defRPr kumimoji="0" lang="zh-TW" sz="2000"/>
            </a:lvl4pPr>
            <a:lvl5pPr eaLnBrk="1" latinLnBrk="0" hangingPunct="1">
              <a:defRPr kumimoji="0" lang="zh-TW" sz="20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/>
              <a:pPr/>
              <a:t>‹#›</a:t>
            </a:fld>
            <a:endParaRPr kumimoji="0" lang="zh-TW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hyperlink" Target="main-graduate.htm" TargetMode="External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.cyut.edu.tw/cyutge/course.php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hyperlink" Target="http://www.flc.cyut.edu.tw/FLC_web/Lang/Courses1.aspx" TargetMode="External"/><Relationship Id="rId4" Type="http://schemas.openxmlformats.org/officeDocument/2006/relationships/hyperlink" Target="http://www.flc.cyut.edu.tw/FLC_web/Lang/Courses3.asp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dmin.cyut.edu.tw/student/loginstu.asp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hyperlink" Target="http://www.ge.cyut.edu.tw/cyutge/course.php" TargetMode="External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.cyut.edu.tw/cyutge/course.php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c.cyut.edu.tw/FLC_web/Lang/Download.aspx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483768" y="1340768"/>
            <a:ext cx="6480720" cy="4248472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朝陽科技大學</a:t>
            </a:r>
            <a: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104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學年度第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學期應屆畢業生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畢業資格審核注意事項</a:t>
            </a:r>
            <a: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en-US" altLang="zh-TW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－</a:t>
            </a:r>
            <a:r>
              <a:rPr lang="zh-TW" altLang="en-US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財務金融</a:t>
            </a:r>
            <a:r>
              <a:rPr lang="zh-TW" altLang="en-US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系</a:t>
            </a:r>
            <a:endParaRPr lang="zh-TW" b="0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3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707904" y="5153000"/>
            <a:ext cx="4896544" cy="5802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zh-TW" sz="44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r>
              <a:rPr lang="zh-TW" altLang="en-US" sz="32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適用</a:t>
            </a:r>
            <a:r>
              <a:rPr lang="en-US" altLang="zh-TW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101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學年度課程規劃表</a:t>
            </a: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endParaRPr lang="zh-TW" altLang="en-US" b="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六、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（四日）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畢業自審系統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-2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10</a:t>
            </a:fld>
            <a:endParaRPr kumimoji="0" lang="zh-TW" altLang="en-US"/>
          </a:p>
        </p:txBody>
      </p:sp>
      <p:pic>
        <p:nvPicPr>
          <p:cNvPr id="6" name="圖片 5" descr="畢業自審系統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420" y="1825562"/>
            <a:ext cx="8460432" cy="478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68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11</a:t>
            </a:fld>
            <a:endParaRPr kumimoji="0"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95536" y="1556792"/>
            <a:ext cx="8352928" cy="4536504"/>
          </a:xfrm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  <a:defRPr lang="zh-TW"/>
            </a:pPr>
            <a:r>
              <a:rPr lang="en-US" altLang="zh-TW" sz="8000" dirty="0" smtClean="0">
                <a:solidFill>
                  <a:srgbClr val="0000FF"/>
                </a:solidFill>
              </a:rPr>
              <a:t>Q&amp;A</a:t>
            </a:r>
            <a:r>
              <a:rPr lang="en-US" altLang="zh-TW" sz="6000" dirty="0" smtClean="0">
                <a:solidFill>
                  <a:schemeClr val="tx1"/>
                </a:solidFill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</a:rPr>
            </a:br>
            <a:r>
              <a:rPr lang="en-US" altLang="zh-TW" sz="2000" dirty="0" smtClean="0">
                <a:solidFill>
                  <a:schemeClr val="tx1"/>
                </a:solidFill>
              </a:rPr>
              <a:t/>
            </a:r>
            <a:br>
              <a:rPr lang="en-US" altLang="zh-TW" sz="2000" dirty="0" smtClean="0">
                <a:solidFill>
                  <a:schemeClr val="tx1"/>
                </a:solidFill>
              </a:rPr>
            </a:br>
            <a:r>
              <a:rPr lang="zh-TW" altLang="en-US" sz="6000" dirty="0" smtClean="0">
                <a:solidFill>
                  <a:schemeClr val="tx1"/>
                </a:solidFill>
              </a:rPr>
              <a:t>是否仍有</a:t>
            </a:r>
            <a:r>
              <a:rPr lang="zh-TW" sz="6000" dirty="0" smtClean="0">
                <a:solidFill>
                  <a:schemeClr val="tx1"/>
                </a:solidFill>
              </a:rPr>
              <a:t>問題?</a:t>
            </a:r>
            <a:r>
              <a:rPr lang="en-US" altLang="zh-TW" sz="6000" dirty="0" smtClean="0">
                <a:solidFill>
                  <a:schemeClr val="tx1"/>
                </a:solidFill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</a:rPr>
            </a:br>
            <a:r>
              <a:rPr lang="zh-TW" altLang="en-US" sz="3000" dirty="0" smtClean="0">
                <a:solidFill>
                  <a:schemeClr val="bg1"/>
                </a:solidFill>
              </a:rPr>
              <a:t>．</a:t>
            </a:r>
            <a:r>
              <a:rPr lang="en-US" altLang="zh-TW" sz="6000" dirty="0">
                <a:solidFill>
                  <a:schemeClr val="tx1"/>
                </a:solidFill>
              </a:rPr>
              <a:t/>
            </a:r>
            <a:br>
              <a:rPr lang="en-US" altLang="zh-TW" sz="6000" dirty="0">
                <a:solidFill>
                  <a:schemeClr val="tx1"/>
                </a:solidFill>
              </a:rPr>
            </a:b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</a:t>
            </a:r>
            <a:r>
              <a:rPr lang="zh-TW" altLang="en-US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請先上網查看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 action="ppaction://hlinkfile"/>
              </a:rPr>
              <a:t>【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 action="ppaction://hlinkfile"/>
              </a:rPr>
              <a:t>畢業生專區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 action="ppaction://hlinkfile"/>
              </a:rPr>
              <a:t>】</a:t>
            </a:r>
            <a:r>
              <a:rPr lang="zh-TW" altLang="en-US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資訊</a:t>
            </a: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200" b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各系畢業資格審核注意事項</a:t>
            </a:r>
            <a:r>
              <a:rPr lang="en-US" altLang="zh-TW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』</a:t>
            </a:r>
            <a:endParaRPr lang="zh-TW" sz="6000" b="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12</a:t>
            </a:fld>
            <a:endParaRPr kumimoji="0" lang="zh-TW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2564904"/>
            <a:ext cx="8712968" cy="40324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專業必修、專業選修及自由選修之認列，請先洽財金系辦助教確認（分機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7092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7093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  <a:hlinkClick r:id="rId3"/>
              </a:rPr>
              <a:t>通識課程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，請洽通識學院老師（分機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7246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  <a:hlinkClick r:id="rId4"/>
              </a:rPr>
              <a:t>外語能力檢定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  <a:hlinkClick r:id="rId5"/>
              </a:rPr>
              <a:t>大一大二英文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，請洽語言中心（分機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7525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創造力講座，請洽創造力教育推動委員會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陳小姐，設計大樓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D-117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7602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勞作教育，請洽學務處服務學習組（分機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5042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5044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畢業資格審查系統問題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如已修科目未出現等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　 日間部學生請洽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註冊組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4012~4016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進修部學生請洽進修教學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組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4652~4654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4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995936" y="1052736"/>
            <a:ext cx="2880320" cy="936104"/>
          </a:xfrm>
        </p:spPr>
        <p:txBody>
          <a:bodyPr>
            <a:noAutofit/>
          </a:bodyPr>
          <a:lstStyle/>
          <a:p>
            <a:pPr algn="ctr">
              <a:defRPr lang="zh-TW"/>
            </a:pPr>
            <a:r>
              <a:rPr lang="zh-TW" altLang="en-US" sz="4500" b="0" u="sng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洽詢單</a:t>
            </a:r>
            <a:r>
              <a:rPr lang="zh-TW" altLang="en-US" sz="4500" b="0" u="sng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位</a:t>
            </a:r>
            <a:endParaRPr lang="zh-TW" sz="4500" b="0" u="sng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94303" y="2041684"/>
            <a:ext cx="4314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+mj-cs"/>
              </a:rPr>
              <a:t>學校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+mj-cs"/>
              </a:rPr>
              <a:t>電話：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j-cs"/>
                <a:sym typeface="Wingdings" panose="05000000000000000000" pitchFamily="2" charset="2"/>
              </a:rPr>
              <a:t>(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j-cs"/>
              </a:rPr>
              <a:t>04)2332-3000</a:t>
            </a:r>
            <a:endParaRPr lang="zh-TW" altLang="en-US" sz="2800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753396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一、應屆畢業生規定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412777"/>
            <a:ext cx="8077200" cy="4680520"/>
          </a:xfrm>
        </p:spPr>
        <p:txBody>
          <a:bodyPr>
            <a:normAutofit lnSpcReduction="10000"/>
          </a:bodyPr>
          <a:lstStyle/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應屆畢業生規定：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/>
              <a:t>　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　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未修足學期數，但學分已修足欲畢業者，須依學則第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54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條規定申請提前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學期業，審核通過者始得畢業。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申請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提前畢業，請依「本校行事曆」規定時間辦理，約為期中考後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週內申請。</a:t>
            </a:r>
            <a:endParaRPr lang="zh-TW" altLang="en-US" sz="3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2</a:t>
            </a:fld>
            <a:endParaRPr kumimoji="0"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954635"/>
              </p:ext>
            </p:extLst>
          </p:nvPr>
        </p:nvGraphicFramePr>
        <p:xfrm>
          <a:off x="1619672" y="1988840"/>
          <a:ext cx="4752528" cy="1371600"/>
        </p:xfrm>
        <a:graphic>
          <a:graphicData uri="http://schemas.openxmlformats.org/drawingml/2006/table">
            <a:tbl>
              <a:tblPr firstRow="1" bandRow="1"/>
              <a:tblGrid>
                <a:gridCol w="2376264"/>
                <a:gridCol w="2376264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二技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四技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r>
                        <a:rPr lang="zh-TW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註：休學之學期不算在學。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38132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二、畢業自審：</a:t>
            </a:r>
            <a:endParaRPr lang="zh-TW" altLang="en-US" sz="3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340769"/>
            <a:ext cx="8077200" cy="5184576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畢業應修科目及學分數，係依入學時之課程規劃表修習。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  <a:hlinkClick r:id="rId2"/>
              </a:rPr>
              <a:t>學生資訊系統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＼畢業審核自審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自我審核各應修類別是否有漏修。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「畢業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審核自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審」自三上起，即可自行上網查看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校訂必修及專業必修，若為重補修課會對應至「自由選修」頁籤，請先與通識中心老師或系辦助教確認後，再於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〔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自審異動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〕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註記即可。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自審異動後，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須經系辦助教確認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並審核通過後，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才會對應至正確的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位置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3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4083541187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485656"/>
            <a:ext cx="8077200" cy="1503184"/>
          </a:xfrm>
        </p:spPr>
        <p:txBody>
          <a:bodyPr>
            <a:normAutofit fontScale="90000"/>
          </a:bodyPr>
          <a:lstStyle/>
          <a:p>
            <a:pPr>
              <a:lnSpc>
                <a:spcPts val="5500"/>
              </a:lnSpc>
              <a:spcBef>
                <a:spcPts val="600"/>
              </a:spcBef>
            </a:pP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三、</a:t>
            </a:r>
            <a:r>
              <a:rPr lang="zh-TW" altLang="en-US" sz="38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財金系（四日）</a:t>
            </a: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畢業資格應修學分</a:t>
            </a:r>
            <a:r>
              <a:rPr lang="zh-TW" altLang="en-US" sz="3800" dirty="0">
                <a:latin typeface="華康中圓體" pitchFamily="49" charset="-120"/>
                <a:ea typeface="華康中圓體" pitchFamily="49" charset="-120"/>
              </a:rPr>
              <a:t>數</a:t>
            </a: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r>
              <a:rPr lang="en-US" altLang="zh-TW" sz="3800" dirty="0" smtClean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800" dirty="0" smtClean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800" dirty="0" smtClean="0">
                <a:latin typeface="華康中圓體" pitchFamily="49" charset="-120"/>
                <a:ea typeface="華康中圓體" pitchFamily="49" charset="-120"/>
              </a:rPr>
              <a:t>◎</a:t>
            </a:r>
            <a:r>
              <a:rPr lang="zh-TW" altLang="en-US" sz="2900" dirty="0" smtClean="0">
                <a:latin typeface="標楷體" pitchFamily="65" charset="-120"/>
                <a:ea typeface="標楷體" pitchFamily="65" charset="-120"/>
              </a:rPr>
              <a:t>適用課規：</a:t>
            </a:r>
            <a:r>
              <a:rPr lang="en-US" altLang="zh-TW" sz="29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101</a:t>
            </a:r>
            <a:r>
              <a:rPr lang="zh-TW" altLang="en-US" sz="29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學年度</a:t>
            </a:r>
            <a:r>
              <a:rPr lang="zh-TW" altLang="en-US" sz="2900" dirty="0" smtClean="0">
                <a:latin typeface="標楷體" pitchFamily="65" charset="-120"/>
                <a:ea typeface="標楷體" pitchFamily="65" charset="-120"/>
              </a:rPr>
              <a:t>入學適用</a:t>
            </a:r>
            <a:endParaRPr lang="zh-TW" sz="29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7584" y="5877272"/>
            <a:ext cx="7920880" cy="4320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畢業自審：請至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學生資訊系統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\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畢業審核自審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先進行自審作業。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881237"/>
              </p:ext>
            </p:extLst>
          </p:nvPr>
        </p:nvGraphicFramePr>
        <p:xfrm>
          <a:off x="899592" y="1976455"/>
          <a:ext cx="7776863" cy="3654705"/>
        </p:xfrm>
        <a:graphic>
          <a:graphicData uri="http://schemas.openxmlformats.org/drawingml/2006/table">
            <a:tbl>
              <a:tblPr firstRow="1" bandRow="1"/>
              <a:tblGrid>
                <a:gridCol w="1302906"/>
                <a:gridCol w="1433398"/>
                <a:gridCol w="1382931"/>
                <a:gridCol w="1410843"/>
                <a:gridCol w="950642"/>
                <a:gridCol w="1296143"/>
              </a:tblGrid>
              <a:tr h="732465">
                <a:tc>
                  <a:txBody>
                    <a:bodyPr/>
                    <a:lstStyle/>
                    <a:p>
                      <a:endParaRPr lang="zh-TW" sz="2200" dirty="0">
                        <a:effectLst/>
                        <a:latin typeface="Times New Roman"/>
                      </a:endParaRPr>
                    </a:p>
                  </a:txBody>
                  <a:tcPr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畢業資格審查項目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39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應修類別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  <a:hlinkClick r:id="rId5"/>
                        </a:rPr>
                        <a:t>校訂必修</a:t>
                      </a:r>
                      <a:endParaRPr lang="zh-TW" altLang="zh-TW" sz="2200" kern="100" dirty="0">
                        <a:effectLst/>
                        <a:latin typeface="Times New Roman"/>
                        <a:ea typeface="+mn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專業必修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專業選修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自由</a:t>
                      </a:r>
                      <a:endParaRPr lang="en-US" altLang="zh-TW" sz="2200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選修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總</a:t>
                      </a:r>
                      <a:r>
                        <a:rPr lang="zh-TW" sz="2200" kern="0" dirty="0" smtClean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</a:t>
                      </a:r>
                      <a:endParaRPr lang="en-US" altLang="zh-TW" sz="2200" kern="0" dirty="0" smtClean="0"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0" dirty="0" smtClean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分數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3207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應修科目數及學分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</a:t>
                      </a:r>
                      <a:r>
                        <a:rPr lang="en-US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5</a:t>
                      </a:r>
                      <a:r>
                        <a:rPr 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科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30</a:t>
                      </a:r>
                      <a:r>
                        <a:rPr 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en-US" altLang="zh-TW" sz="2400" kern="12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外語能力輔導課程</a:t>
                      </a:r>
                      <a:r>
                        <a:rPr lang="en-US" altLang="zh-TW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(0</a:t>
                      </a:r>
                      <a:r>
                        <a:rPr lang="zh-TW" altLang="en-US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r>
                        <a:rPr lang="en-US" altLang="zh-TW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)</a:t>
                      </a:r>
                      <a:endParaRPr lang="zh-TW" altLang="zh-TW" sz="1300" kern="1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+mn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</a:t>
                      </a:r>
                      <a:r>
                        <a:rPr lang="en-US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</a:t>
                      </a:r>
                      <a:r>
                        <a:rPr 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科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70</a:t>
                      </a:r>
                      <a:r>
                        <a:rPr 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en-US" altLang="zh-TW" sz="2400" kern="12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</a:t>
                      </a:r>
                      <a:r>
                        <a:rPr lang="en-US" altLang="zh-TW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/</a:t>
                      </a:r>
                      <a:r>
                        <a:rPr lang="zh-TW" altLang="en-US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財金證照檢定</a:t>
                      </a:r>
                      <a:r>
                        <a:rPr lang="en-US" altLang="zh-TW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</a:t>
                      </a:r>
                      <a:r>
                        <a:rPr lang="zh-TW" altLang="en-US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選</a:t>
                      </a:r>
                      <a:r>
                        <a:rPr lang="en-US" altLang="zh-TW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1(0</a:t>
                      </a:r>
                      <a:r>
                        <a:rPr lang="zh-TW" altLang="en-US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r>
                        <a:rPr lang="en-US" altLang="zh-TW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)</a:t>
                      </a:r>
                      <a:endParaRPr lang="zh-TW" sz="13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最少應</a:t>
                      </a:r>
                      <a:r>
                        <a:rPr 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選修</a:t>
                      </a:r>
                      <a:r>
                        <a:rPr lang="en-US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22</a:t>
                      </a:r>
                      <a:r>
                        <a:rPr 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en-US" altLang="zh-TW" sz="2400" kern="12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(</a:t>
                      </a:r>
                      <a:r>
                        <a:rPr lang="zh-TW" altLang="en-US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財務數學必選</a:t>
                      </a:r>
                      <a:r>
                        <a:rPr lang="en-US" altLang="zh-TW" sz="13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)</a:t>
                      </a:r>
                      <a:endParaRPr lang="zh-TW" sz="13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6</a:t>
                      </a:r>
                      <a:r>
                        <a:rPr lang="zh-TW" sz="24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128</a:t>
                      </a:r>
                      <a:r>
                        <a:rPr lang="zh-TW" sz="2400" kern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100</a:t>
                      </a:r>
                      <a:r>
                        <a:rPr lang="zh-TW" altLang="en-US" sz="1600" kern="1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學年度</a:t>
                      </a:r>
                      <a:endParaRPr lang="zh-TW" sz="1600" kern="100" dirty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13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科</a:t>
                      </a: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30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kern="1200" dirty="0" smtClean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外語能力輔導課程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(0</a:t>
                      </a:r>
                      <a:r>
                        <a:rPr lang="zh-TW" altLang="en-US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)</a:t>
                      </a:r>
                      <a:endParaRPr lang="zh-TW" sz="1600" kern="100" dirty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21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科</a:t>
                      </a: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70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kern="1200" dirty="0" smtClean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/</a:t>
                      </a:r>
                      <a:r>
                        <a:rPr lang="zh-TW" altLang="en-US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財金證照檢定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</a:t>
                      </a:r>
                      <a:r>
                        <a:rPr lang="zh-TW" altLang="en-US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選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(0</a:t>
                      </a:r>
                      <a:r>
                        <a:rPr lang="zh-TW" altLang="zh-TW" sz="1200" kern="1200" dirty="0" smtClean="0">
                          <a:solidFill>
                            <a:srgbClr val="7030A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latin typeface="Times New Roman"/>
                          <a:ea typeface="標楷體"/>
                          <a:cs typeface="新細明體"/>
                        </a:rPr>
                        <a:t>)</a:t>
                      </a:r>
                      <a:endParaRPr lang="zh-TW" sz="1200" kern="100" dirty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200" dirty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最少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應</a:t>
                      </a:r>
                      <a:endParaRPr lang="en-US" altLang="zh-TW" sz="1600" kern="1200" dirty="0" smtClean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選修</a:t>
                      </a:r>
                      <a:r>
                        <a:rPr lang="en-US" alt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22</a:t>
                      </a:r>
                      <a:r>
                        <a:rPr lang="zh-TW" sz="1600" kern="1200" dirty="0" smtClean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en-US" altLang="zh-TW" sz="1600" kern="1200" dirty="0" smtClean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(</a:t>
                      </a:r>
                      <a:r>
                        <a:rPr lang="zh-TW" altLang="en-US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財務數學必選</a:t>
                      </a:r>
                      <a:r>
                        <a:rPr lang="en-US" altLang="zh-TW" sz="1200" kern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)</a:t>
                      </a:r>
                      <a:endParaRPr lang="zh-TW" sz="1200" kern="100" dirty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6</a:t>
                      </a:r>
                      <a:r>
                        <a:rPr lang="zh-TW" sz="1600" kern="1200" dirty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zh-TW" sz="1600" kern="100" dirty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128</a:t>
                      </a:r>
                      <a:r>
                        <a:rPr lang="zh-TW" sz="1600" kern="0" dirty="0">
                          <a:solidFill>
                            <a:srgbClr val="7030A0"/>
                          </a:solidFill>
                          <a:effectLst/>
                          <a:latin typeface="+mj-ea"/>
                          <a:ea typeface="+mj-ea"/>
                          <a:cs typeface="新細明體"/>
                        </a:rPr>
                        <a:t>學分</a:t>
                      </a:r>
                      <a:endParaRPr lang="zh-TW" sz="1600" kern="100" dirty="0">
                        <a:solidFill>
                          <a:srgbClr val="7030A0"/>
                        </a:solidFill>
                        <a:effectLst/>
                        <a:latin typeface="+mj-ea"/>
                        <a:ea typeface="+mj-ea"/>
                        <a:cs typeface="新細明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4</a:t>
            </a:fld>
            <a:endParaRPr kumimoji="0" lang="zh-TW" altLang="en-US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5</a:t>
            </a:fld>
            <a:endParaRPr kumimoji="0"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990867"/>
              </p:ext>
            </p:extLst>
          </p:nvPr>
        </p:nvGraphicFramePr>
        <p:xfrm>
          <a:off x="971600" y="1340768"/>
          <a:ext cx="7776863" cy="5208632"/>
        </p:xfrm>
        <a:graphic>
          <a:graphicData uri="http://schemas.openxmlformats.org/drawingml/2006/table">
            <a:tbl>
              <a:tblPr firstRow="1" bandRow="1"/>
              <a:tblGrid>
                <a:gridCol w="1302906"/>
                <a:gridCol w="1649422"/>
                <a:gridCol w="1800200"/>
                <a:gridCol w="1512168"/>
                <a:gridCol w="1512167"/>
              </a:tblGrid>
              <a:tr h="720080">
                <a:tc>
                  <a:txBody>
                    <a:bodyPr/>
                    <a:lstStyle/>
                    <a:p>
                      <a:endParaRPr lang="zh-TW" sz="2200" dirty="0">
                        <a:effectLst/>
                        <a:latin typeface="Times New Roman"/>
                      </a:endParaRPr>
                    </a:p>
                  </a:txBody>
                  <a:tcPr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畢業資格審查項目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應修類別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  <a:hlinkClick r:id="rId3"/>
                        </a:rPr>
                        <a:t>校訂必修</a:t>
                      </a:r>
                      <a:endParaRPr lang="zh-TW" altLang="zh-TW" sz="2600" kern="100" dirty="0">
                        <a:effectLst/>
                        <a:latin typeface="Times New Roman"/>
                        <a:ea typeface="+mn-ea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專業必修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自由選修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868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備註</a:t>
                      </a:r>
                      <a:endParaRPr lang="zh-TW" sz="10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除表列課程外，尚須修習</a:t>
                      </a:r>
                      <a:r>
                        <a:rPr lang="zh-TW" sz="2600" kern="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「大學入門」</a:t>
                      </a:r>
                      <a:r>
                        <a:rPr 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及</a:t>
                      </a:r>
                      <a:r>
                        <a:rPr lang="zh-TW" sz="2600" kern="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「創造力講座」</a:t>
                      </a:r>
                      <a:endParaRPr lang="en-US" altLang="zh-TW" sz="2600" kern="100" dirty="0" smtClean="0">
                        <a:solidFill>
                          <a:srgbClr val="7030A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(</a:t>
                      </a:r>
                      <a:r>
                        <a:rPr lang="zh-TW" altLang="en-US" sz="1600" kern="1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創造力教育推動委員會</a:t>
                      </a:r>
                      <a:r>
                        <a:rPr lang="en-US" altLang="zh-TW" sz="1600" kern="1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-</a:t>
                      </a:r>
                      <a:r>
                        <a:rPr lang="zh-TW" altLang="en-US" sz="1600" kern="1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陳小姐</a:t>
                      </a:r>
                      <a:r>
                        <a:rPr lang="en-US" altLang="zh-TW" sz="1600" kern="1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-</a:t>
                      </a:r>
                      <a:r>
                        <a:rPr lang="zh-TW" altLang="en-US" sz="1600" kern="1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校內分機</a:t>
                      </a:r>
                      <a:r>
                        <a:rPr lang="en-US" altLang="zh-TW" sz="1600" kern="1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7602;D-117)</a:t>
                      </a:r>
                      <a:endParaRPr lang="zh-TW" altLang="zh-TW" sz="1600" dirty="0" smtClean="0">
                        <a:solidFill>
                          <a:srgbClr val="0000FF"/>
                        </a:solidFill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1.</a:t>
                      </a:r>
                      <a:r>
                        <a:rPr 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以</a:t>
                      </a:r>
                      <a:r>
                        <a:rPr lang="zh-TW" sz="2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系上開立之課程</a:t>
                      </a:r>
                      <a:r>
                        <a:rPr 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為主</a:t>
                      </a:r>
                      <a:endParaRPr lang="en-US" altLang="zh-TW" sz="26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2.</a:t>
                      </a:r>
                      <a:r>
                        <a:rPr lang="zh-TW" altLang="en-US" sz="26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畢業應通過系辦規定之</a:t>
                      </a:r>
                      <a:r>
                        <a:rPr lang="zh-TW" altLang="en-US" sz="2600" kern="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「資訊證照門檻」</a:t>
                      </a:r>
                      <a:r>
                        <a:rPr lang="en-US" altLang="zh-TW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(</a:t>
                      </a:r>
                      <a:r>
                        <a:rPr lang="zh-TW" altLang="en-US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已納入「專業</a:t>
                      </a:r>
                      <a:r>
                        <a:rPr lang="en-US" altLang="zh-TW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/</a:t>
                      </a:r>
                      <a:r>
                        <a:rPr lang="zh-TW" altLang="en-US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財金證照檢定</a:t>
                      </a:r>
                      <a:r>
                        <a:rPr lang="en-US" altLang="zh-TW" sz="140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)</a:t>
                      </a:r>
                      <a:endParaRPr lang="zh-TW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多修之學分數</a:t>
                      </a:r>
                      <a:r>
                        <a:rPr lang="zh-TW" sz="26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sz="26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認列為自由選修</a:t>
                      </a:r>
                      <a:endParaRPr lang="zh-TW" sz="26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altLang="en-US" sz="2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修習各系或通識課程</a:t>
                      </a:r>
                      <a:endParaRPr lang="zh-TW" sz="26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69632"/>
            <a:ext cx="8077200" cy="999128"/>
          </a:xfrm>
        </p:spPr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四、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（四日）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畢業資格審查項目：</a:t>
            </a:r>
            <a:endParaRPr lang="zh-TW" sz="3400" dirty="0"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810381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五、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（四日）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資格：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注意事項－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1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4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1844824"/>
            <a:ext cx="7920880" cy="43924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非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學年度課程，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同一科目名稱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重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複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修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習，第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門</a:t>
            </a:r>
            <a:r>
              <a:rPr lang="zh-TW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認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列為畢業學分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，如：</a:t>
            </a: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選項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體育選修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次籃球課，第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次修習的籃球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不得列計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　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畢業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學分中，須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再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補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門非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籃球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選項體育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如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人文課群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大一上、下學期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z="24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   選項體育課群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大二上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下學期</a:t>
            </a:r>
            <a:r>
              <a:rPr lang="en-US" altLang="zh-TW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專業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必修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程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務必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修習系上開設之課程，延修等因素經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系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主任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同意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始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得修習系上規定之相近課程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替代。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r>
              <a:rPr lang="zh-TW" altLang="en-US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（修課前需填寫財金系跨選申請書經系上同意；專業選修也相同</a:t>
            </a:r>
            <a:r>
              <a:rPr lang="en-US" altLang="zh-TW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跨部、跨系）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6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595466480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49424" y="33265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五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（四日）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資格：</a:t>
            </a:r>
            <a:r>
              <a:rPr lang="en-US" altLang="zh-TW" sz="3400" dirty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400" dirty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注意事項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－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1628800"/>
            <a:ext cx="7920880" cy="45365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43608" y="1484784"/>
            <a:ext cx="7704856" cy="511256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zh-TW" sz="3000" dirty="0">
                <a:latin typeface="標楷體" pitchFamily="65" charset="-120"/>
                <a:ea typeface="標楷體" pitchFamily="65" charset="-120"/>
                <a:hlinkClick r:id="rId3"/>
              </a:rPr>
              <a:t>外語能力輔導課程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若於應屆畢業之次學期開學前未及格或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未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取得規定之證照門檻，須選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修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「外語能力輔導課程」並完成註冊繳費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系</a:t>
            </a:r>
            <a:r>
              <a:rPr lang="zh-TW" altLang="zh-TW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上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規定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所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開課</a:t>
            </a:r>
            <a:r>
              <a:rPr lang="zh-TW" altLang="zh-TW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之證照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門檻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（專業</a:t>
            </a:r>
            <a:r>
              <a:rPr lang="en-US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財金證照檢定）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，於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該修課的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應屆</a:t>
            </a:r>
            <a:r>
              <a:rPr lang="zh-TW" altLang="zh-TW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畢業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之次學期開學前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補齊證照影本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，經</a:t>
            </a:r>
            <a:r>
              <a:rPr lang="zh-TW" altLang="zh-TW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系辦通過者，</a:t>
            </a:r>
            <a:r>
              <a:rPr lang="zh-TW" altLang="en-US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zh-TW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於</a:t>
            </a:r>
            <a:r>
              <a:rPr lang="zh-TW" altLang="en-US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次學期之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期末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通過離校手續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始</a:t>
            </a:r>
            <a:r>
              <a:rPr lang="zh-TW" altLang="zh-TW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得領取畢業證書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勞作教育為必修，須２次成績及格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學則第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23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條規定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kern="100" dirty="0">
                <a:solidFill>
                  <a:srgbClr val="0000FF"/>
                </a:solidFill>
                <a:latin typeface="Times New Roman"/>
                <a:ea typeface="標楷體"/>
                <a:cs typeface="Arial"/>
              </a:rPr>
              <a:t>創造力講座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，為日間部四年制學生畢業門檻之一，可至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【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學生資訊系統＼畢業證照門檻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】 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查詢是否通過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。</a:t>
            </a:r>
            <a:endParaRPr lang="en-US" altLang="zh-TW" sz="2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7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3759151357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五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（四日）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資格：</a:t>
            </a:r>
            <a:r>
              <a:rPr lang="en-US" altLang="zh-TW" sz="3400" dirty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400" dirty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注意事項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－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3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43608" y="1916832"/>
            <a:ext cx="7704856" cy="46805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sz="2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8</a:t>
            </a:fld>
            <a:endParaRPr kumimoji="0" lang="zh-TW" altLang="en-US"/>
          </a:p>
        </p:txBody>
      </p:sp>
      <p:pic>
        <p:nvPicPr>
          <p:cNvPr id="9" name="圖片 8" descr="離校手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1772816"/>
            <a:ext cx="8460433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51357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六、</a:t>
            </a:r>
            <a:r>
              <a:rPr lang="zh-TW" altLang="en-US" sz="34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財金系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（四日）</a:t>
            </a:r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畢業自審系統</a:t>
            </a:r>
            <a:r>
              <a:rPr lang="en-US" altLang="zh-TW" sz="3400" dirty="0" smtClean="0">
                <a:latin typeface="華康中圓體" pitchFamily="49" charset="-120"/>
                <a:ea typeface="華康中圓體" pitchFamily="49" charset="-120"/>
              </a:rPr>
              <a:t>-1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9</a:t>
            </a:fld>
            <a:endParaRPr kumimoji="0" lang="zh-TW" altLang="en-US"/>
          </a:p>
        </p:txBody>
      </p:sp>
      <p:pic>
        <p:nvPicPr>
          <p:cNvPr id="6" name="圖片 5" descr="畢業自審系統-1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634420" y="1589986"/>
            <a:ext cx="8460432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6268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訓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1010</Words>
  <Application>Microsoft Office PowerPoint</Application>
  <PresentationFormat>如螢幕大小 (4:3)</PresentationFormat>
  <Paragraphs>130</Paragraphs>
  <Slides>12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訓練</vt:lpstr>
      <vt:lpstr>朝陽科技大學 104學年度第2學期應屆畢業生  畢業資格審核注意事項  　　 　－財務金融系</vt:lpstr>
      <vt:lpstr>一、應屆畢業生規定：</vt:lpstr>
      <vt:lpstr>二、畢業自審：</vt:lpstr>
      <vt:lpstr>三、財金系（四日）畢業資格應修學分數： ◎適用課規：101學年度入學適用</vt:lpstr>
      <vt:lpstr>四、財金系（四日）畢業資格審查項目：</vt:lpstr>
      <vt:lpstr>五、財金系（四日）畢業資格： 注意事項－1：</vt:lpstr>
      <vt:lpstr>五、財金系（四日）畢業資格： 注意事項－2：</vt:lpstr>
      <vt:lpstr>五、財金系（四日）畢業資格： 注意事項－3：</vt:lpstr>
      <vt:lpstr>六、財金系（四日）畢業自審系統-1</vt:lpstr>
      <vt:lpstr>六、財金系（四日）畢業自審系統-2</vt:lpstr>
      <vt:lpstr>Q&amp;A  是否仍有問題? ． 請先上網查看【畢業生專區】資訊 . 『各系畢業資格審核注意事項』</vt:lpstr>
      <vt:lpstr>洽詢單位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2015-11-09T06:45:29Z</dcterms:created>
  <dcterms:modified xsi:type="dcterms:W3CDTF">2016-06-14T00:30:03Z</dcterms:modified>
</cp:coreProperties>
</file>