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notesSlides/notesSlide1.xml" ContentType="application/vnd.openxmlformats-officedocument.presentationml.notesSlide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notesSlides/notesSlide2.xml" ContentType="application/vnd.openxmlformats-officedocument.presentationml.notesSlide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notesSlides/notesSlide3.xml" ContentType="application/vnd.openxmlformats-officedocument.presentationml.notesSlide+xml"/>
  <Override PartName="/ppt/tags/tag14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9" r:id="rId2"/>
    <p:sldId id="291" r:id="rId3"/>
    <p:sldId id="292" r:id="rId4"/>
    <p:sldId id="261" r:id="rId5"/>
    <p:sldId id="290" r:id="rId6"/>
    <p:sldId id="297" r:id="rId7"/>
    <p:sldId id="298" r:id="rId8"/>
    <p:sldId id="287" r:id="rId9"/>
    <p:sldId id="289" r:id="rId10"/>
    <p:sldId id="296" r:id="rId11"/>
    <p:sldId id="294" r:id="rId12"/>
    <p:sldId id="295" r:id="rId13"/>
    <p:sldId id="277" r:id="rId14"/>
    <p:sldId id="293" r:id="rId15"/>
  </p:sldIdLst>
  <p:sldSz cx="9144000" cy="6858000" type="screen4x3"/>
  <p:notesSz cx="6797675" cy="9928225"/>
  <p:defaultTextStyle>
    <a:defPPr>
      <a:defRPr lang="zh-TW"/>
    </a:defPPr>
    <a:lvl1pPr marL="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封面" id="{779CC93D-E52E-4D84-901B-11D7331DD495}">
          <p14:sldIdLst>
            <p14:sldId id="259"/>
          </p14:sldIdLst>
        </p14:section>
        <p14:section name="畢審說明及注意事項" id="{6D9936A3-3945-4757-BC8B-B5C252D8E036}">
          <p14:sldIdLst>
            <p14:sldId id="291"/>
            <p14:sldId id="292"/>
            <p14:sldId id="261"/>
            <p14:sldId id="290"/>
            <p14:sldId id="297"/>
            <p14:sldId id="298"/>
            <p14:sldId id="287"/>
            <p14:sldId id="289"/>
            <p14:sldId id="296"/>
            <p14:sldId id="294"/>
            <p14:sldId id="295"/>
            <p14:sldId id="277"/>
            <p14:sldId id="293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FF"/>
    <a:srgbClr val="009ED6"/>
    <a:srgbClr val="003300"/>
  </p:clrMru>
  <p:extLst>
    <p:ext uri="{E76CE94A-603C-4142-B9EB-6D1370010A27}">
      <p14:discardImageEditData xmlns:p14="http://schemas.microsoft.com/office/powerpoint/2010/main" val="1"/>
    </p:ext>
    <p:ext uri="{D31A062A-798A-4329-ABDD-BBA856620510}">
      <p14:defaultImageDpi xmlns:p14="http://schemas.microsoft.com/office/powerpoint/2010/main" val="96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淺色樣式 1 - 輔色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3C2FFA5D-87B4-456A-9821-1D502468CF0F}" styleName="佈景主題樣式 1 - 輔色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D5ABB26-0587-4C30-8999-92F81FD0307C}" styleName="無樣式、無格線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61" autoAdjust="0"/>
    <p:restoredTop sz="97658" autoAdjust="0"/>
  </p:normalViewPr>
  <p:slideViewPr>
    <p:cSldViewPr>
      <p:cViewPr varScale="1">
        <p:scale>
          <a:sx n="83" d="100"/>
          <a:sy n="83" d="100"/>
        </p:scale>
        <p:origin x="1483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4" d="100"/>
        <a:sy n="154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3144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D83FDC75-7F73-4A4A-A77C-09AADF00E0EA}" type="datetimeFigureOut">
              <a:rPr lang="en-US" altLang="zh-TW" smtClean="0"/>
              <a:pPr/>
              <a:t>10/29/2020</a:t>
            </a:fld>
            <a:endParaRPr lang="zh-TW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459226BF-1F13-42D3-80DC-373E7ADD1EBC}" type="slidenum">
              <a:rPr lang="zh-TW" smtClean="0"/>
              <a:pPr/>
              <a:t>‹#›</a:t>
            </a:fld>
            <a:endParaRPr lang="zh-TW" dirty="0"/>
          </a:p>
        </p:txBody>
      </p:sp>
    </p:spTree>
    <p:extLst>
      <p:ext uri="{BB962C8B-B14F-4D97-AF65-F5344CB8AC3E}">
        <p14:creationId xmlns:p14="http://schemas.microsoft.com/office/powerpoint/2010/main" val="3795580406"/>
      </p:ext>
    </p:extLst>
  </p:cSld>
  <p:clrMap bg1="lt1" tx1="dk1" bg2="lt2" tx2="dk2" accent1="accent1" accent2="accent2" accent3="accent3" accent4="accent4" accent5="accent5" accent6="accent6" hlink="hlink" folHlink="folHlink"/>
  <p:hf hd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zh-TW" sz="1200"/>
            </a:lvl1pPr>
          </a:lstStyle>
          <a:p>
            <a:fld id="{48AEF76B-3757-4A0B-AF93-28494465C1DD}" type="datetimeFigureOut">
              <a:rPr lang="zh-TW" altLang="en-US"/>
              <a:pPr/>
              <a:t>2020/10/29</a:t>
            </a:fld>
            <a:endParaRPr lang="zh-TW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/>
              <a:t>按一下以編輯母片文字樣式</a:t>
            </a:r>
          </a:p>
          <a:p>
            <a:pPr lvl="1"/>
            <a:r>
              <a:rPr lang="zh-TW"/>
              <a:t>第二層</a:t>
            </a:r>
          </a:p>
          <a:p>
            <a:pPr lvl="2"/>
            <a:r>
              <a:rPr lang="zh-TW"/>
              <a:t>第三層</a:t>
            </a:r>
          </a:p>
          <a:p>
            <a:pPr lvl="3"/>
            <a:r>
              <a:rPr lang="zh-TW"/>
              <a:t>第四層</a:t>
            </a:r>
          </a:p>
          <a:p>
            <a:pPr lvl="4"/>
            <a:r>
              <a:rPr lang="zh-TW"/>
              <a:t>第五層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zh-TW" sz="1200"/>
            </a:lvl1pPr>
          </a:lstStyle>
          <a:p>
            <a:endParaRPr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zh-TW" sz="1200"/>
            </a:lvl1pPr>
          </a:lstStyle>
          <a:p>
            <a:fld id="{75693FD4-8F83-4EF7-AC3F-0DC0388986B0}" type="slidenum">
              <a:rPr/>
              <a:pPr/>
              <a:t>‹#›</a:t>
            </a:fld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3910405948"/>
      </p:ext>
    </p:extLst>
  </p:cSld>
  <p:clrMap bg1="lt1" tx1="dk1" bg2="lt2" tx2="dk2" accent1="accent1" accent2="accent2" accent3="accent3" accent4="accent4" accent5="accent5" accent6="accent6" hlink="hlink" folHlink="folHlink"/>
  <p:hf hdr="0" dt="0"/>
  <p:notesStyle>
    <a:lvl1pPr marL="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zh-TW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 lang="zh-TW"/>
            </a:pPr>
            <a:r>
              <a:rPr lang="zh-TW" dirty="0" smtClean="0"/>
              <a:t>此範本可作為群組設定中簡報訓練教材的起始檔案。</a:t>
            </a:r>
          </a:p>
          <a:p>
            <a:endParaRPr lang="zh-TW" dirty="0" smtClean="0"/>
          </a:p>
          <a:p>
            <a:pPr lvl="0"/>
            <a:r>
              <a:rPr lang="zh-TW" sz="1200" b="1" dirty="0" smtClean="0"/>
              <a:t>章節</a:t>
            </a:r>
            <a:endParaRPr lang="zh-TW" sz="1200" b="0" dirty="0" smtClean="0"/>
          </a:p>
          <a:p>
            <a:pPr lvl="0"/>
            <a:r>
              <a:rPr lang="zh-TW" sz="1200" b="0" dirty="0" smtClean="0"/>
              <a:t>在投影片上按一下右鍵以新增章節。</a:t>
            </a:r>
            <a:r>
              <a:rPr lang="zh-TW" sz="1200" b="0" baseline="0" dirty="0" smtClean="0"/>
              <a:t> 章節可協助您組織投影片，或簡化多個作者之間的共同作業。</a:t>
            </a:r>
            <a:endParaRPr lang="zh-TW" sz="1200" b="0" dirty="0" smtClean="0"/>
          </a:p>
          <a:p>
            <a:pPr lvl="0"/>
            <a:endParaRPr lang="zh-TW" sz="1200" b="1" dirty="0" smtClean="0"/>
          </a:p>
          <a:p>
            <a:pPr lvl="0"/>
            <a:r>
              <a:rPr lang="zh-TW" sz="1200" b="1" dirty="0" smtClean="0"/>
              <a:t>備忘稿</a:t>
            </a:r>
          </a:p>
          <a:p>
            <a:pPr lvl="0"/>
            <a:r>
              <a:rPr lang="zh-TW" sz="1200" dirty="0" smtClean="0"/>
              <a:t>使用 [備忘稿] 章節記錄交付備忘稿，或提供其他詳細資料給對象。</a:t>
            </a:r>
            <a:r>
              <a:rPr lang="zh-TW" sz="1200" baseline="0" dirty="0" smtClean="0"/>
              <a:t> 於簡報期間在 [簡報檢視] 中檢視這些備忘稿。 </a:t>
            </a:r>
          </a:p>
          <a:p>
            <a:pPr lvl="0">
              <a:buFontTx/>
              <a:buNone/>
            </a:pPr>
            <a:r>
              <a:rPr lang="zh-TW" sz="1200" dirty="0" smtClean="0"/>
              <a:t>請記住字型大小 (對於協助工具、可見度、影片拍攝及線上生產非常重要)</a:t>
            </a:r>
          </a:p>
          <a:p>
            <a:pPr lvl="0"/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協調的色彩 </a:t>
            </a:r>
          </a:p>
          <a:p>
            <a:pPr lvl="0">
              <a:buFontTx/>
              <a:buNone/>
            </a:pPr>
            <a:r>
              <a:rPr lang="zh-TW" sz="1200" dirty="0" smtClean="0"/>
              <a:t>請特別注意圖形、圖表及文字方塊。</a:t>
            </a:r>
            <a:r>
              <a:rPr lang="zh-TW" sz="1200" baseline="0" dirty="0" smtClean="0"/>
              <a:t> </a:t>
            </a:r>
            <a:endParaRPr lang="zh-TW" sz="1200" dirty="0" smtClean="0"/>
          </a:p>
          <a:p>
            <a:pPr lvl="0"/>
            <a:r>
              <a:rPr lang="zh-TW" sz="1200" dirty="0" smtClean="0"/>
              <a:t>考慮出席者將以黑白或 </a:t>
            </a:r>
            <a:r>
              <a:rPr lang="zh-TW" sz="1200" dirty="0" err="1" smtClean="0"/>
              <a:t>灰階列印</a:t>
            </a:r>
            <a:r>
              <a:rPr lang="zh-TW" sz="1200" dirty="0" smtClean="0"/>
              <a:t>。執行測試列印，以確保在進行純黑白及 </a:t>
            </a:r>
            <a:r>
              <a:rPr lang="zh-TW" sz="1200" dirty="0" err="1" smtClean="0"/>
              <a:t>灰階列印時色彩正確</a:t>
            </a:r>
            <a:r>
              <a:rPr lang="zh-TW" sz="1200" dirty="0" smtClean="0"/>
              <a:t>。</a:t>
            </a:r>
          </a:p>
          <a:p>
            <a:pPr lvl="0">
              <a:buFontTx/>
              <a:buNone/>
            </a:pPr>
            <a:endParaRPr lang="zh-TW" sz="1200" dirty="0" smtClean="0"/>
          </a:p>
          <a:p>
            <a:pPr lvl="0">
              <a:buFontTx/>
              <a:buNone/>
            </a:pPr>
            <a:r>
              <a:rPr lang="zh-TW" sz="1200" b="1" dirty="0" smtClean="0"/>
              <a:t>圖形、表格和圖表</a:t>
            </a:r>
          </a:p>
          <a:p>
            <a:pPr lvl="0"/>
            <a:r>
              <a:rPr lang="zh-TW" sz="1200" dirty="0" smtClean="0"/>
              <a:t>保持簡單: 如果可能，使用一致而不令人分心的樣式和色彩。</a:t>
            </a:r>
          </a:p>
          <a:p>
            <a:pPr lvl="0"/>
            <a:r>
              <a:rPr lang="zh-TW" sz="1200" dirty="0" smtClean="0"/>
              <a:t>所有圖表和表格都加上標籤。</a:t>
            </a:r>
          </a:p>
          <a:p>
            <a:endParaRPr lang="zh-TW" dirty="0" smtClean="0"/>
          </a:p>
          <a:p>
            <a:endParaRPr lang="zh-TW" dirty="0" smtClean="0"/>
          </a:p>
          <a:p>
            <a:endParaRPr lang="zh-TW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zh-TW" smtClean="0"/>
              <a:pPr/>
              <a:t>1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4712428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zh-TW" dirty="0" smtClean="0"/>
              <a:t>提供簡報的簡短概觀。</a:t>
            </a:r>
            <a:r>
              <a:rPr lang="zh-TW" baseline="0" dirty="0" smtClean="0"/>
              <a:t> 描</a:t>
            </a:r>
            <a:r>
              <a:rPr lang="zh-TW" dirty="0" smtClean="0"/>
              <a:t>描述簡報的主要焦點與其重要性。</a:t>
            </a:r>
          </a:p>
          <a:p>
            <a:pPr>
              <a:lnSpc>
                <a:spcPct val="80000"/>
              </a:lnSpc>
            </a:pPr>
            <a:r>
              <a:rPr lang="zh-TW" dirty="0" smtClean="0"/>
              <a:t>介紹每個主要主題。</a:t>
            </a:r>
          </a:p>
          <a:p>
            <a:r>
              <a:rPr lang="zh-TW" dirty="0" smtClean="0"/>
              <a:t>為了幫助簡報對象掌握簡報重點，您</a:t>
            </a:r>
            <a:r>
              <a:rPr lang="zh-TW" baseline="0" dirty="0" smtClean="0"/>
              <a:t> 可以 </a:t>
            </a:r>
            <a:r>
              <a:rPr lang="zh-TW" dirty="0" smtClean="0"/>
              <a:t>在整個簡報期間重複此概觀投影片，反白顯示您接下來要討論的特定主題。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6EAC7D-5A89-47C2-8ABA-56C9C2DEF7A4}" type="slidenum">
              <a:rPr lang="en-US" altLang="zh-TW" smtClean="0"/>
              <a:pPr/>
              <a:t>4</a:t>
            </a:fld>
            <a:endParaRPr lang="zh-TW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/>
          </a:p>
        </p:txBody>
      </p:sp>
    </p:spTree>
    <p:extLst>
      <p:ext uri="{BB962C8B-B14F-4D97-AF65-F5344CB8AC3E}">
        <p14:creationId xmlns:p14="http://schemas.microsoft.com/office/powerpoint/2010/main" val="129415934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3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</a:t>
            </a:r>
            <a:r>
              <a:rPr lang="zh-TW" b="1" dirty="0" smtClean="0"/>
              <a:t>卓越工程</a:t>
            </a:r>
            <a:endParaRPr lang="zh-TW" dirty="0" smtClean="0"/>
          </a:p>
        </p:txBody>
      </p:sp>
      <p:sp>
        <p:nvSpPr>
          <p:cNvPr id="41987" name="Rectangle 25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r>
              <a:rPr lang="zh-TW" dirty="0" smtClean="0"/>
              <a:t>Microsoft 機密</a:t>
            </a:r>
          </a:p>
        </p:txBody>
      </p:sp>
      <p:sp>
        <p:nvSpPr>
          <p:cNvPr id="41988" name="Rectangle 26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2B44A5F-6CE4-493C-A0D7-6834FF76660C}" type="slidenum">
              <a:rPr lang="en-US" altLang="zh-TW" smtClean="0"/>
              <a:pPr/>
              <a:t>13</a:t>
            </a:fld>
            <a:endParaRPr lang="zh-TW" dirty="0" smtClean="0"/>
          </a:p>
        </p:txBody>
      </p:sp>
      <p:sp>
        <p:nvSpPr>
          <p:cNvPr id="4198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5988" y="488950"/>
            <a:ext cx="4965700" cy="3724275"/>
          </a:xfrm>
          <a:ln/>
        </p:spPr>
      </p:sp>
      <p:sp>
        <p:nvSpPr>
          <p:cNvPr id="41990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87" y="4484318"/>
            <a:ext cx="6206573" cy="4945462"/>
          </a:xfrm>
          <a:noFill/>
          <a:ln/>
        </p:spPr>
        <p:txBody>
          <a:bodyPr/>
          <a:lstStyle/>
          <a:p>
            <a:pPr>
              <a:buFontTx/>
              <a:buNone/>
            </a:pPr>
            <a:endParaRPr lang="zh-TW" dirty="0" smtClean="0"/>
          </a:p>
        </p:txBody>
      </p:sp>
    </p:spTree>
    <p:extLst>
      <p:ext uri="{BB962C8B-B14F-4D97-AF65-F5344CB8AC3E}">
        <p14:creationId xmlns:p14="http://schemas.microsoft.com/office/powerpoint/2010/main" val="33927538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590800" y="2286000"/>
            <a:ext cx="6180224" cy="1470025"/>
          </a:xfrm>
        </p:spPr>
        <p:txBody>
          <a:bodyPr anchor="t"/>
          <a:lstStyle>
            <a:lvl1pPr algn="r" eaLnBrk="1" latinLnBrk="0" hangingPunct="1">
              <a:defRPr kumimoji="0" lang="zh-TW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400" y="4038600"/>
            <a:ext cx="4772528" cy="990600"/>
          </a:xfrm>
        </p:spPr>
        <p:txBody>
          <a:bodyPr>
            <a:normAutofit/>
          </a:bodyPr>
          <a:lstStyle>
            <a:lvl1pPr marL="0" indent="0" algn="r" eaLnBrk="1" latinLnBrk="0" hangingPunct="1">
              <a:buNone/>
              <a:defRPr kumimoji="0" lang="zh-TW" sz="2000" b="0">
                <a:solidFill>
                  <a:schemeClr val="tx1"/>
                </a:solidFill>
                <a:latin typeface="Georgia" pitchFamily="18" charset="0"/>
              </a:defRPr>
            </a:lvl1pPr>
            <a:lvl2pPr marL="457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 eaLnBrk="1" latinLnBrk="0" hangingPunct="1">
              <a:buNone/>
              <a:defRPr kumimoji="0" lang="zh-TW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eaLnBrk="1" latinLnBrk="0" hangingPunct="1"/>
            <a:r>
              <a:rPr lang="zh-TW" altLang="en-US" smtClean="0"/>
              <a:t>按一下以編輯母片副標題樣式</a:t>
            </a:r>
            <a:endParaRPr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1251"/>
            <a:ext cx="3721618" cy="6858000"/>
          </a:xfrm>
          <a:prstGeom prst="rect">
            <a:avLst/>
          </a:prstGeom>
        </p:spPr>
      </p:pic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858000" y="5105400"/>
            <a:ext cx="18288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2000" baseline="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僅背景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>
          <a:xfrm>
            <a:off x="762000" y="6356350"/>
            <a:ext cx="2133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352800" y="6356350"/>
            <a:ext cx="2895600" cy="365125"/>
          </a:xfrm>
        </p:spPr>
        <p:txBody>
          <a:bodyPr/>
          <a:lstStyle/>
          <a:p>
            <a:endParaRPr kumimoji="0" lang="zh-TW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 rot="5400000">
            <a:off x="3161049" y="-3176815"/>
            <a:ext cx="2819400" cy="917303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572000" y="3048000"/>
            <a:ext cx="4343400" cy="1362075"/>
          </a:xfrm>
        </p:spPr>
        <p:txBody>
          <a:bodyPr anchor="b" anchorCtr="0"/>
          <a:lstStyle>
            <a:lvl1pPr algn="l" eaLnBrk="1" latinLnBrk="0" hangingPunct="1">
              <a:defRPr kumimoji="0" lang="zh-TW" sz="4000" b="1" cap="small" baseline="0">
                <a:solidFill>
                  <a:srgbClr val="003300"/>
                </a:solidFill>
              </a:defRPr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 hasCustomPrompt="1"/>
          </p:nvPr>
        </p:nvSpPr>
        <p:spPr>
          <a:xfrm>
            <a:off x="6781800" y="5334000"/>
            <a:ext cx="2133600" cy="990600"/>
          </a:xfrm>
        </p:spPr>
        <p:txBody>
          <a:bodyPr>
            <a:normAutofit/>
          </a:bodyPr>
          <a:lstStyle>
            <a:lvl1pPr marL="0" indent="0" algn="ctr" eaLnBrk="1" latinLnBrk="0" hangingPunct="1">
              <a:buNone/>
              <a:defRPr kumimoji="0" lang="zh-TW" sz="1800"/>
            </a:lvl1pPr>
          </a:lstStyle>
          <a:p>
            <a:r>
              <a:rPr kumimoji="0" lang="zh-TW"/>
              <a:t>公司標誌</a:t>
            </a:r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題及物件">
    <p:bg>
      <p:bgPr>
        <a:blipFill dpi="0" rotWithShape="1">
          <a:blip r:embed="rId2" cstate="email">
            <a:lum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2000" y="269632"/>
            <a:ext cx="8077200" cy="1143000"/>
          </a:xfrm>
        </p:spPr>
        <p:txBody>
          <a:bodyPr anchor="ctr" anchorCtr="0"/>
          <a:lstStyle>
            <a:lvl1pPr algn="l" eaLnBrk="1" latinLnBrk="0" hangingPunct="1">
              <a:defRPr kumimoji="0" lang="zh-TW"/>
            </a:lvl1pPr>
          </a:lstStyle>
          <a:p>
            <a:r>
              <a:rPr kumimoji="0" lang="zh-TW"/>
              <a:t>按一下以編輯母片標題樣式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1596413"/>
            <a:ext cx="8077200" cy="4297363"/>
          </a:xfrm>
        </p:spPr>
        <p:txBody>
          <a:bodyPr>
            <a:normAutofit/>
          </a:bodyPr>
          <a:lstStyle>
            <a:lvl1pPr eaLnBrk="1" latinLnBrk="0" hangingPunct="1">
              <a:defRPr kumimoji="0" lang="zh-TW" sz="3200">
                <a:latin typeface="+mn-lt"/>
              </a:defRPr>
            </a:lvl1pPr>
            <a:lvl2pPr eaLnBrk="1" latinLnBrk="0" hangingPunct="1">
              <a:defRPr kumimoji="0" lang="zh-TW" sz="2800">
                <a:latin typeface="+mn-lt"/>
              </a:defRPr>
            </a:lvl2pPr>
            <a:lvl3pPr eaLnBrk="1" latinLnBrk="0" hangingPunct="1">
              <a:defRPr kumimoji="0" lang="zh-TW" sz="2400">
                <a:latin typeface="+mn-lt"/>
              </a:defRPr>
            </a:lvl3pPr>
            <a:lvl4pPr eaLnBrk="1" latinLnBrk="0" hangingPunct="1">
              <a:defRPr kumimoji="0" lang="zh-TW" sz="2400">
                <a:latin typeface="+mn-lt"/>
              </a:defRPr>
            </a:lvl4pPr>
            <a:lvl5pPr eaLnBrk="1" latinLnBrk="0" hangingPunct="1">
              <a:defRPr kumimoji="0" lang="zh-TW" sz="2400">
                <a:latin typeface="+mn-lt"/>
              </a:defRPr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05600" y="6356350"/>
            <a:ext cx="2133600" cy="365125"/>
          </a:xfrm>
        </p:spPr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二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00" y="1600200"/>
            <a:ext cx="4038600" cy="4525963"/>
          </a:xfrm>
        </p:spPr>
        <p:txBody>
          <a:bodyPr/>
          <a:lstStyle>
            <a:lvl1pPr eaLnBrk="1" latinLnBrk="0" hangingPunct="1">
              <a:defRPr kumimoji="0" lang="zh-TW" sz="2800"/>
            </a:lvl1pPr>
            <a:lvl2pPr eaLnBrk="1" latinLnBrk="0" hangingPunct="1">
              <a:defRPr kumimoji="0" lang="zh-TW" sz="2400"/>
            </a:lvl2pPr>
            <a:lvl3pPr eaLnBrk="1" latinLnBrk="0" hangingPunct="1">
              <a:defRPr kumimoji="0" lang="zh-TW" sz="2000"/>
            </a:lvl3pPr>
            <a:lvl4pPr eaLnBrk="1" latinLnBrk="0" hangingPunct="1">
              <a:defRPr kumimoji="0" lang="zh-TW" sz="1800"/>
            </a:lvl4pPr>
            <a:lvl5pPr eaLnBrk="1" latinLnBrk="0" hangingPunct="1">
              <a:defRPr kumimoji="0" lang="zh-TW" sz="1800"/>
            </a:lvl5pPr>
            <a:lvl6pPr eaLnBrk="1" latinLnBrk="0" hangingPunct="1">
              <a:defRPr kumimoji="0" lang="zh-TW" sz="1800"/>
            </a:lvl6pPr>
            <a:lvl7pPr eaLnBrk="1" latinLnBrk="0" hangingPunct="1">
              <a:defRPr kumimoji="0" lang="zh-TW" sz="1800"/>
            </a:lvl7pPr>
            <a:lvl8pPr eaLnBrk="1" latinLnBrk="0" hangingPunct="1">
              <a:defRPr kumimoji="0" lang="zh-TW" sz="1800"/>
            </a:lvl8pPr>
            <a:lvl9pPr eaLnBrk="1" latinLnBrk="0" hangingPunct="1">
              <a:defRPr kumimoji="0" lang="zh-TW" sz="18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對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eaLnBrk="1" latinLnBrk="0" hangingPunct="1">
              <a:defRPr kumimoji="0" lang="zh-TW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4040188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2174875"/>
            <a:ext cx="4040188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73625" y="1535113"/>
            <a:ext cx="4041775" cy="639762"/>
          </a:xfrm>
        </p:spPr>
        <p:txBody>
          <a:bodyPr anchor="b"/>
          <a:lstStyle>
            <a:lvl1pPr marL="0" indent="0" eaLnBrk="1" latinLnBrk="0" hangingPunct="1">
              <a:buNone/>
              <a:defRPr kumimoji="0" lang="zh-TW" sz="2400" b="1"/>
            </a:lvl1pPr>
            <a:lvl2pPr marL="457200" indent="0" eaLnBrk="1" latinLnBrk="0" hangingPunct="1">
              <a:buNone/>
              <a:defRPr kumimoji="0" lang="zh-TW" sz="2000" b="1"/>
            </a:lvl2pPr>
            <a:lvl3pPr marL="914400" indent="0" eaLnBrk="1" latinLnBrk="0" hangingPunct="1">
              <a:buNone/>
              <a:defRPr kumimoji="0" lang="zh-TW" sz="1800" b="1"/>
            </a:lvl3pPr>
            <a:lvl4pPr marL="1371600" indent="0" eaLnBrk="1" latinLnBrk="0" hangingPunct="1">
              <a:buNone/>
              <a:defRPr kumimoji="0" lang="zh-TW" sz="1600" b="1"/>
            </a:lvl4pPr>
            <a:lvl5pPr marL="1828800" indent="0" eaLnBrk="1" latinLnBrk="0" hangingPunct="1">
              <a:buNone/>
              <a:defRPr kumimoji="0" lang="zh-TW" sz="1600" b="1"/>
            </a:lvl5pPr>
            <a:lvl6pPr marL="2286000" indent="0" eaLnBrk="1" latinLnBrk="0" hangingPunct="1">
              <a:buNone/>
              <a:defRPr kumimoji="0" lang="zh-TW" sz="1600" b="1"/>
            </a:lvl6pPr>
            <a:lvl7pPr marL="2743200" indent="0" eaLnBrk="1" latinLnBrk="0" hangingPunct="1">
              <a:buNone/>
              <a:defRPr kumimoji="0" lang="zh-TW" sz="1600" b="1"/>
            </a:lvl7pPr>
            <a:lvl8pPr marL="3200400" indent="0" eaLnBrk="1" latinLnBrk="0" hangingPunct="1">
              <a:buNone/>
              <a:defRPr kumimoji="0" lang="zh-TW" sz="1600" b="1"/>
            </a:lvl8pPr>
            <a:lvl9pPr marL="3657600" indent="0" eaLnBrk="1" latinLnBrk="0" hangingPunct="1">
              <a:buNone/>
              <a:defRPr kumimoji="0" lang="zh-TW" sz="1600" b="1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73625" y="2174875"/>
            <a:ext cx="4041775" cy="3951288"/>
          </a:xfrm>
        </p:spPr>
        <p:txBody>
          <a:bodyPr/>
          <a:lstStyle>
            <a:lvl1pPr eaLnBrk="1" latinLnBrk="0" hangingPunct="1">
              <a:defRPr kumimoji="0" lang="zh-TW" sz="2400"/>
            </a:lvl1pPr>
            <a:lvl2pPr eaLnBrk="1" latinLnBrk="0" hangingPunct="1">
              <a:defRPr kumimoji="0" lang="zh-TW" sz="2000"/>
            </a:lvl2pPr>
            <a:lvl3pPr eaLnBrk="1" latinLnBrk="0" hangingPunct="1">
              <a:defRPr kumimoji="0" lang="zh-TW" sz="1800"/>
            </a:lvl3pPr>
            <a:lvl4pPr eaLnBrk="1" latinLnBrk="0" hangingPunct="1">
              <a:defRPr kumimoji="0" lang="zh-TW" sz="1600"/>
            </a:lvl4pPr>
            <a:lvl5pPr eaLnBrk="1" latinLnBrk="0" hangingPunct="1">
              <a:defRPr kumimoji="0" lang="zh-TW" sz="1600"/>
            </a:lvl5pPr>
            <a:lvl6pPr eaLnBrk="1" latinLnBrk="0" hangingPunct="1">
              <a:defRPr kumimoji="0" lang="zh-TW" sz="1600"/>
            </a:lvl6pPr>
            <a:lvl7pPr eaLnBrk="1" latinLnBrk="0" hangingPunct="1">
              <a:defRPr kumimoji="0" lang="zh-TW" sz="1600"/>
            </a:lvl7pPr>
            <a:lvl8pPr eaLnBrk="1" latinLnBrk="0" hangingPunct="1">
              <a:defRPr kumimoji="0" lang="zh-TW" sz="1600"/>
            </a:lvl8pPr>
            <a:lvl9pPr eaLnBrk="1" latinLnBrk="0" hangingPunct="1">
              <a:defRPr kumimoji="0" lang="zh-TW" sz="16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3008313" cy="1162050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03650" y="273050"/>
            <a:ext cx="5111750" cy="5853113"/>
          </a:xfrm>
        </p:spPr>
        <p:txBody>
          <a:bodyPr/>
          <a:lstStyle>
            <a:lvl1pPr eaLnBrk="1" latinLnBrk="0" hangingPunct="1">
              <a:defRPr kumimoji="0" lang="zh-TW" sz="3200"/>
            </a:lvl1pPr>
            <a:lvl2pPr eaLnBrk="1" latinLnBrk="0" hangingPunct="1">
              <a:defRPr kumimoji="0" lang="zh-TW" sz="2800"/>
            </a:lvl2pPr>
            <a:lvl3pPr eaLnBrk="1" latinLnBrk="0" hangingPunct="1">
              <a:defRPr kumimoji="0" lang="zh-TW" sz="2400"/>
            </a:lvl3pPr>
            <a:lvl4pPr eaLnBrk="1" latinLnBrk="0" hangingPunct="1">
              <a:defRPr kumimoji="0" lang="zh-TW" sz="2000"/>
            </a:lvl4pPr>
            <a:lvl5pPr eaLnBrk="1" latinLnBrk="0" hangingPunct="1">
              <a:defRPr kumimoji="0" lang="zh-TW" sz="2000"/>
            </a:lvl5pPr>
            <a:lvl6pPr eaLnBrk="1" latinLnBrk="0" hangingPunct="1">
              <a:defRPr kumimoji="0" lang="zh-TW" sz="2000"/>
            </a:lvl6pPr>
            <a:lvl7pPr eaLnBrk="1" latinLnBrk="0" hangingPunct="1">
              <a:defRPr kumimoji="0" lang="zh-TW" sz="2000"/>
            </a:lvl7pPr>
            <a:lvl8pPr eaLnBrk="1" latinLnBrk="0" hangingPunct="1">
              <a:defRPr kumimoji="0" lang="zh-TW" sz="2000"/>
            </a:lvl8pPr>
            <a:lvl9pPr eaLnBrk="1" latinLnBrk="0" hangingPunct="1">
              <a:defRPr kumimoji="0" lang="zh-TW" sz="20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1435100"/>
            <a:ext cx="3008313" cy="4691063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 eaLnBrk="1" latinLnBrk="0" hangingPunct="1">
              <a:defRPr kumimoji="0" lang="zh-TW" sz="2000" b="1"/>
            </a:lvl1pPr>
          </a:lstStyle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 eaLnBrk="1" latinLnBrk="0" hangingPunct="1">
              <a:buNone/>
              <a:defRPr kumimoji="0" lang="zh-TW" sz="3200"/>
            </a:lvl1pPr>
            <a:lvl2pPr marL="457200" indent="0" eaLnBrk="1" latinLnBrk="0" hangingPunct="1">
              <a:buNone/>
              <a:defRPr kumimoji="0" lang="zh-TW" sz="2800"/>
            </a:lvl2pPr>
            <a:lvl3pPr marL="914400" indent="0" eaLnBrk="1" latinLnBrk="0" hangingPunct="1">
              <a:buNone/>
              <a:defRPr kumimoji="0" lang="zh-TW" sz="2400"/>
            </a:lvl3pPr>
            <a:lvl4pPr marL="1371600" indent="0" eaLnBrk="1" latinLnBrk="0" hangingPunct="1">
              <a:buNone/>
              <a:defRPr kumimoji="0" lang="zh-TW" sz="2000"/>
            </a:lvl4pPr>
            <a:lvl5pPr marL="1828800" indent="0" eaLnBrk="1" latinLnBrk="0" hangingPunct="1">
              <a:buNone/>
              <a:defRPr kumimoji="0" lang="zh-TW" sz="2000"/>
            </a:lvl5pPr>
            <a:lvl6pPr marL="2286000" indent="0" eaLnBrk="1" latinLnBrk="0" hangingPunct="1">
              <a:buNone/>
              <a:defRPr kumimoji="0" lang="zh-TW" sz="2000"/>
            </a:lvl6pPr>
            <a:lvl7pPr marL="2743200" indent="0" eaLnBrk="1" latinLnBrk="0" hangingPunct="1">
              <a:buNone/>
              <a:defRPr kumimoji="0" lang="zh-TW" sz="2000"/>
            </a:lvl7pPr>
            <a:lvl8pPr marL="3200400" indent="0" eaLnBrk="1" latinLnBrk="0" hangingPunct="1">
              <a:buNone/>
              <a:defRPr kumimoji="0" lang="zh-TW" sz="2000"/>
            </a:lvl8pPr>
            <a:lvl9pPr marL="3657600" indent="0" eaLnBrk="1" latinLnBrk="0" hangingPunct="1">
              <a:buNone/>
              <a:defRPr kumimoji="0" lang="zh-TW" sz="2000"/>
            </a:lvl9pPr>
          </a:lstStyle>
          <a:p>
            <a:pPr eaLnBrk="1" latinLnBrk="0" hangingPunct="1"/>
            <a:r>
              <a:rPr lang="zh-TW" altLang="en-US" smtClean="0"/>
              <a:t>按一下圖示以新增圖片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 eaLnBrk="1" latinLnBrk="0" hangingPunct="1">
              <a:buNone/>
              <a:defRPr kumimoji="0" lang="zh-TW" sz="1400"/>
            </a:lvl1pPr>
            <a:lvl2pPr marL="457200" indent="0" eaLnBrk="1" latinLnBrk="0" hangingPunct="1">
              <a:buNone/>
              <a:defRPr kumimoji="0" lang="zh-TW" sz="1200"/>
            </a:lvl2pPr>
            <a:lvl3pPr marL="914400" indent="0" eaLnBrk="1" latinLnBrk="0" hangingPunct="1">
              <a:buNone/>
              <a:defRPr kumimoji="0" lang="zh-TW" sz="1000"/>
            </a:lvl3pPr>
            <a:lvl4pPr marL="1371600" indent="0" eaLnBrk="1" latinLnBrk="0" hangingPunct="1">
              <a:buNone/>
              <a:defRPr kumimoji="0" lang="zh-TW" sz="900"/>
            </a:lvl4pPr>
            <a:lvl5pPr marL="1828800" indent="0" eaLnBrk="1" latinLnBrk="0" hangingPunct="1">
              <a:buNone/>
              <a:defRPr kumimoji="0" lang="zh-TW" sz="900"/>
            </a:lvl5pPr>
            <a:lvl6pPr marL="2286000" indent="0" eaLnBrk="1" latinLnBrk="0" hangingPunct="1">
              <a:buNone/>
              <a:defRPr kumimoji="0" lang="zh-TW" sz="900"/>
            </a:lvl6pPr>
            <a:lvl7pPr marL="2743200" indent="0" eaLnBrk="1" latinLnBrk="0" hangingPunct="1">
              <a:buNone/>
              <a:defRPr kumimoji="0" lang="zh-TW" sz="900"/>
            </a:lvl7pPr>
            <a:lvl8pPr marL="3200400" indent="0" eaLnBrk="1" latinLnBrk="0" hangingPunct="1">
              <a:buNone/>
              <a:defRPr kumimoji="0" lang="zh-TW" sz="900"/>
            </a:lvl8pPr>
            <a:lvl9pPr marL="3657600" indent="0" eaLnBrk="1" latinLnBrk="0" hangingPunct="1">
              <a:buNone/>
              <a:defRPr kumimoji="0" lang="zh-TW" sz="900"/>
            </a:lvl9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274638"/>
            <a:ext cx="2057400" cy="5851525"/>
          </a:xfrm>
        </p:spPr>
        <p:txBody>
          <a:bodyPr vert="eaVert"/>
          <a:lstStyle/>
          <a:p>
            <a:pPr eaLnBrk="1" latinLnBrk="0" hangingPunct="1"/>
            <a:r>
              <a:rPr lang="zh-TW" altLang="en-US" smtClean="0"/>
              <a:t>按一下以編輯母片標題樣式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274638"/>
            <a:ext cx="58674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</p:spTree>
  </p:cSld>
  <p:clrMapOvr>
    <a:masterClrMapping/>
  </p:clrMapOvr>
  <p:transition spd="slow">
    <p:wipe dir="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3543" y="0"/>
            <a:ext cx="9100457" cy="6879771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274638"/>
            <a:ext cx="80772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eaLnBrk="1" latinLnBrk="0" hangingPunct="1"/>
            <a:r>
              <a:rPr kumimoji="0" lang="zh-TW" altLang="en-US" smtClean="0"/>
              <a:t>按一下以編輯母片標題樣式</a:t>
            </a:r>
            <a:endParaRPr kumimoji="0" lang="en-US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1600200"/>
            <a:ext cx="8077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20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528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zh-TW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056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latinLnBrk="0" hangingPunct="1">
              <a:defRPr kumimoji="0" lang="zh-TW"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D6E5A2-EC83-451F-A719-9AC1370DD5CF}" type="slidenum">
              <a:rPr/>
              <a:pPr/>
              <a:t>‹#›</a:t>
            </a:fld>
            <a:endParaRPr kumimoji="0" lang="zh-TW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-152400" y="-109183"/>
            <a:ext cx="818707" cy="7083189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6" r:id="rId6"/>
    <p:sldLayoutId id="2147483657" r:id="rId7"/>
    <p:sldLayoutId id="2147483658" r:id="rId8"/>
    <p:sldLayoutId id="2147483659" r:id="rId9"/>
    <p:sldLayoutId id="2147483654" r:id="rId10"/>
    <p:sldLayoutId id="2147483655" r:id="rId11"/>
    <p:sldLayoutId id="2147483663" r:id="rId12"/>
  </p:sldLayoutIdLst>
  <p:transition spd="slow">
    <p:wipe dir="d"/>
  </p:transition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0" lang="zh-TW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0" lang="zh-TW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kumimoji="0" lang="zh-TW"/>
      </a:defPPr>
      <a:lvl1pPr marL="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0" lang="zh-TW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notesSlide" Target="../notesSlides/notesSlide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1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3.xml"/><Relationship Id="rId1" Type="http://schemas.openxmlformats.org/officeDocument/2006/relationships/tags" Target="../tags/tag12.xml"/><Relationship Id="rId5" Type="http://schemas.openxmlformats.org/officeDocument/2006/relationships/hyperlink" Target="https://www.cyut.edu.tw/~enroll/graduate/graduate/main-graduate.html" TargetMode="External"/><Relationship Id="rId4" Type="http://schemas.openxmlformats.org/officeDocument/2006/relationships/notesSlide" Target="../notesSlides/notesSlid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4.xml"/><Relationship Id="rId5" Type="http://schemas.openxmlformats.org/officeDocument/2006/relationships/hyperlink" Target="http://lc.cyut.edu.tw/CyutLC_Web/Lang/Courses2.aspx?Show=1" TargetMode="External"/><Relationship Id="rId4" Type="http://schemas.openxmlformats.org/officeDocument/2006/relationships/hyperlink" Target="http://lc.cyut.edu.tw/CyutLC_Web/Lang/Courses3.aspx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admin.cyut.edu.tw/student/loginstu.asp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5.xml"/><Relationship Id="rId1" Type="http://schemas.openxmlformats.org/officeDocument/2006/relationships/tags" Target="../tags/tag4.xml"/><Relationship Id="rId5" Type="http://schemas.openxmlformats.org/officeDocument/2006/relationships/hyperlink" Target="http://ge.cyut.edu.tw/p/412-1023-3957.php?Lang=zh-tw" TargetMode="External"/><Relationship Id="rId4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ge.cyut.edu.tw/p/412-1023-3957.php?Lang=zh-tw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3.xml"/><Relationship Id="rId1" Type="http://schemas.openxmlformats.org/officeDocument/2006/relationships/tags" Target="../tags/tag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lc.cyut.edu.tw/CyutLC_Web/Lang/Courses3.aspx" TargetMode="Externa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2"/>
            </p:custDataLst>
          </p:nvPr>
        </p:nvSpPr>
        <p:spPr>
          <a:xfrm>
            <a:off x="2483768" y="1340768"/>
            <a:ext cx="6480720" cy="4248472"/>
          </a:xfrm>
        </p:spPr>
        <p:txBody>
          <a:bodyPr>
            <a:normAutofit fontScale="90000"/>
          </a:bodyPr>
          <a:lstStyle/>
          <a:p>
            <a:pPr algn="l"/>
            <a:r>
              <a:rPr lang="zh-TW" altLang="en-US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朝陽科技大學</a:t>
            </a:r>
            <a: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6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110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學年度第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學期應屆畢業生</a:t>
            </a:r>
            <a: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40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sz="4000" dirty="0" smtClean="0">
                <a:solidFill>
                  <a:schemeClr val="tx1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畢業資格審核注意事項</a:t>
            </a:r>
            <a: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b="0" dirty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en-US" altLang="zh-TW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 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－</a:t>
            </a:r>
            <a:r>
              <a:rPr lang="zh-TW" altLang="en-US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財務金融</a:t>
            </a:r>
            <a:r>
              <a:rPr lang="zh-TW" altLang="en-US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系</a:t>
            </a:r>
            <a:endParaRPr lang="zh-TW" b="0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3" name="Title 1"/>
          <p:cNvSpPr txBox="1">
            <a:spLocks/>
          </p:cNvSpPr>
          <p:nvPr>
            <p:custDataLst>
              <p:tags r:id="rId3"/>
            </p:custDataLst>
          </p:nvPr>
        </p:nvSpPr>
        <p:spPr>
          <a:xfrm>
            <a:off x="3707904" y="5153000"/>
            <a:ext cx="4896544" cy="580256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75000" lnSpcReduction="20000"/>
          </a:bodyPr>
          <a:lstStyle>
            <a:lvl1pPr algn="r" defTabSz="914400" rtl="0" eaLnBrk="1" latinLnBrk="0" hangingPunct="1">
              <a:spcBef>
                <a:spcPct val="0"/>
              </a:spcBef>
              <a:buNone/>
              <a:defRPr kumimoji="0" lang="zh-TW" sz="4400" b="1" kern="1200" cap="small" baseline="0">
                <a:solidFill>
                  <a:srgbClr val="003300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r>
              <a:rPr lang="zh-TW" altLang="en-US" sz="3200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　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適用</a:t>
            </a:r>
            <a:r>
              <a:rPr lang="en-US" altLang="zh-TW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107</a:t>
            </a:r>
            <a:r>
              <a:rPr lang="zh-TW" altLang="en-US" sz="3300" b="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學年度課程規劃表</a:t>
            </a:r>
            <a:r>
              <a:rPr lang="zh-TW" altLang="en-US" b="0" dirty="0" smtClean="0">
                <a:solidFill>
                  <a:schemeClr val="tx1"/>
                </a:solidFill>
                <a:latin typeface="華康中圓體" pitchFamily="49" charset="-120"/>
                <a:ea typeface="華康中圓體" pitchFamily="49" charset="-120"/>
              </a:rPr>
              <a:t>　</a:t>
            </a:r>
            <a:endParaRPr lang="zh-TW" altLang="en-US" b="0" dirty="0">
              <a:solidFill>
                <a:schemeClr val="tx1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</p:spTree>
    <p:custDataLst>
      <p:tags r:id="rId1"/>
    </p:custData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90167" y="649709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3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916832"/>
            <a:ext cx="7704856" cy="468052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10</a:t>
            </a:fld>
            <a:endParaRPr kumimoji="0" lang="zh-TW" altLang="en-US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54527296"/>
              </p:ext>
            </p:extLst>
          </p:nvPr>
        </p:nvGraphicFramePr>
        <p:xfrm>
          <a:off x="1259631" y="2110580"/>
          <a:ext cx="7128792" cy="4245773"/>
        </p:xfrm>
        <a:graphic>
          <a:graphicData uri="http://schemas.openxmlformats.org/drawingml/2006/table">
            <a:tbl>
              <a:tblPr/>
              <a:tblGrid>
                <a:gridCol w="2458204">
                  <a:extLst>
                    <a:ext uri="{9D8B030D-6E8A-4147-A177-3AD203B41FA5}">
                      <a16:colId xmlns:a16="http://schemas.microsoft.com/office/drawing/2014/main" val="867816733"/>
                    </a:ext>
                  </a:extLst>
                </a:gridCol>
                <a:gridCol w="2458204">
                  <a:extLst>
                    <a:ext uri="{9D8B030D-6E8A-4147-A177-3AD203B41FA5}">
                      <a16:colId xmlns:a16="http://schemas.microsoft.com/office/drawing/2014/main" val="1396564069"/>
                    </a:ext>
                  </a:extLst>
                </a:gridCol>
                <a:gridCol w="1437516">
                  <a:extLst>
                    <a:ext uri="{9D8B030D-6E8A-4147-A177-3AD203B41FA5}">
                      <a16:colId xmlns:a16="http://schemas.microsoft.com/office/drawing/2014/main" val="3461379589"/>
                    </a:ext>
                  </a:extLst>
                </a:gridCol>
                <a:gridCol w="774868">
                  <a:extLst>
                    <a:ext uri="{9D8B030D-6E8A-4147-A177-3AD203B41FA5}">
                      <a16:colId xmlns:a16="http://schemas.microsoft.com/office/drawing/2014/main" val="1869255435"/>
                    </a:ext>
                  </a:extLst>
                </a:gridCol>
              </a:tblGrid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項目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單位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目前狀態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solidFill>
                            <a:srgbClr val="FFFFFF"/>
                          </a:solidFill>
                          <a:effectLst/>
                        </a:rPr>
                        <a:t>功能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8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060777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畢業資格審查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教務處註冊組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88869369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學雜費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財務處財務組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7317697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證照檢定畢業門檻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管理學院財金系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94013378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勞作教育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學務處服務學習組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  <a:br>
                        <a:rPr lang="zh-TW" altLang="en-US" sz="1000" dirty="0">
                          <a:effectLst/>
                        </a:rPr>
                      </a:br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43364976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圖書、罰款與跨校借書結清</a:t>
                      </a:r>
                      <a:r>
                        <a:rPr lang="en-US" altLang="zh-TW" sz="1200">
                          <a:effectLst/>
                        </a:rPr>
                        <a:t>(</a:t>
                      </a:r>
                      <a:r>
                        <a:rPr lang="zh-TW" altLang="en-US" sz="1200">
                          <a:effectLst/>
                        </a:rPr>
                        <a:t>大學生</a:t>
                      </a:r>
                      <a:r>
                        <a:rPr lang="en-US" altLang="zh-TW" sz="1200">
                          <a:effectLst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圖資處讀服組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8527280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文獻傳遞服務系統帳號刪除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圖資處讀服組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  <a:br>
                        <a:rPr lang="zh-TW" altLang="en-US" sz="1000">
                          <a:effectLst/>
                        </a:rPr>
                      </a:br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41693715"/>
                  </a:ext>
                </a:extLst>
              </a:tr>
              <a:tr h="479957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畢業生基本資料確認</a:t>
                      </a:r>
                      <a:br>
                        <a:rPr lang="zh-TW" altLang="en-US" sz="1200">
                          <a:effectLst/>
                        </a:rPr>
                      </a:br>
                      <a:r>
                        <a:rPr lang="en-US" altLang="zh-TW" sz="1200">
                          <a:effectLst/>
                        </a:rPr>
                        <a:t>/</a:t>
                      </a:r>
                      <a:r>
                        <a:rPr lang="zh-TW" altLang="en-US" sz="1200">
                          <a:effectLst/>
                        </a:rPr>
                        <a:t>離校問卷調查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校友服務暨職涯發展處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43852271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汽機車違規費用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生輔組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未通過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已通過</a:t>
                      </a:r>
                      <a:endParaRPr lang="zh-TW" altLang="en-US" sz="1100" dirty="0">
                        <a:solidFill>
                          <a:srgbClr val="0000FF"/>
                        </a:solidFill>
                        <a:effectLst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16897258"/>
                  </a:ext>
                </a:extLst>
              </a:tr>
              <a:tr h="29535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>
                          <a:effectLst/>
                        </a:rPr>
                        <a:t>學位證書領取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dirty="0">
                          <a:effectLst/>
                        </a:rPr>
                        <a:t>　註冊組</a:t>
                      </a:r>
                      <a:r>
                        <a:rPr lang="en-US" altLang="zh-TW" sz="1200" dirty="0">
                          <a:effectLst/>
                        </a:rPr>
                        <a:t>/</a:t>
                      </a:r>
                      <a:r>
                        <a:rPr lang="zh-TW" altLang="en-US" sz="1200" dirty="0">
                          <a:effectLst/>
                        </a:rPr>
                        <a:t>進修教學組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100" dirty="0" smtClean="0">
                          <a:solidFill>
                            <a:srgbClr val="FF0000"/>
                          </a:solidFill>
                          <a:effectLst/>
                        </a:rPr>
                        <a:t>未領取</a:t>
                      </a:r>
                      <a:r>
                        <a:rPr lang="en-US" altLang="zh-TW" sz="1100" dirty="0" smtClean="0">
                          <a:effectLst/>
                        </a:rPr>
                        <a:t>/</a:t>
                      </a:r>
                      <a:r>
                        <a:rPr lang="zh-TW" altLang="en-US" sz="1100" dirty="0" smtClean="0">
                          <a:solidFill>
                            <a:srgbClr val="0000FF"/>
                          </a:solidFill>
                          <a:effectLst/>
                        </a:rPr>
                        <a:t>已</a:t>
                      </a:r>
                      <a:r>
                        <a:rPr lang="zh-TW" altLang="en-US" sz="1100" dirty="0">
                          <a:solidFill>
                            <a:srgbClr val="0000FF"/>
                          </a:solidFill>
                          <a:effectLst/>
                        </a:rPr>
                        <a:t>領取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000" dirty="0">
                          <a:effectLst/>
                        </a:rPr>
                        <a:t>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0866369"/>
                  </a:ext>
                </a:extLst>
              </a:tr>
            </a:tbl>
          </a:graphicData>
        </a:graphic>
      </p:graphicFrame>
      <p:sp>
        <p:nvSpPr>
          <p:cNvPr id="3" name="矩形 2"/>
          <p:cNvSpPr/>
          <p:nvPr/>
        </p:nvSpPr>
        <p:spPr>
          <a:xfrm>
            <a:off x="3556337" y="1716262"/>
            <a:ext cx="203132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b="1" dirty="0">
                <a:solidFill>
                  <a:srgbClr val="FF0000"/>
                </a:solidFill>
                <a:latin typeface="細明體" panose="02020509000000000000" pitchFamily="49" charset="-120"/>
                <a:ea typeface="細明體" panose="02020509000000000000" pitchFamily="49" charset="-120"/>
              </a:rPr>
              <a:t>學生離校手續系統</a:t>
            </a:r>
            <a:endParaRPr lang="zh-TW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71095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六、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畢業自審系統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-1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11</a:t>
            </a:fld>
            <a:endParaRPr kumimoji="0" lang="zh-TW" altLang="en-US"/>
          </a:p>
        </p:txBody>
      </p:sp>
      <p:pic>
        <p:nvPicPr>
          <p:cNvPr id="5" name="圖片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0768"/>
            <a:ext cx="8532440" cy="5112569"/>
          </a:xfrm>
          <a:prstGeom prst="rect">
            <a:avLst/>
          </a:prstGeom>
        </p:spPr>
      </p:pic>
      <p:sp>
        <p:nvSpPr>
          <p:cNvPr id="9" name="矩形 8"/>
          <p:cNvSpPr/>
          <p:nvPr/>
        </p:nvSpPr>
        <p:spPr>
          <a:xfrm>
            <a:off x="6425540" y="1700808"/>
            <a:ext cx="738748" cy="175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107</a:t>
            </a:r>
            <a:r>
              <a:rPr lang="zh-TW" altLang="en-US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學年度</a:t>
            </a:r>
            <a:endParaRPr lang="zh-TW" altLang="en-US" sz="9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14" name="群組 13"/>
          <p:cNvGrpSpPr/>
          <p:nvPr/>
        </p:nvGrpSpPr>
        <p:grpSpPr>
          <a:xfrm>
            <a:off x="3965838" y="3573016"/>
            <a:ext cx="583684" cy="587494"/>
            <a:chOff x="3965838" y="3573016"/>
            <a:chExt cx="583684" cy="587494"/>
          </a:xfrm>
        </p:grpSpPr>
        <p:sp>
          <p:nvSpPr>
            <p:cNvPr id="10" name="矩形 9"/>
            <p:cNvSpPr/>
            <p:nvPr/>
          </p:nvSpPr>
          <p:spPr>
            <a:xfrm>
              <a:off x="3965838" y="3573016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30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1" name="矩形 10"/>
            <p:cNvSpPr/>
            <p:nvPr/>
          </p:nvSpPr>
          <p:spPr>
            <a:xfrm>
              <a:off x="3969266" y="3725416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63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2" name="矩形 11"/>
            <p:cNvSpPr/>
            <p:nvPr/>
          </p:nvSpPr>
          <p:spPr>
            <a:xfrm>
              <a:off x="3973076" y="3864858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23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3" name="矩形 12"/>
            <p:cNvSpPr/>
            <p:nvPr/>
          </p:nvSpPr>
          <p:spPr>
            <a:xfrm>
              <a:off x="3973458" y="4012684"/>
              <a:ext cx="576064" cy="147826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altLang="zh-TW" sz="900" b="1" dirty="0" smtClean="0">
                  <a:ln w="0"/>
                  <a:solidFill>
                    <a:srgbClr val="0000FF"/>
                  </a:solidFill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12</a:t>
              </a:r>
              <a:endParaRPr lang="zh-TW" altLang="en-US" sz="600" b="1" dirty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sp>
        <p:nvSpPr>
          <p:cNvPr id="8" name="矩形 7"/>
          <p:cNvSpPr/>
          <p:nvPr/>
        </p:nvSpPr>
        <p:spPr>
          <a:xfrm>
            <a:off x="7054180" y="1356008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710952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六、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畢業自審系統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-2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12</a:t>
            </a:fld>
            <a:endParaRPr kumimoji="0" lang="zh-TW" altLang="en-US"/>
          </a:p>
        </p:txBody>
      </p:sp>
      <p:pic>
        <p:nvPicPr>
          <p:cNvPr id="6" name="圖片 5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344196"/>
            <a:ext cx="8532440" cy="5109140"/>
          </a:xfrm>
          <a:prstGeom prst="rect">
            <a:avLst/>
          </a:prstGeom>
        </p:spPr>
      </p:pic>
      <p:sp>
        <p:nvSpPr>
          <p:cNvPr id="5" name="矩形 4"/>
          <p:cNvSpPr/>
          <p:nvPr/>
        </p:nvSpPr>
        <p:spPr>
          <a:xfrm>
            <a:off x="5292080" y="1412776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8" name="矩形 7"/>
          <p:cNvSpPr/>
          <p:nvPr/>
        </p:nvSpPr>
        <p:spPr>
          <a:xfrm>
            <a:off x="6281524" y="1824504"/>
            <a:ext cx="738748" cy="17528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TW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107</a:t>
            </a:r>
            <a:r>
              <a:rPr lang="zh-TW" altLang="en-US" sz="900" b="1" dirty="0" smtClean="0">
                <a:ln w="0"/>
                <a:solidFill>
                  <a:srgbClr val="0000FF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學年度</a:t>
            </a:r>
            <a:endParaRPr lang="zh-TW" altLang="en-US" sz="900" b="1" dirty="0">
              <a:ln w="0"/>
              <a:solidFill>
                <a:srgbClr val="0000FF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9" name="矩形 8"/>
          <p:cNvSpPr/>
          <p:nvPr/>
        </p:nvSpPr>
        <p:spPr>
          <a:xfrm>
            <a:off x="1403648" y="5805264"/>
            <a:ext cx="2160240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0" name="矩形 9"/>
          <p:cNvSpPr/>
          <p:nvPr/>
        </p:nvSpPr>
        <p:spPr>
          <a:xfrm>
            <a:off x="4565904" y="6093296"/>
            <a:ext cx="57606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矩形 10"/>
          <p:cNvSpPr/>
          <p:nvPr/>
        </p:nvSpPr>
        <p:spPr>
          <a:xfrm>
            <a:off x="1403648" y="4509120"/>
            <a:ext cx="3096344" cy="360040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62685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13</a:t>
            </a:fld>
            <a:endParaRPr kumimoji="0" lang="zh-TW" alt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title"/>
            <p:custDataLst>
              <p:tags r:id="rId2"/>
            </p:custDataLst>
          </p:nvPr>
        </p:nvSpPr>
        <p:spPr>
          <a:xfrm>
            <a:off x="395536" y="1556792"/>
            <a:ext cx="8352928" cy="4536504"/>
          </a:xfrm>
        </p:spPr>
        <p:txBody>
          <a:bodyPr>
            <a:noAutofit/>
          </a:bodyPr>
          <a:lstStyle/>
          <a:p>
            <a:pPr algn="ctr">
              <a:spcBef>
                <a:spcPts val="1200"/>
              </a:spcBef>
              <a:defRPr lang="zh-TW"/>
            </a:pPr>
            <a:r>
              <a:rPr lang="en-US" altLang="zh-TW" sz="8000" dirty="0" smtClean="0">
                <a:solidFill>
                  <a:srgbClr val="0000FF"/>
                </a:solidFill>
              </a:rPr>
              <a:t>Q&amp;A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en-US" altLang="zh-TW" sz="2000" dirty="0" smtClean="0">
                <a:solidFill>
                  <a:schemeClr val="tx1"/>
                </a:solidFill>
              </a:rPr>
              <a:t/>
            </a:r>
            <a:br>
              <a:rPr lang="en-US" altLang="zh-TW" sz="2000" dirty="0" smtClean="0">
                <a:solidFill>
                  <a:schemeClr val="tx1"/>
                </a:solidFill>
              </a:rPr>
            </a:br>
            <a:r>
              <a:rPr lang="zh-TW" altLang="en-US" sz="6000" dirty="0" smtClean="0">
                <a:solidFill>
                  <a:schemeClr val="tx1"/>
                </a:solidFill>
              </a:rPr>
              <a:t>是否仍有</a:t>
            </a:r>
            <a:r>
              <a:rPr lang="zh-TW" sz="6000" dirty="0" smtClean="0">
                <a:solidFill>
                  <a:schemeClr val="tx1"/>
                </a:solidFill>
              </a:rPr>
              <a:t>問題?</a:t>
            </a:r>
            <a:r>
              <a:rPr lang="en-US" altLang="zh-TW" sz="6000" dirty="0" smtClean="0">
                <a:solidFill>
                  <a:schemeClr val="tx1"/>
                </a:solidFill>
              </a:rPr>
              <a:t/>
            </a:r>
            <a:br>
              <a:rPr lang="en-US" altLang="zh-TW" sz="6000" dirty="0" smtClean="0">
                <a:solidFill>
                  <a:schemeClr val="tx1"/>
                </a:solidFill>
              </a:rPr>
            </a:br>
            <a:r>
              <a:rPr lang="zh-TW" altLang="en-US" sz="3000" dirty="0" smtClean="0">
                <a:solidFill>
                  <a:schemeClr val="bg1"/>
                </a:solidFill>
              </a:rPr>
              <a:t>．</a:t>
            </a:r>
            <a:r>
              <a:rPr lang="en-US" altLang="zh-TW" sz="6000" dirty="0">
                <a:solidFill>
                  <a:schemeClr val="tx1"/>
                </a:solidFill>
              </a:rPr>
              <a:t/>
            </a:r>
            <a:br>
              <a:rPr lang="en-US" altLang="zh-TW" sz="6000" dirty="0">
                <a:solidFill>
                  <a:schemeClr val="tx1"/>
                </a:solidFill>
              </a:rPr>
            </a:b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sym typeface="Wingdings" pitchFamily="2" charset="2"/>
              </a:rPr>
              <a:t>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請先上網查看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【</a:t>
            </a:r>
            <a:r>
              <a:rPr lang="zh-TW" altLang="en-US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畢業生專區</a:t>
            </a:r>
            <a:r>
              <a:rPr lang="en-US" altLang="zh-TW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  <a:hlinkClick r:id="rId5"/>
              </a:rPr>
              <a:t>】</a:t>
            </a:r>
            <a:r>
              <a:rPr lang="zh-TW" altLang="en-US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資訊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sz="2200" b="0" dirty="0" smtClean="0">
                <a:solidFill>
                  <a:schemeClr val="bg1"/>
                </a:solidFill>
                <a:latin typeface="標楷體" pitchFamily="65" charset="-120"/>
                <a:ea typeface="標楷體" pitchFamily="65" charset="-120"/>
              </a:rPr>
              <a:t>.</a:t>
            </a:r>
            <a: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/>
            </a:r>
            <a:br>
              <a:rPr lang="en-US" altLang="zh-TW" b="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</a:b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『</a:t>
            </a:r>
            <a:r>
              <a:rPr lang="zh-TW" altLang="en-US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各系畢業資格審核注意事項</a:t>
            </a:r>
            <a:r>
              <a:rPr lang="en-US" altLang="zh-TW" b="0" dirty="0" smtClean="0">
                <a:solidFill>
                  <a:srgbClr val="7030A0"/>
                </a:solidFill>
                <a:latin typeface="標楷體" pitchFamily="65" charset="-120"/>
                <a:ea typeface="標楷體" pitchFamily="65" charset="-120"/>
              </a:rPr>
              <a:t>』</a:t>
            </a:r>
            <a:endParaRPr lang="zh-TW" sz="6000" b="0" dirty="0">
              <a:solidFill>
                <a:srgbClr val="7030A0"/>
              </a:solidFill>
              <a:latin typeface="標楷體" pitchFamily="65" charset="-120"/>
              <a:ea typeface="標楷體" pitchFamily="65" charset="-120"/>
            </a:endParaRPr>
          </a:p>
        </p:txBody>
      </p:sp>
    </p:spTree>
    <p:custDataLst>
      <p:tags r:id="rId1"/>
    </p:custData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14</a:t>
            </a:fld>
            <a:endParaRPr kumimoji="0" lang="zh-TW" alt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251520" y="2564904"/>
            <a:ext cx="8712968" cy="40324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專業必修、專業選修及自由選修之認列，請先洽財金系辦助教確認（分機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7092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7093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3"/>
              </a:rPr>
              <a:t>通識課程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，請洽通識教育中心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，行政大樓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A-406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7246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4"/>
              </a:rPr>
              <a:t>外語能力檢定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  <a:hlinkClick r:id="rId5"/>
              </a:rPr>
              <a:t>大一大二英文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，請洽語言中心（分機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7525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創造力講座，請洽三創教育與發展中心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-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張景雄先生，行政大樓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A-502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6302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勞作教育，請洽學務處服務學習組（分機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5042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、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5044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畢業資格審查系統問題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如已修科目未出現等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：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 日間部學生請洽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註冊組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4012~4016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進修部學生請洽進修教學</a:t>
            </a:r>
            <a:r>
              <a:rPr lang="zh-TW" altLang="en-US" sz="2400" dirty="0">
                <a:latin typeface="標楷體" pitchFamily="65" charset="-120"/>
                <a:ea typeface="標楷體" pitchFamily="65" charset="-120"/>
              </a:rPr>
              <a:t>組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（分機</a:t>
            </a:r>
            <a:r>
              <a:rPr lang="en-US" altLang="zh-TW" sz="2400" dirty="0" smtClean="0">
                <a:latin typeface="標楷體" pitchFamily="65" charset="-120"/>
                <a:ea typeface="標楷體" pitchFamily="65" charset="-120"/>
              </a:rPr>
              <a:t>4652~4654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）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Rectangle 2"/>
          <p:cNvSpPr>
            <a:spLocks noGrp="1" noChangeArrowheads="1"/>
          </p:cNvSpPr>
          <p:nvPr>
            <p:ph type="title"/>
            <p:custDataLst>
              <p:tags r:id="rId1"/>
            </p:custDataLst>
          </p:nvPr>
        </p:nvSpPr>
        <p:spPr>
          <a:xfrm>
            <a:off x="3995936" y="1052736"/>
            <a:ext cx="2880320" cy="936104"/>
          </a:xfrm>
        </p:spPr>
        <p:txBody>
          <a:bodyPr>
            <a:noAutofit/>
          </a:bodyPr>
          <a:lstStyle/>
          <a:p>
            <a:pPr algn="ctr">
              <a:defRPr lang="zh-TW"/>
            </a:pPr>
            <a:r>
              <a:rPr lang="zh-TW" altLang="en-US" sz="4500" b="0" u="sng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洽詢單</a:t>
            </a:r>
            <a:r>
              <a:rPr lang="zh-TW" altLang="en-US" sz="4500" b="0" u="sng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位</a:t>
            </a:r>
            <a:endParaRPr lang="zh-TW" sz="4500" b="0" u="sng" dirty="0">
              <a:solidFill>
                <a:srgbClr val="0000FF"/>
              </a:solidFill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2994303" y="2041684"/>
            <a:ext cx="431400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  <a:cs typeface="+mj-cs"/>
              </a:rPr>
              <a:t>學校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  <a:cs typeface="+mj-cs"/>
              </a:rPr>
              <a:t>電話：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  <a:sym typeface="Wingdings" panose="05000000000000000000" pitchFamily="2" charset="2"/>
              </a:rPr>
              <a:t>(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  <a:cs typeface="+mj-cs"/>
              </a:rPr>
              <a:t>04)2332-3000</a:t>
            </a:r>
            <a:endParaRPr lang="zh-TW" altLang="en-US" sz="2800" dirty="0">
              <a:latin typeface="標楷體" pitchFamily="65" charset="-120"/>
              <a:ea typeface="標楷體" pitchFamily="65" charset="-120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3753396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一、應屆畢業生規定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：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412777"/>
            <a:ext cx="8077200" cy="4680520"/>
          </a:xfrm>
        </p:spPr>
        <p:txBody>
          <a:bodyPr>
            <a:normAutofit lnSpcReduction="10000"/>
          </a:bodyPr>
          <a:lstStyle/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應屆畢業生規定：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0" indent="0">
              <a:buNone/>
            </a:pPr>
            <a:r>
              <a:rPr lang="zh-TW" altLang="en-US" dirty="0"/>
              <a:t>　</a:t>
            </a:r>
            <a:endParaRPr lang="en-US" altLang="zh-TW" dirty="0" smtClean="0"/>
          </a:p>
          <a:p>
            <a:pPr marL="0" indent="0">
              <a:buNone/>
            </a:pPr>
            <a:r>
              <a:rPr lang="zh-TW" altLang="en-US" dirty="0" smtClean="0"/>
              <a:t>　</a:t>
            </a:r>
            <a:endParaRPr lang="en-US" altLang="zh-TW" dirty="0" smtClean="0"/>
          </a:p>
          <a:p>
            <a:pPr marL="0" indent="0">
              <a:buNone/>
            </a:pPr>
            <a:endParaRPr lang="en-US" altLang="zh-TW" dirty="0" smtClean="0"/>
          </a:p>
          <a:p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未修足學期數，但學分已修足欲畢業者，須依學則第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54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條規定申請提前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smtClean="0">
                <a:latin typeface="標楷體" pitchFamily="65" charset="-120"/>
                <a:ea typeface="標楷體" pitchFamily="65" charset="-120"/>
              </a:rPr>
              <a:t>學期畢業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，審核通過者始得畢業。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申請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提前畢業，請依「本校行事曆」規定時間辦理，約為期中考後</a:t>
            </a:r>
            <a:r>
              <a:rPr lang="en-US" altLang="zh-TW" sz="3000" dirty="0" smtClean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週內申請。</a:t>
            </a:r>
            <a:endParaRPr lang="zh-TW" altLang="en-US" sz="300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2</a:t>
            </a:fld>
            <a:endParaRPr kumimoji="0" lang="zh-TW" altLang="en-US"/>
          </a:p>
        </p:txBody>
      </p:sp>
      <p:graphicFrame>
        <p:nvGraphicFramePr>
          <p:cNvPr id="7" name="表格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12954635"/>
              </p:ext>
            </p:extLst>
          </p:nvPr>
        </p:nvGraphicFramePr>
        <p:xfrm>
          <a:off x="1619672" y="1988840"/>
          <a:ext cx="4752528" cy="1371600"/>
        </p:xfrm>
        <a:graphic>
          <a:graphicData uri="http://schemas.openxmlformats.org/drawingml/2006/table">
            <a:tbl>
              <a:tblPr firstRow="1" bandRow="1"/>
              <a:tblGrid>
                <a:gridCol w="237626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762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二技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b="1" kern="1200" dirty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四技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4</a:t>
                      </a:r>
                      <a:r>
                        <a:rPr lang="zh-TW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8</a:t>
                      </a:r>
                      <a:r>
                        <a:rPr lang="zh-TW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學期</a:t>
                      </a:r>
                      <a:r>
                        <a:rPr lang="zh-TW" altLang="en-US" sz="2400" kern="1200" dirty="0" smtClean="0">
                          <a:solidFill>
                            <a:srgbClr val="000000"/>
                          </a:solidFill>
                          <a:effectLst/>
                          <a:latin typeface="標楷體" pitchFamily="65" charset="-120"/>
                          <a:ea typeface="標楷體" pitchFamily="65" charset="-120"/>
                          <a:cs typeface="Arial"/>
                        </a:rPr>
                        <a:t>皆在學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zh-TW" altLang="en-US" sz="2400" kern="100" dirty="0" smtClean="0">
                          <a:effectLst/>
                          <a:latin typeface="標楷體" pitchFamily="65" charset="-120"/>
                          <a:ea typeface="標楷體" pitchFamily="65" charset="-120"/>
                        </a:rPr>
                        <a:t>註：休學之學期不算在學。</a:t>
                      </a: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zh-TW" sz="2400" kern="100" dirty="0">
                        <a:effectLst/>
                        <a:latin typeface="標楷體" pitchFamily="65" charset="-120"/>
                        <a:ea typeface="標楷體" pitchFamily="65" charset="-120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138132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二、畢業自審：</a:t>
            </a:r>
            <a:endParaRPr lang="zh-TW" altLang="en-US" sz="3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762000" y="1340769"/>
            <a:ext cx="8077200" cy="5184576"/>
          </a:xfrm>
        </p:spPr>
        <p:txBody>
          <a:bodyPr>
            <a:noAutofit/>
          </a:bodyPr>
          <a:lstStyle/>
          <a:p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畢業應修科目及學分數，係依入學時之課程規劃表修習。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  <a:hlinkClick r:id="rId2"/>
              </a:rPr>
              <a:t>學生資訊系統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＼畢業審核自審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自我審核各應修類別是否有漏修。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「畢業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審核自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審」自三上起，即可自行上網查看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</a:p>
          <a:p>
            <a:pPr>
              <a:spcBef>
                <a:spcPts val="1200"/>
              </a:spcBef>
            </a:pP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校訂必修及專業必修，若為重補修課會對應至「自由選修」頁籤，請先與通識中心老師或系辦助教確認後，再於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〔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自審異動</a:t>
            </a:r>
            <a:r>
              <a:rPr lang="en-US" altLang="zh-TW" sz="2800" dirty="0" smtClean="0">
                <a:latin typeface="標楷體" pitchFamily="65" charset="-120"/>
                <a:ea typeface="標楷體" pitchFamily="65" charset="-120"/>
              </a:rPr>
              <a:t>〕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註記即可。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>
              <a:spcBef>
                <a:spcPts val="1200"/>
              </a:spcBef>
            </a:pP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自審異動後，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須經系辦助教確認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並審核通過後，</a:t>
            </a:r>
            <a:r>
              <a:rPr lang="zh-TW" altLang="en-US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才會對應至正確的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位置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3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408354118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2"/>
            </p:custDataLst>
          </p:nvPr>
        </p:nvSpPr>
        <p:spPr>
          <a:xfrm>
            <a:off x="762000" y="485656"/>
            <a:ext cx="8077200" cy="1503184"/>
          </a:xfrm>
        </p:spPr>
        <p:txBody>
          <a:bodyPr>
            <a:normAutofit fontScale="90000"/>
          </a:bodyPr>
          <a:lstStyle/>
          <a:p>
            <a:pPr>
              <a:lnSpc>
                <a:spcPts val="5500"/>
              </a:lnSpc>
              <a:spcBef>
                <a:spcPts val="600"/>
              </a:spcBef>
            </a:pP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三、</a:t>
            </a:r>
            <a:r>
              <a:rPr lang="zh-TW" altLang="en-US" sz="38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財金系（四日）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畢業資格應修學分</a:t>
            </a:r>
            <a:r>
              <a:rPr lang="zh-TW" altLang="en-US" sz="3800" dirty="0">
                <a:latin typeface="華康中圓體" pitchFamily="49" charset="-120"/>
                <a:ea typeface="華康中圓體" pitchFamily="49" charset="-120"/>
              </a:rPr>
              <a:t>數</a:t>
            </a: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8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800" dirty="0" smtClean="0">
                <a:latin typeface="華康中圓體" pitchFamily="49" charset="-120"/>
                <a:ea typeface="華康中圓體" pitchFamily="49" charset="-120"/>
              </a:rPr>
              <a:t>◎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適用課規：</a:t>
            </a:r>
            <a:r>
              <a:rPr lang="en-US" altLang="zh-TW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107</a:t>
            </a:r>
            <a:r>
              <a:rPr lang="zh-TW" altLang="en-US" sz="29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學年度</a:t>
            </a:r>
            <a:r>
              <a:rPr lang="zh-TW" altLang="en-US" sz="2900" dirty="0" smtClean="0">
                <a:latin typeface="標楷體" pitchFamily="65" charset="-120"/>
                <a:ea typeface="標楷體" pitchFamily="65" charset="-120"/>
              </a:rPr>
              <a:t>入學適用</a:t>
            </a:r>
            <a:endParaRPr lang="zh-TW" sz="29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827584" y="6093296"/>
            <a:ext cx="7920880" cy="43204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※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畢業自審：請至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【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學生資訊系統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\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畢業審核自審</a:t>
            </a:r>
            <a:r>
              <a:rPr lang="en-US" altLang="zh-TW" sz="2000" dirty="0" smtClean="0">
                <a:latin typeface="標楷體" pitchFamily="65" charset="-120"/>
                <a:ea typeface="標楷體" pitchFamily="65" charset="-120"/>
              </a:rPr>
              <a:t>】</a:t>
            </a:r>
            <a:r>
              <a:rPr lang="zh-TW" altLang="en-US" sz="2000" dirty="0" smtClean="0">
                <a:latin typeface="標楷體" pitchFamily="65" charset="-120"/>
                <a:ea typeface="標楷體" pitchFamily="65" charset="-120"/>
              </a:rPr>
              <a:t>先進行自審作業。</a:t>
            </a:r>
            <a:endParaRPr lang="zh-TW" altLang="en-US" sz="2000" dirty="0">
              <a:latin typeface="標楷體" pitchFamily="65" charset="-120"/>
              <a:ea typeface="標楷體" pitchFamily="65" charset="-120"/>
            </a:endParaRPr>
          </a:p>
        </p:txBody>
      </p:sp>
      <p:graphicFrame>
        <p:nvGraphicFramePr>
          <p:cNvPr id="5" name="表格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14663939"/>
              </p:ext>
            </p:extLst>
          </p:nvPr>
        </p:nvGraphicFramePr>
        <p:xfrm>
          <a:off x="899592" y="1976455"/>
          <a:ext cx="7848872" cy="4005225"/>
        </p:xfrm>
        <a:graphic>
          <a:graphicData uri="http://schemas.openxmlformats.org/drawingml/2006/table">
            <a:tbl>
              <a:tblPr firstRow="1" bandRow="1"/>
              <a:tblGrid>
                <a:gridCol w="131497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66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957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239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0479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627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732465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3949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5"/>
                        </a:rPr>
                        <a:t>校訂必修</a:t>
                      </a:r>
                      <a:endParaRPr lang="zh-TW" altLang="zh-TW" sz="22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</a:t>
                      </a:r>
                      <a:endParaRPr lang="en-US" altLang="zh-TW" sz="2200" kern="12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總</a:t>
                      </a: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</a:t>
                      </a:r>
                      <a:endParaRPr lang="en-US" altLang="zh-TW" sz="2200" kern="0" dirty="0" smtClean="0"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0" dirty="0" smtClean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分數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074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應修科目數及學分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30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外語能力輔導課程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altLang="zh-TW" sz="1300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科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63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財金證照檢定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1(0</a:t>
                      </a:r>
                      <a:r>
                        <a:rPr lang="zh-TW" altLang="en-US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3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3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2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最少應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選修</a:t>
                      </a:r>
                      <a:r>
                        <a:rPr lang="en-US" alt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23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en-US" altLang="zh-TW" sz="2400" kern="12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財金資訊導讀必選</a:t>
                      </a: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 (</a:t>
                      </a:r>
                      <a:r>
                        <a:rPr lang="zh-TW" altLang="en-US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金融資訊分析必選</a:t>
                      </a:r>
                      <a:r>
                        <a:rPr lang="en-US" altLang="zh-TW" sz="11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</a:t>
                      </a:r>
                      <a:r>
                        <a:rPr lang="zh-TW" sz="24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2400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128</a:t>
                      </a:r>
                      <a:r>
                        <a:rPr lang="zh-TW" sz="2400" kern="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endParaRPr lang="zh-TW" sz="2400" kern="100" dirty="0">
                        <a:solidFill>
                          <a:srgbClr val="FF0000"/>
                        </a:solidFill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4961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106</a:t>
                      </a:r>
                      <a:r>
                        <a:rPr lang="zh-TW" altLang="en-US" sz="1600" kern="1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學年度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科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30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外語能力輔導課程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22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科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63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/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財金證照檢定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2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1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(0</a:t>
                      </a:r>
                      <a:r>
                        <a:rPr lang="zh-TW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學分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最少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應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選修</a:t>
                      </a: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23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en-US" altLang="zh-TW" sz="1600" kern="1200" dirty="0" smtClean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100" kern="120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金融科技導論必</a:t>
                      </a:r>
                      <a:r>
                        <a:rPr lang="zh-TW" altLang="en-US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選</a:t>
                      </a:r>
                      <a:r>
                        <a:rPr lang="en-US" altLang="zh-TW" sz="11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期貨市場必選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(</a:t>
                      </a:r>
                      <a:r>
                        <a:rPr lang="zh-TW" altLang="en-US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研究方法必選</a:t>
                      </a:r>
                      <a:r>
                        <a:rPr lang="en-US" altLang="zh-TW" sz="1200" kern="12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)</a:t>
                      </a:r>
                      <a:endParaRPr lang="zh-TW" sz="12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alt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12</a:t>
                      </a:r>
                      <a:r>
                        <a:rPr lang="zh-TW" sz="1600" kern="1200" dirty="0" smtClean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600" kern="0" dirty="0">
                          <a:solidFill>
                            <a:srgbClr val="7030A0"/>
                          </a:solidFill>
                          <a:effectLst/>
                          <a:latin typeface="新細明體" panose="02020500000000000000" pitchFamily="18" charset="-120"/>
                          <a:ea typeface="新細明體" panose="02020500000000000000" pitchFamily="18" charset="-120"/>
                          <a:cs typeface="新細明體"/>
                        </a:rPr>
                        <a:t>128</a:t>
                      </a:r>
                      <a:r>
                        <a:rPr lang="zh-TW" sz="1600" kern="0" dirty="0">
                          <a:solidFill>
                            <a:srgbClr val="7030A0"/>
                          </a:solidFill>
                          <a:effectLst/>
                          <a:latin typeface="+mj-ea"/>
                          <a:ea typeface="+mj-ea"/>
                          <a:cs typeface="新細明體"/>
                        </a:rPr>
                        <a:t>學分</a:t>
                      </a:r>
                      <a:endParaRPr lang="zh-TW" sz="1600" kern="100" dirty="0">
                        <a:solidFill>
                          <a:srgbClr val="7030A0"/>
                        </a:solidFill>
                        <a:effectLst/>
                        <a:latin typeface="+mj-ea"/>
                        <a:ea typeface="+mj-ea"/>
                        <a:cs typeface="新細明體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4</a:t>
            </a:fld>
            <a:endParaRPr kumimoji="0" lang="zh-TW" altLang="en-US"/>
          </a:p>
        </p:txBody>
      </p:sp>
    </p:spTree>
    <p:custDataLst>
      <p:tags r:id="rId1"/>
    </p:custData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5</a:t>
            </a:fld>
            <a:endParaRPr kumimoji="0" lang="zh-TW" altLang="en-US"/>
          </a:p>
        </p:txBody>
      </p:sp>
      <p:graphicFrame>
        <p:nvGraphicFramePr>
          <p:cNvPr id="6" name="表格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35486517"/>
              </p:ext>
            </p:extLst>
          </p:nvPr>
        </p:nvGraphicFramePr>
        <p:xfrm>
          <a:off x="971600" y="1340768"/>
          <a:ext cx="7776863" cy="5025752"/>
        </p:xfrm>
        <a:graphic>
          <a:graphicData uri="http://schemas.openxmlformats.org/drawingml/2006/table">
            <a:tbl>
              <a:tblPr firstRow="1" bandRow="1"/>
              <a:tblGrid>
                <a:gridCol w="13029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942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800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1216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12167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720080">
                <a:tc>
                  <a:txBody>
                    <a:bodyPr/>
                    <a:lstStyle/>
                    <a:p>
                      <a:endParaRPr lang="zh-TW" sz="2200" dirty="0">
                        <a:effectLst/>
                        <a:latin typeface="Times New Roman"/>
                      </a:endParaRPr>
                    </a:p>
                  </a:txBody>
                  <a:tcPr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0" dirty="0"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畢業資格審查項目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2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應修類別</a:t>
                      </a:r>
                      <a:endParaRPr lang="zh-TW" sz="22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alt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  <a:hlinkClick r:id="rId3"/>
                        </a:rPr>
                        <a:t>校訂必修</a:t>
                      </a:r>
                      <a:endParaRPr lang="zh-TW" altLang="zh-TW" sz="2600" kern="100" dirty="0">
                        <a:effectLst/>
                        <a:latin typeface="Times New Roman"/>
                        <a:ea typeface="+mn-ea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專業必修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專業選修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600" kern="12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自由選修</a:t>
                      </a:r>
                      <a:endParaRPr lang="zh-TW" sz="2600" kern="100" dirty="0">
                        <a:effectLst/>
                        <a:latin typeface="Times New Roman"/>
                        <a:ea typeface="新細明體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868009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zh-TW" sz="24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備註</a:t>
                      </a:r>
                      <a:endParaRPr lang="zh-TW" sz="1000" dirty="0"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DE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除表列課程外，尚須修習</a:t>
                      </a:r>
                      <a:r>
                        <a:rPr 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「大學入門」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「創造力講座」</a:t>
                      </a:r>
                      <a:r>
                        <a:rPr lang="zh-TW" alt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及</a:t>
                      </a:r>
                      <a:r>
                        <a:rPr lang="zh-TW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</a:t>
                      </a:r>
                      <a:r>
                        <a:rPr lang="zh-TW" altLang="en-US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勞作教育</a:t>
                      </a:r>
                      <a:r>
                        <a:rPr lang="en-US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2</a:t>
                      </a:r>
                      <a:r>
                        <a:rPr lang="zh-TW" altLang="en-US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學期</a:t>
                      </a:r>
                      <a:r>
                        <a:rPr lang="zh-TW" altLang="zh-TW" sz="2600" kern="100" dirty="0" smtClean="0">
                          <a:solidFill>
                            <a:srgbClr val="7030A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endParaRPr lang="en-US" altLang="zh-TW" sz="2600" kern="100" dirty="0" smtClean="0">
                        <a:solidFill>
                          <a:srgbClr val="7030A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以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系上開立之課程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為主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多修之學分數</a:t>
                      </a:r>
                      <a:r>
                        <a:rPr lang="zh-TW" sz="2600" b="1" kern="100" dirty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得</a:t>
                      </a:r>
                      <a:r>
                        <a:rPr lang="zh-TW" sz="2600" kern="100" dirty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認列為自由</a:t>
                      </a:r>
                      <a:r>
                        <a:rPr lang="zh-TW" sz="2600" kern="1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選修</a:t>
                      </a:r>
                      <a:endParaRPr lang="en-US" altLang="zh-TW" sz="2600" kern="100" dirty="0" smtClean="0">
                        <a:solidFill>
                          <a:srgbClr val="00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2000" kern="1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ea typeface="標楷體"/>
                        <a:cs typeface="Arial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必選「</a:t>
                      </a:r>
                      <a:r>
                        <a:rPr lang="zh-TW" altLang="en-US" sz="2000" kern="12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新細明體"/>
                        </a:rPr>
                        <a:t>財金資訊導讀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」</a:t>
                      </a:r>
                      <a:r>
                        <a:rPr lang="en-US" altLang="zh-TW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+</a:t>
                      </a:r>
                      <a:r>
                        <a:rPr lang="zh-TW" altLang="en-US" sz="2000" kern="100" dirty="0" smtClean="0">
                          <a:solidFill>
                            <a:srgbClr val="FF0000"/>
                          </a:solidFill>
                          <a:effectLst/>
                          <a:latin typeface="Times New Roman"/>
                          <a:ea typeface="標楷體"/>
                          <a:cs typeface="Arial"/>
                        </a:rPr>
                        <a:t>「金融資訊分析」</a:t>
                      </a:r>
                      <a:endParaRPr lang="zh-TW" altLang="zh-TW" sz="2800" dirty="0" smtClean="0">
                        <a:solidFill>
                          <a:srgbClr val="FF0000"/>
                        </a:solidFill>
                        <a:effectLst/>
                        <a:latin typeface="Times New Roman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Aft>
                          <a:spcPts val="0"/>
                        </a:spcAft>
                      </a:pPr>
                      <a:r>
                        <a:rPr lang="zh-TW" altLang="en-US" sz="2000" b="0" u="sng" kern="100" dirty="0" smtClean="0">
                          <a:solidFill>
                            <a:srgbClr val="0000FF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可承認之非本系學分數</a:t>
                      </a:r>
                      <a:r>
                        <a:rPr lang="zh-TW" altLang="en-US" sz="2000" b="0" kern="100" dirty="0" smtClean="0">
                          <a:solidFill>
                            <a:schemeClr val="tx1"/>
                          </a:solidFill>
                          <a:effectLst/>
                          <a:latin typeface="標楷體" panose="03000509000000000000" pitchFamily="65" charset="-120"/>
                          <a:ea typeface="標楷體" panose="03000509000000000000" pitchFamily="65" charset="-120"/>
                          <a:cs typeface="Arial"/>
                        </a:rPr>
                        <a:t>上限包含外系學分、課程規劃中未有之本系課程、超修的本系專業選修學分或校訂必修及選修學分。</a:t>
                      </a:r>
                      <a:endParaRPr lang="zh-TW" sz="2000" b="0" kern="100" dirty="0">
                        <a:solidFill>
                          <a:schemeClr val="tx1"/>
                        </a:solidFill>
                        <a:effectLst/>
                        <a:latin typeface="標楷體" panose="03000509000000000000" pitchFamily="65" charset="-120"/>
                        <a:ea typeface="標楷體" panose="03000509000000000000" pitchFamily="65" charset="-120"/>
                        <a:cs typeface="新細明體"/>
                      </a:endParaRPr>
                    </a:p>
                  </a:txBody>
                  <a:tcPr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7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269632"/>
            <a:ext cx="8077200" cy="999128"/>
          </a:xfrm>
        </p:spPr>
        <p:txBody>
          <a:bodyPr>
            <a:norm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四、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畢業資格審查項目：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421810381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6</a:t>
            </a:fld>
            <a:endParaRPr kumimoji="0"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2061085" y="-684819"/>
            <a:ext cx="5544614" cy="8011616"/>
          </a:xfrm>
        </p:spPr>
      </p:pic>
    </p:spTree>
    <p:extLst>
      <p:ext uri="{BB962C8B-B14F-4D97-AF65-F5344CB8AC3E}">
        <p14:creationId xmlns:p14="http://schemas.microsoft.com/office/powerpoint/2010/main" val="186246807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7</a:t>
            </a:fld>
            <a:endParaRPr kumimoji="0" lang="zh-TW" altLang="en-US"/>
          </a:p>
        </p:txBody>
      </p:sp>
      <p:pic>
        <p:nvPicPr>
          <p:cNvPr id="7" name="內容版面配置區 6"/>
          <p:cNvPicPr>
            <a:picLocks noGrp="1" noChangeAspect="1"/>
          </p:cNvPicPr>
          <p:nvPr>
            <p:ph idx="1"/>
          </p:nvPr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992195" y="-566918"/>
            <a:ext cx="5735663" cy="8110875"/>
          </a:xfrm>
        </p:spPr>
      </p:pic>
    </p:spTree>
    <p:extLst>
      <p:ext uri="{BB962C8B-B14F-4D97-AF65-F5344CB8AC3E}">
        <p14:creationId xmlns:p14="http://schemas.microsoft.com/office/powerpoint/2010/main" val="75446101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62000" y="62981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五、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注意事項－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1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dirty="0">
              <a:latin typeface="華康中圓體" pitchFamily="49" charset="-120"/>
              <a:ea typeface="華康中圓體" pitchFamily="49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844824"/>
            <a:ext cx="7920880" cy="439248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非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學年度課程，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同一科目名稱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重</a:t>
            </a:r>
            <a:r>
              <a:rPr lang="zh-TW" altLang="en-US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複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習，第</a:t>
            </a:r>
            <a:r>
              <a:rPr lang="en-US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門</a:t>
            </a:r>
            <a:r>
              <a:rPr lang="zh-TW" altLang="zh-TW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不</a:t>
            </a:r>
            <a:r>
              <a:rPr lang="zh-TW" altLang="en-US" sz="2800" b="1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認</a:t>
            </a:r>
            <a:r>
              <a:rPr lang="zh-TW" altLang="zh-TW" sz="2800" dirty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列為畢業學分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，如：</a:t>
            </a:r>
          </a:p>
          <a:p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　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選項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體育選修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次籃球課，第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2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次修習的籃球</a:t>
            </a:r>
            <a:r>
              <a:rPr lang="zh-TW" altLang="zh-TW" sz="2400" b="1" dirty="0">
                <a:latin typeface="標楷體" pitchFamily="65" charset="-120"/>
                <a:ea typeface="標楷體" pitchFamily="65" charset="-120"/>
              </a:rPr>
              <a:t>不得列計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至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　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學分中，須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再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補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修</a:t>
            </a:r>
            <a:r>
              <a:rPr lang="en-US" altLang="zh-TW" sz="2400" dirty="0">
                <a:latin typeface="標楷體" pitchFamily="65" charset="-120"/>
                <a:ea typeface="標楷體" pitchFamily="65" charset="-120"/>
              </a:rPr>
              <a:t>1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門非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籃球</a:t>
            </a:r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2400" dirty="0">
                <a:latin typeface="標楷體" pitchFamily="65" charset="-120"/>
                <a:ea typeface="標楷體" pitchFamily="65" charset="-120"/>
              </a:rPr>
              <a:t>選項體育</a:t>
            </a:r>
            <a:r>
              <a:rPr lang="zh-TW" altLang="zh-TW" sz="24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2400" dirty="0" smtClean="0"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latin typeface="標楷體" pitchFamily="65" charset="-120"/>
                <a:ea typeface="標楷體" pitchFamily="65" charset="-120"/>
              </a:rPr>
              <a:t>   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如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: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人文課群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大一上、下學期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、</a:t>
            </a:r>
            <a:endParaRPr lang="en-US" altLang="zh-TW" sz="24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      選項體育課群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大二</a:t>
            </a:r>
            <a:r>
              <a:rPr lang="zh-TW" altLang="en-US" sz="24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上、下</a:t>
            </a:r>
            <a:r>
              <a:rPr lang="zh-TW" altLang="en-US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en-US" altLang="zh-TW" sz="24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)</a:t>
            </a:r>
          </a:p>
          <a:p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專業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必修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課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程</a:t>
            </a:r>
            <a:r>
              <a:rPr lang="zh-TW" altLang="zh-TW" sz="2800" dirty="0" smtClean="0">
                <a:solidFill>
                  <a:srgbClr val="FF0000"/>
                </a:solidFill>
                <a:latin typeface="標楷體" pitchFamily="65" charset="-120"/>
                <a:ea typeface="標楷體" pitchFamily="65" charset="-120"/>
              </a:rPr>
              <a:t>務必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修習系上開設之課程，延修等因素經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en-US" sz="2800" dirty="0" smtClean="0">
                <a:latin typeface="標楷體" pitchFamily="65" charset="-120"/>
                <a:ea typeface="標楷體" pitchFamily="65" charset="-120"/>
              </a:rPr>
              <a:t>主任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同意</a:t>
            </a:r>
            <a:r>
              <a:rPr lang="zh-TW" altLang="en-US" sz="2800" dirty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2800" dirty="0">
                <a:latin typeface="標楷體" pitchFamily="65" charset="-120"/>
                <a:ea typeface="標楷體" pitchFamily="65" charset="-120"/>
              </a:rPr>
              <a:t>得修習系上規定之相近課程</a:t>
            </a:r>
            <a:r>
              <a:rPr lang="zh-TW" altLang="zh-TW" sz="2800" dirty="0" smtClean="0">
                <a:latin typeface="標楷體" pitchFamily="65" charset="-120"/>
                <a:ea typeface="標楷體" pitchFamily="65" charset="-120"/>
              </a:rPr>
              <a:t>替代。</a:t>
            </a:r>
            <a:endParaRPr lang="en-US" altLang="zh-TW" sz="28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/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（修課前需填寫財金系跨選申請書經系上同意；專業選修也相同</a:t>
            </a:r>
            <a:r>
              <a:rPr lang="en-US" altLang="zh-TW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18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跨部、跨系）</a:t>
            </a:r>
            <a:endParaRPr lang="en-US" altLang="zh-TW" sz="2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3" name="投影片編號版面配置區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8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2595466480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749424" y="332656"/>
            <a:ext cx="8077200" cy="1143000"/>
          </a:xfrm>
        </p:spPr>
        <p:txBody>
          <a:bodyPr>
            <a:noAutofit/>
          </a:bodyPr>
          <a:lstStyle/>
          <a:p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五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、</a:t>
            </a:r>
            <a:r>
              <a:rPr lang="zh-TW" altLang="en-US" sz="3400" dirty="0" smtClean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財金系</a:t>
            </a:r>
            <a:r>
              <a:rPr lang="zh-TW" altLang="en-US" sz="3600" dirty="0">
                <a:solidFill>
                  <a:srgbClr val="0000FF"/>
                </a:solidFill>
                <a:latin typeface="華康中圓體" pitchFamily="49" charset="-120"/>
                <a:ea typeface="華康中圓體" pitchFamily="49" charset="-120"/>
              </a:rPr>
              <a:t>（四日）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畢業</a:t>
            </a: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資格：</a:t>
            </a:r>
            <a:r>
              <a:rPr lang="en-US" altLang="zh-TW" sz="3400" dirty="0">
                <a:latin typeface="華康中圓體" pitchFamily="49" charset="-120"/>
                <a:ea typeface="華康中圓體" pitchFamily="49" charset="-120"/>
              </a:rPr>
              <a:t/>
            </a:r>
            <a:br>
              <a:rPr lang="en-US" altLang="zh-TW" sz="3400" dirty="0">
                <a:latin typeface="華康中圓體" pitchFamily="49" charset="-120"/>
                <a:ea typeface="華康中圓體" pitchFamily="49" charset="-120"/>
              </a:rPr>
            </a:br>
            <a:r>
              <a:rPr lang="zh-TW" altLang="en-US" sz="3400" dirty="0">
                <a:latin typeface="華康中圓體" pitchFamily="49" charset="-120"/>
                <a:ea typeface="華康中圓體" pitchFamily="49" charset="-120"/>
              </a:rPr>
              <a:t>注意事項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－</a:t>
            </a:r>
            <a:r>
              <a:rPr lang="en-US" altLang="zh-TW" sz="3400" dirty="0" smtClean="0">
                <a:latin typeface="華康中圓體" pitchFamily="49" charset="-120"/>
                <a:ea typeface="華康中圓體" pitchFamily="49" charset="-120"/>
              </a:rPr>
              <a:t>2</a:t>
            </a:r>
            <a:r>
              <a:rPr lang="zh-TW" altLang="en-US" sz="3400" dirty="0" smtClean="0">
                <a:latin typeface="華康中圓體" pitchFamily="49" charset="-120"/>
                <a:ea typeface="華康中圓體" pitchFamily="49" charset="-120"/>
              </a:rPr>
              <a:t>：</a:t>
            </a:r>
            <a:endParaRPr lang="zh-TW" sz="3400" b="1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827584" y="1628800"/>
            <a:ext cx="7920880" cy="4536504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zh-TW" altLang="en-US" sz="1800" dirty="0"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043608" y="1484784"/>
            <a:ext cx="7704856" cy="5112568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 fontScale="92500" lnSpcReduction="10000"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kumimoji="0" lang="zh-TW"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>
                <a:latin typeface="標楷體" pitchFamily="65" charset="-120"/>
                <a:ea typeface="標楷體" pitchFamily="65" charset="-120"/>
                <a:hlinkClick r:id="rId3"/>
              </a:rPr>
              <a:t>外語能力輔導課程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，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若於應屆畢業之次學期開學前未及格或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未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取得規定之證照門檻，須選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修</a:t>
            </a:r>
            <a:r>
              <a:rPr lang="zh-TW" altLang="zh-TW" sz="3000" dirty="0">
                <a:latin typeface="標楷體" pitchFamily="65" charset="-120"/>
                <a:ea typeface="標楷體" pitchFamily="65" charset="-120"/>
              </a:rPr>
              <a:t>「外語能力輔導課程」並完成註冊繳費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上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規定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所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開課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之證照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門檻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（專業</a:t>
            </a:r>
            <a:r>
              <a:rPr lang="en-US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/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財金證照檢定）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，於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該修課的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應屆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畢業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學期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前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補齊證照影本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，經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系辦通過者，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於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該學期</a:t>
            </a:r>
            <a:r>
              <a:rPr lang="zh-TW" altLang="en-US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之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期末</a:t>
            </a:r>
            <a:r>
              <a:rPr lang="zh-TW" altLang="en-US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通過離校手續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始</a:t>
            </a:r>
            <a:r>
              <a:rPr lang="zh-TW" altLang="zh-TW" sz="3000" dirty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得領取畢業證書</a:t>
            </a:r>
            <a:r>
              <a:rPr lang="zh-TW" altLang="zh-TW" sz="3000" dirty="0" smtClean="0">
                <a:solidFill>
                  <a:srgbClr val="0000FF"/>
                </a:solidFill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勞作教育為必修，</a:t>
            </a:r>
            <a:r>
              <a:rPr lang="zh-TW" altLang="en-US" sz="3000" dirty="0" smtClean="0">
                <a:latin typeface="標楷體" pitchFamily="65" charset="-120"/>
                <a:ea typeface="標楷體" pitchFamily="65" charset="-120"/>
              </a:rPr>
              <a:t>須２次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成績及格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(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學則第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23</a:t>
            </a:r>
            <a:r>
              <a:rPr lang="zh-TW" altLang="en-US" sz="3000" dirty="0">
                <a:latin typeface="標楷體" pitchFamily="65" charset="-120"/>
                <a:ea typeface="標楷體" pitchFamily="65" charset="-120"/>
              </a:rPr>
              <a:t>條規定</a:t>
            </a:r>
            <a:r>
              <a:rPr lang="en-US" altLang="zh-TW" sz="3000" dirty="0">
                <a:latin typeface="標楷體" pitchFamily="65" charset="-120"/>
                <a:ea typeface="標楷體" pitchFamily="65" charset="-120"/>
              </a:rPr>
              <a:t>)</a:t>
            </a:r>
            <a:r>
              <a:rPr lang="zh-TW" altLang="zh-TW" sz="3000" dirty="0" smtClean="0">
                <a:latin typeface="標楷體" pitchFamily="65" charset="-120"/>
                <a:ea typeface="標楷體" pitchFamily="65" charset="-120"/>
              </a:rPr>
              <a:t>。</a:t>
            </a:r>
            <a:endParaRPr lang="en-US" altLang="zh-TW" sz="3000" dirty="0" smtClean="0">
              <a:latin typeface="標楷體" pitchFamily="65" charset="-120"/>
              <a:ea typeface="標楷體" pitchFamily="65" charset="-120"/>
            </a:endParaRPr>
          </a:p>
          <a:p>
            <a:pPr marL="457200" indent="-457200">
              <a:buFont typeface="Arial" pitchFamily="34" charset="0"/>
              <a:buChar char="•"/>
            </a:pPr>
            <a:r>
              <a:rPr lang="zh-TW" altLang="en-US" sz="3000" kern="100" dirty="0">
                <a:solidFill>
                  <a:srgbClr val="0000FF"/>
                </a:solidFill>
                <a:latin typeface="Times New Roman"/>
                <a:ea typeface="標楷體"/>
                <a:cs typeface="Arial"/>
              </a:rPr>
              <a:t>創造力講座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，為日間部四年制學生畢業門檻之一，可至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【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學生資訊系統＼畢業證照門檻</a:t>
            </a:r>
            <a:r>
              <a:rPr lang="en-US" altLang="zh-TW" sz="3000" kern="100" dirty="0">
                <a:latin typeface="Times New Roman"/>
                <a:ea typeface="標楷體"/>
                <a:cs typeface="Arial"/>
              </a:rPr>
              <a:t>】 </a:t>
            </a:r>
            <a:r>
              <a:rPr lang="zh-TW" altLang="en-US" sz="3000" kern="100" dirty="0">
                <a:latin typeface="Times New Roman"/>
                <a:ea typeface="標楷體"/>
                <a:cs typeface="Arial"/>
              </a:rPr>
              <a:t>查詢是否通過</a:t>
            </a:r>
            <a:r>
              <a:rPr lang="zh-TW" altLang="en-US" sz="3000" kern="100" dirty="0" smtClean="0">
                <a:latin typeface="Times New Roman"/>
                <a:ea typeface="標楷體"/>
                <a:cs typeface="Arial"/>
              </a:rPr>
              <a:t>。</a:t>
            </a:r>
            <a:endParaRPr lang="en-US" altLang="zh-TW" sz="2200" dirty="0" smtClean="0">
              <a:solidFill>
                <a:srgbClr val="0000FF"/>
              </a:solidFill>
              <a:latin typeface="標楷體" pitchFamily="65" charset="-120"/>
              <a:ea typeface="標楷體" pitchFamily="65" charset="-120"/>
            </a:endParaRPr>
          </a:p>
        </p:txBody>
      </p:sp>
      <p:sp>
        <p:nvSpPr>
          <p:cNvPr id="10" name="投影片編號版面配置區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D6E5A2-EC83-451F-A719-9AC1370DD5CF}" type="slidenum">
              <a:rPr lang="en-US" altLang="zh-TW" smtClean="0"/>
              <a:pPr/>
              <a:t>9</a:t>
            </a:fld>
            <a:endParaRPr kumimoji="0" lang="zh-TW" altLang="en-US"/>
          </a:p>
        </p:txBody>
      </p:sp>
    </p:spTree>
    <p:extLst>
      <p:ext uri="{BB962C8B-B14F-4D97-AF65-F5344CB8AC3E}">
        <p14:creationId xmlns:p14="http://schemas.microsoft.com/office/powerpoint/2010/main" val="3759151357"/>
      </p:ext>
    </p:extLst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yI2DOt6RzRcU51QxdhNewL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ezdaKHeWyBnZyZ2cDqRSoa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LRMR96J2MVd0CGe2e5htjk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HAGzTPKJNXuuOK4v20iPS7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ECTIONID" val="QUq8QELArFIgadhH063fpq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VSHAPEID" val="InkrlxYPS4jAzciXk8ToAM"/>
</p:tagLst>
</file>

<file path=ppt/theme/theme1.xml><?xml version="1.0" encoding="utf-8"?>
<a:theme xmlns:a="http://schemas.openxmlformats.org/drawingml/2006/main" name="訓練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Training</Template>
  <TotalTime>0</TotalTime>
  <Words>1192</Words>
  <Application>Microsoft Office PowerPoint</Application>
  <PresentationFormat>如螢幕大小 (4:3)</PresentationFormat>
  <Paragraphs>181</Paragraphs>
  <Slides>14</Slides>
  <Notes>3</Notes>
  <HiddenSlides>0</HiddenSlides>
  <MMClips>0</MMClips>
  <ScaleCrop>false</ScaleCrop>
  <HeadingPairs>
    <vt:vector size="6" baseType="variant">
      <vt:variant>
        <vt:lpstr>使用字型</vt:lpstr>
      </vt:variant>
      <vt:variant>
        <vt:i4>9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24" baseType="lpstr">
      <vt:lpstr>細明體</vt:lpstr>
      <vt:lpstr>華康中圓體</vt:lpstr>
      <vt:lpstr>新細明體</vt:lpstr>
      <vt:lpstr>標楷體</vt:lpstr>
      <vt:lpstr>Arial</vt:lpstr>
      <vt:lpstr>Calibri</vt:lpstr>
      <vt:lpstr>Georgia</vt:lpstr>
      <vt:lpstr>Times New Roman</vt:lpstr>
      <vt:lpstr>Wingdings</vt:lpstr>
      <vt:lpstr>訓練</vt:lpstr>
      <vt:lpstr>朝陽科技大學 110學年度第2學期應屆畢業生  畢業資格審核注意事項  　　 　－財務金融系</vt:lpstr>
      <vt:lpstr>一、應屆畢業生規定：</vt:lpstr>
      <vt:lpstr>二、畢業自審：</vt:lpstr>
      <vt:lpstr>三、財金系（四日）畢業資格應修學分數： ◎適用課規：107學年度入學適用</vt:lpstr>
      <vt:lpstr>四、財金系（四日）畢業資格審查項目：</vt:lpstr>
      <vt:lpstr>PowerPoint 簡報</vt:lpstr>
      <vt:lpstr>PowerPoint 簡報</vt:lpstr>
      <vt:lpstr>五、財金系（四日）畢業資格： 注意事項－1：</vt:lpstr>
      <vt:lpstr>五、財金系（四日）畢業資格： 注意事項－2：</vt:lpstr>
      <vt:lpstr>五、財金系（四日）畢業資格： 注意事項－3：</vt:lpstr>
      <vt:lpstr>六、財金系（四日）畢業自審系統-1</vt:lpstr>
      <vt:lpstr>六、財金系（四日）畢業自審系統-2</vt:lpstr>
      <vt:lpstr>Q&amp;A  是否仍有問題? ． 請先上網查看【畢業生專區】資訊 . 『各系畢業資格審核注意事項』</vt:lpstr>
      <vt:lpstr>洽詢單位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2015-11-09T06:45:29Z</dcterms:created>
  <dcterms:modified xsi:type="dcterms:W3CDTF">2020-10-29T01:59:32Z</dcterms:modified>
</cp:coreProperties>
</file>