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91" r:id="rId3"/>
    <p:sldId id="292" r:id="rId4"/>
    <p:sldId id="261" r:id="rId5"/>
    <p:sldId id="290" r:id="rId6"/>
    <p:sldId id="297" r:id="rId7"/>
    <p:sldId id="298" r:id="rId8"/>
    <p:sldId id="287" r:id="rId9"/>
    <p:sldId id="289" r:id="rId10"/>
    <p:sldId id="296" r:id="rId11"/>
    <p:sldId id="294" r:id="rId12"/>
    <p:sldId id="295" r:id="rId13"/>
    <p:sldId id="277" r:id="rId14"/>
    <p:sldId id="293" r:id="rId15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7"/>
            <p14:sldId id="298"/>
            <p14:sldId id="287"/>
            <p14:sldId id="289"/>
            <p14:sldId id="296"/>
            <p14:sldId id="294"/>
            <p14:sldId id="295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7658" autoAdjust="0"/>
  </p:normalViewPr>
  <p:slideViewPr>
    <p:cSldViewPr>
      <p:cViewPr varScale="1">
        <p:scale>
          <a:sx n="83" d="100"/>
          <a:sy n="83" d="100"/>
        </p:scale>
        <p:origin x="148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10/29/2020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2020/10/29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7124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94159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13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39275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財務金融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15300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90167" y="649709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27296"/>
              </p:ext>
            </p:extLst>
          </p:nvPr>
        </p:nvGraphicFramePr>
        <p:xfrm>
          <a:off x="1259631" y="2110580"/>
          <a:ext cx="7128792" cy="4245773"/>
        </p:xfrm>
        <a:graphic>
          <a:graphicData uri="http://schemas.openxmlformats.org/drawingml/2006/table">
            <a:tbl>
              <a:tblPr/>
              <a:tblGrid>
                <a:gridCol w="2458204">
                  <a:extLst>
                    <a:ext uri="{9D8B030D-6E8A-4147-A177-3AD203B41FA5}">
                      <a16:colId xmlns:a16="http://schemas.microsoft.com/office/drawing/2014/main" val="867816733"/>
                    </a:ext>
                  </a:extLst>
                </a:gridCol>
                <a:gridCol w="2458204">
                  <a:extLst>
                    <a:ext uri="{9D8B030D-6E8A-4147-A177-3AD203B41FA5}">
                      <a16:colId xmlns:a16="http://schemas.microsoft.com/office/drawing/2014/main" val="1396564069"/>
                    </a:ext>
                  </a:extLst>
                </a:gridCol>
                <a:gridCol w="1437516">
                  <a:extLst>
                    <a:ext uri="{9D8B030D-6E8A-4147-A177-3AD203B41FA5}">
                      <a16:colId xmlns:a16="http://schemas.microsoft.com/office/drawing/2014/main" val="3461379589"/>
                    </a:ext>
                  </a:extLst>
                </a:gridCol>
                <a:gridCol w="774868">
                  <a:extLst>
                    <a:ext uri="{9D8B030D-6E8A-4147-A177-3AD203B41FA5}">
                      <a16:colId xmlns:a16="http://schemas.microsoft.com/office/drawing/2014/main" val="1869255435"/>
                    </a:ext>
                  </a:extLst>
                </a:gridCol>
              </a:tblGrid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項目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單位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目前狀態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功能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07775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畢業資格審查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教務處註冊組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  <a:br>
                        <a:rPr lang="zh-TW" altLang="en-US" sz="1000" dirty="0">
                          <a:effectLst/>
                        </a:rPr>
                      </a:br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69369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學雜費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財務處財務組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17697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證照檢定畢業門檻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管理學院財金系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13378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勞作教育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學務處服務學習組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  <a:br>
                        <a:rPr lang="zh-TW" altLang="en-US" sz="1000" dirty="0">
                          <a:effectLst/>
                        </a:rPr>
                      </a:br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64976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圖書、罰款與跨校借書結清</a:t>
                      </a:r>
                      <a:r>
                        <a:rPr lang="en-US" altLang="zh-TW" sz="1200">
                          <a:effectLst/>
                        </a:rPr>
                        <a:t>(</a:t>
                      </a:r>
                      <a:r>
                        <a:rPr lang="zh-TW" altLang="en-US" sz="1200">
                          <a:effectLst/>
                        </a:rPr>
                        <a:t>大學生</a:t>
                      </a:r>
                      <a:r>
                        <a:rPr lang="en-US" altLang="zh-TW" sz="1200">
                          <a:effectLst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圖資處讀服組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527280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文獻傳遞服務系統帳號刪除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圖資處讀服組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93715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畢業生基本資料確認</a:t>
                      </a:r>
                      <a:br>
                        <a:rPr lang="zh-TW" altLang="en-US" sz="1200">
                          <a:effectLst/>
                        </a:rPr>
                      </a:br>
                      <a:r>
                        <a:rPr lang="en-US" altLang="zh-TW" sz="1200">
                          <a:effectLst/>
                        </a:rPr>
                        <a:t>/</a:t>
                      </a:r>
                      <a:r>
                        <a:rPr lang="zh-TW" altLang="en-US" sz="1200">
                          <a:effectLst/>
                        </a:rPr>
                        <a:t>離校問卷調查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校友服務暨職涯發展處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852271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汽機車違規費用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　生輔組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97258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學位證書領取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　註冊組</a:t>
                      </a:r>
                      <a:r>
                        <a:rPr lang="en-US" altLang="zh-TW" sz="1200" dirty="0">
                          <a:effectLst/>
                        </a:rPr>
                        <a:t>/</a:t>
                      </a:r>
                      <a:r>
                        <a:rPr lang="zh-TW" altLang="en-US" sz="1200" dirty="0">
                          <a:effectLst/>
                        </a:rPr>
                        <a:t>進修教學組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未領取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effectLst/>
                        </a:rPr>
                        <a:t>領取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866369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556337" y="1716262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學生離校手續系統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71095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六、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畢業自審系統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8532440" cy="511256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425540" y="1700808"/>
            <a:ext cx="738748" cy="175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108</a:t>
            </a:r>
            <a:r>
              <a:rPr lang="zh-TW" altLang="en-US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學年度</a:t>
            </a:r>
            <a:endParaRPr lang="zh-TW" altLang="en-US" sz="900" b="1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3965838" y="3573016"/>
            <a:ext cx="583684" cy="587494"/>
            <a:chOff x="3965838" y="3573016"/>
            <a:chExt cx="583684" cy="587494"/>
          </a:xfrm>
        </p:grpSpPr>
        <p:sp>
          <p:nvSpPr>
            <p:cNvPr id="10" name="矩形 9"/>
            <p:cNvSpPr/>
            <p:nvPr/>
          </p:nvSpPr>
          <p:spPr>
            <a:xfrm>
              <a:off x="3965838" y="3573016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30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969266" y="3725416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61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973076" y="3864858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25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973458" y="4012684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12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054180" y="1356008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71095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六、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畢業自審系統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4196"/>
            <a:ext cx="8532440" cy="510914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292080" y="1412776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281524" y="1824504"/>
            <a:ext cx="738748" cy="175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108</a:t>
            </a:r>
            <a:r>
              <a:rPr lang="zh-TW" altLang="en-US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學年度</a:t>
            </a:r>
            <a:endParaRPr lang="zh-TW" altLang="en-US" sz="900" b="1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03648" y="5805264"/>
            <a:ext cx="21602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565904" y="6093296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403648" y="4509120"/>
            <a:ext cx="30963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13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14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564904"/>
            <a:ext cx="8712968" cy="40324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專業必修、專業選修及自由選修之認列，請先洽財金系辦助教確認（分機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7092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7093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，請洽通識教育中心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，行政大樓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A-406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，請洽語言中心（分機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創造力講座，請洽三創教育與發展中心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張景雄先生，行政大樓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A-502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6093296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64835"/>
              </p:ext>
            </p:extLst>
          </p:nvPr>
        </p:nvGraphicFramePr>
        <p:xfrm>
          <a:off x="899592" y="1976455"/>
          <a:ext cx="7848872" cy="3807105"/>
        </p:xfrm>
        <a:graphic>
          <a:graphicData uri="http://schemas.openxmlformats.org/drawingml/2006/table">
            <a:tbl>
              <a:tblPr firstRow="1" bandRow="1"/>
              <a:tblGrid>
                <a:gridCol w="131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465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61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財金證照檢定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 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(1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3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財金資訊導讀必選</a:t>
                      </a:r>
                      <a:r>
                        <a:rPr lang="en-US" altLang="zh-TW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 (</a:t>
                      </a:r>
                      <a:r>
                        <a:rPr lang="zh-TW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金融資訊分析必選</a:t>
                      </a:r>
                      <a:r>
                        <a:rPr lang="en-US" altLang="zh-TW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107</a:t>
                      </a:r>
                      <a:r>
                        <a:rPr lang="zh-TW" altLang="en-US" sz="1600" kern="1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學年度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13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科</a:t>
                      </a: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30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外語能力輔導課程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(0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26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科</a:t>
                      </a: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63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財金證照檢定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 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新細明體"/>
                        </a:rPr>
                        <a:t>(0</a:t>
                      </a:r>
                      <a:r>
                        <a:rPr lang="zh-TW" altLang="zh-TW" sz="1200" kern="12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最少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應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選修</a:t>
                      </a: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23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財金資訊導讀必選</a:t>
                      </a:r>
                      <a:r>
                        <a:rPr lang="en-US" altLang="zh-TW" sz="11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 (</a:t>
                      </a:r>
                      <a:r>
                        <a:rPr lang="zh-TW" altLang="en-US" sz="11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金融資訊分析必選</a:t>
                      </a:r>
                      <a:r>
                        <a:rPr lang="en-US" altLang="zh-TW" sz="11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12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7030A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/>
                        </a:rPr>
                        <a:t>128</a:t>
                      </a:r>
                      <a:r>
                        <a:rPr lang="zh-TW" sz="1600" kern="0" dirty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441120"/>
              </p:ext>
            </p:extLst>
          </p:nvPr>
        </p:nvGraphicFramePr>
        <p:xfrm>
          <a:off x="971600" y="1340768"/>
          <a:ext cx="7776863" cy="502575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</a:t>
                      </a:r>
                      <a:r>
                        <a:rPr 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「大學入門」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「創造力講座」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alt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勞作教育</a:t>
                      </a:r>
                      <a:r>
                        <a:rPr lang="en-US" alt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學期</a:t>
                      </a:r>
                      <a:r>
                        <a:rPr lang="zh-TW" alt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2600" kern="1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kern="1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必選「</a:t>
                      </a:r>
                      <a:r>
                        <a:rPr lang="zh-TW" altLang="en-US" sz="20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財金資訊導讀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+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「金融資訊分析」</a:t>
                      </a:r>
                      <a:endParaRPr lang="zh-TW" altLang="zh-TW" sz="28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u="sng" kern="100" dirty="0" smtClean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可承認之非本系學分數</a:t>
                      </a:r>
                      <a:r>
                        <a:rPr lang="zh-TW" altLang="en-US" sz="2000" b="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上限包含外系學分、課程規劃中未有之本系課程、超修的本系專業選修學分或校訂必修及選修學分。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61085" y="-599366"/>
            <a:ext cx="5544614" cy="7840710"/>
          </a:xfrm>
        </p:spPr>
      </p:pic>
    </p:spTree>
    <p:extLst>
      <p:ext uri="{BB962C8B-B14F-4D97-AF65-F5344CB8AC3E}">
        <p14:creationId xmlns:p14="http://schemas.microsoft.com/office/powerpoint/2010/main" val="18624680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92195" y="-566918"/>
            <a:ext cx="5735662" cy="8110875"/>
          </a:xfrm>
        </p:spPr>
      </p:pic>
    </p:spTree>
    <p:extLst>
      <p:ext uri="{BB962C8B-B14F-4D97-AF65-F5344CB8AC3E}">
        <p14:creationId xmlns:p14="http://schemas.microsoft.com/office/powerpoint/2010/main" val="754461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如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歷史與哲學課群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大一上、下學期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選項體育課群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大二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上、下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（修課前需填寫財金系跨選申請書經系上同意；專業選修也相同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跨部、跨系）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9424" y="33265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484784"/>
            <a:ext cx="7704856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以外文證照抵免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財經外文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大四上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學分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課程規定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請參閱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本系專業證照檢定課程成績審查辦法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所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開課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之證照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（專業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財金證照檢定）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該修課的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應屆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該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補齊證照影本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該學期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通過離校手續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得領取畢業證書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須２次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1183</Words>
  <Application>Microsoft Office PowerPoint</Application>
  <PresentationFormat>如螢幕大小 (4:3)</PresentationFormat>
  <Paragraphs>178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細明體</vt:lpstr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　－財務金融系</vt:lpstr>
      <vt:lpstr>一、應屆畢業生規定：</vt:lpstr>
      <vt:lpstr>二、畢業自審：</vt:lpstr>
      <vt:lpstr>三、財金系（四日）畢業資格應修學分數： ◎適用課規：108學年度入學適用</vt:lpstr>
      <vt:lpstr>四、財金系（四日）畢業資格審查項目：</vt:lpstr>
      <vt:lpstr>PowerPoint 簡報</vt:lpstr>
      <vt:lpstr>PowerPoint 簡報</vt:lpstr>
      <vt:lpstr>五、財金系（四日）畢業資格： 注意事項－1：</vt:lpstr>
      <vt:lpstr>五、財金系（四日）畢業資格： 注意事項－2：</vt:lpstr>
      <vt:lpstr>五、財金系（四日）畢業資格： 注意事項－3：</vt:lpstr>
      <vt:lpstr>六、財金系（四日）畢業自審系統-1</vt:lpstr>
      <vt:lpstr>六、財金系（四日）畢業自審系統-2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2020-10-29T01:59:15Z</dcterms:modified>
</cp:coreProperties>
</file>