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91" r:id="rId3"/>
    <p:sldId id="292" r:id="rId4"/>
    <p:sldId id="261" r:id="rId5"/>
    <p:sldId id="290" r:id="rId6"/>
    <p:sldId id="297" r:id="rId7"/>
    <p:sldId id="298" r:id="rId8"/>
    <p:sldId id="302" r:id="rId9"/>
    <p:sldId id="287" r:id="rId10"/>
    <p:sldId id="289" r:id="rId11"/>
    <p:sldId id="296" r:id="rId12"/>
    <p:sldId id="300" r:id="rId13"/>
    <p:sldId id="301" r:id="rId14"/>
    <p:sldId id="295" r:id="rId15"/>
    <p:sldId id="299" r:id="rId16"/>
    <p:sldId id="277" r:id="rId17"/>
    <p:sldId id="293" r:id="rId18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61"/>
            <p14:sldId id="290"/>
            <p14:sldId id="297"/>
            <p14:sldId id="298"/>
            <p14:sldId id="302"/>
            <p14:sldId id="287"/>
            <p14:sldId id="289"/>
            <p14:sldId id="296"/>
            <p14:sldId id="300"/>
            <p14:sldId id="301"/>
            <p14:sldId id="295"/>
            <p14:sldId id="299"/>
            <p14:sldId id="277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FCFC"/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7658" autoAdjust="0"/>
  </p:normalViewPr>
  <p:slideViewPr>
    <p:cSldViewPr>
      <p:cViewPr varScale="1">
        <p:scale>
          <a:sx n="111" d="100"/>
          <a:sy n="111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11/13/2023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rPr lang="zh-TW" altLang="en-US"/>
              <a:pPr/>
              <a:t>2023/11/13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7124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dirty="0" smtClean="0"/>
              <a:t>提供簡報的簡短概觀。</a:t>
            </a:r>
            <a:r>
              <a:rPr lang="zh-TW" baseline="0" dirty="0" smtClean="0"/>
              <a:t> 描</a:t>
            </a:r>
            <a:r>
              <a:rPr lang="zh-TW" dirty="0" smtClean="0"/>
              <a:t>描述簡報的主要焦點與其重要性。</a:t>
            </a:r>
          </a:p>
          <a:p>
            <a:pPr>
              <a:lnSpc>
                <a:spcPct val="80000"/>
              </a:lnSpc>
            </a:pPr>
            <a:r>
              <a:rPr lang="zh-TW" dirty="0" smtClean="0"/>
              <a:t>介紹每個主要主題。</a:t>
            </a:r>
          </a:p>
          <a:p>
            <a:r>
              <a:rPr lang="zh-TW" dirty="0" smtClean="0"/>
              <a:t>為了幫助簡報對象掌握簡報重點，您</a:t>
            </a:r>
            <a:r>
              <a:rPr lang="zh-TW" baseline="0" dirty="0" smtClean="0"/>
              <a:t> 可以 </a:t>
            </a:r>
            <a:r>
              <a:rPr lang="zh-TW" dirty="0" smtClean="0"/>
              <a:t>在整個簡報期間重複此概觀投影片，反白顯示您接下來要討論的特定主題。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altLang="zh-TW" smtClean="0"/>
              <a:pPr/>
              <a:t>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9415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16</a:t>
            </a:fld>
            <a:endParaRPr lang="zh-TW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  <p:extLst>
      <p:ext uri="{BB962C8B-B14F-4D97-AF65-F5344CB8AC3E}">
        <p14:creationId xmlns:p14="http://schemas.microsoft.com/office/powerpoint/2010/main" val="339275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hyperlink" Target="https://www.cyut.edu.tw/~enroll/graduate/G.html" TargetMode="External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hyperlink" Target="http://www.flc.cyut.edu.tw/FLC_web/Lang/Courses1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.cyut.edu.tw/student/loginstu.as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hyperlink" Target="http://www.ge.cyut.edu.tw/cyutge/course.php" TargetMode="Externa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424847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112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－</a:t>
            </a:r>
            <a:r>
              <a:rPr lang="zh-TW" altLang="en-US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財務金融</a:t>
            </a:r>
            <a:r>
              <a:rPr lang="zh-TW" altLang="en-US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</a:t>
            </a:r>
            <a:endParaRPr lang="zh-TW" b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707904" y="5153000"/>
            <a:ext cx="4896544" cy="580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2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en-US" altLang="zh-TW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109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學年度課程規劃表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endParaRPr lang="zh-TW" altLang="en-US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49424" y="33265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五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注意事項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628800"/>
            <a:ext cx="7920880" cy="45365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3608" y="1484784"/>
            <a:ext cx="7704856" cy="51125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上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規定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所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開課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之證照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門檻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（專業證照檢定）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，於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該修課的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應屆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en-US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該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學期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前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補齊證照影本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，經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系辦通過者，</a:t>
            </a:r>
            <a:r>
              <a:rPr lang="zh-TW" altLang="en-US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該學期</a:t>
            </a:r>
            <a:r>
              <a:rPr lang="zh-TW" altLang="en-US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通過離校手續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得領取畢業證書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勞作教育為必修，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次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成績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及格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大學入門</a:t>
            </a:r>
            <a:r>
              <a:rPr lang="en-US" altLang="zh-TW" sz="3000" kern="100" dirty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+</a:t>
            </a:r>
            <a:r>
              <a:rPr lang="zh-TW" altLang="en-US" sz="3000" kern="100" dirty="0" smtClean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創造力講座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，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為日間部四年制學生畢業門檻之一，可至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學生資訊系統＼畢業證照門檻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 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查詢是否通過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。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10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0167" y="649709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五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注意事項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3608" y="1916832"/>
            <a:ext cx="7704856" cy="46805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11</a:t>
            </a:fld>
            <a:endParaRPr kumimoji="0" lang="zh-TW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886163"/>
              </p:ext>
            </p:extLst>
          </p:nvPr>
        </p:nvGraphicFramePr>
        <p:xfrm>
          <a:off x="1259631" y="2110580"/>
          <a:ext cx="7128792" cy="3910707"/>
        </p:xfrm>
        <a:graphic>
          <a:graphicData uri="http://schemas.openxmlformats.org/drawingml/2006/table">
            <a:tbl>
              <a:tblPr/>
              <a:tblGrid>
                <a:gridCol w="2458204">
                  <a:extLst>
                    <a:ext uri="{9D8B030D-6E8A-4147-A177-3AD203B41FA5}">
                      <a16:colId xmlns:a16="http://schemas.microsoft.com/office/drawing/2014/main" val="867816733"/>
                    </a:ext>
                  </a:extLst>
                </a:gridCol>
                <a:gridCol w="2458204">
                  <a:extLst>
                    <a:ext uri="{9D8B030D-6E8A-4147-A177-3AD203B41FA5}">
                      <a16:colId xmlns:a16="http://schemas.microsoft.com/office/drawing/2014/main" val="1396564069"/>
                    </a:ext>
                  </a:extLst>
                </a:gridCol>
                <a:gridCol w="1437516">
                  <a:extLst>
                    <a:ext uri="{9D8B030D-6E8A-4147-A177-3AD203B41FA5}">
                      <a16:colId xmlns:a16="http://schemas.microsoft.com/office/drawing/2014/main" val="3461379589"/>
                    </a:ext>
                  </a:extLst>
                </a:gridCol>
                <a:gridCol w="774868">
                  <a:extLst>
                    <a:ext uri="{9D8B030D-6E8A-4147-A177-3AD203B41FA5}">
                      <a16:colId xmlns:a16="http://schemas.microsoft.com/office/drawing/2014/main" val="1869255435"/>
                    </a:ext>
                  </a:extLst>
                </a:gridCol>
              </a:tblGrid>
              <a:tr h="5712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>
                          <a:solidFill>
                            <a:srgbClr val="FFFFFF"/>
                          </a:solidFill>
                          <a:effectLst/>
                        </a:rPr>
                        <a:t>項目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>
                          <a:solidFill>
                            <a:srgbClr val="FFFFFF"/>
                          </a:solidFill>
                          <a:effectLst/>
                        </a:rPr>
                        <a:t>單位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>
                          <a:solidFill>
                            <a:srgbClr val="FFFFFF"/>
                          </a:solidFill>
                          <a:effectLst/>
                        </a:rPr>
                        <a:t>目前狀態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>
                          <a:solidFill>
                            <a:srgbClr val="FFFFFF"/>
                          </a:solidFill>
                          <a:effectLst/>
                        </a:rPr>
                        <a:t>功能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07775"/>
                  </a:ext>
                </a:extLst>
              </a:tr>
              <a:tr h="5712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effectLst/>
                        </a:rPr>
                        <a:t>畢業資格審查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effectLst/>
                        </a:rPr>
                        <a:t>教務處註冊組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dirty="0" smtClean="0">
                          <a:solidFill>
                            <a:srgbClr val="FF0000"/>
                          </a:solidFill>
                          <a:effectLst/>
                        </a:rPr>
                        <a:t>未通過</a:t>
                      </a:r>
                      <a:r>
                        <a:rPr lang="en-US" altLang="zh-TW" sz="1100" dirty="0" smtClean="0">
                          <a:effectLst/>
                        </a:rPr>
                        <a:t>/</a:t>
                      </a:r>
                      <a:r>
                        <a:rPr lang="zh-TW" altLang="en-US" sz="1100" dirty="0" smtClean="0">
                          <a:solidFill>
                            <a:srgbClr val="0000FF"/>
                          </a:solidFill>
                          <a:effectLst/>
                        </a:rPr>
                        <a:t>已通過</a:t>
                      </a:r>
                      <a:endParaRPr lang="zh-TW" altLang="en-US" sz="11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>
                          <a:effectLst/>
                        </a:rPr>
                        <a:t>　</a:t>
                      </a:r>
                      <a:br>
                        <a:rPr lang="zh-TW" altLang="en-US" sz="1000" dirty="0">
                          <a:effectLst/>
                        </a:rPr>
                      </a:br>
                      <a:r>
                        <a:rPr lang="zh-TW" altLang="en-US" sz="1000" dirty="0">
                          <a:effectLst/>
                        </a:rPr>
                        <a:t>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869369"/>
                  </a:ext>
                </a:extLst>
              </a:tr>
              <a:tr h="5712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effectLst/>
                        </a:rPr>
                        <a:t>學雜費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effectLst/>
                        </a:rPr>
                        <a:t>財務處財務組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dirty="0" smtClean="0">
                          <a:solidFill>
                            <a:srgbClr val="FF0000"/>
                          </a:solidFill>
                          <a:effectLst/>
                        </a:rPr>
                        <a:t>未通過</a:t>
                      </a:r>
                      <a:r>
                        <a:rPr lang="en-US" altLang="zh-TW" sz="1100" dirty="0" smtClean="0">
                          <a:effectLst/>
                        </a:rPr>
                        <a:t>/</a:t>
                      </a:r>
                      <a:r>
                        <a:rPr lang="zh-TW" altLang="en-US" sz="1100" dirty="0" smtClean="0">
                          <a:solidFill>
                            <a:srgbClr val="0000FF"/>
                          </a:solidFill>
                          <a:effectLst/>
                        </a:rPr>
                        <a:t>已通過</a:t>
                      </a:r>
                      <a:endParaRPr lang="zh-TW" altLang="en-US" sz="11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>
                          <a:effectLst/>
                        </a:rPr>
                        <a:t>　</a:t>
                      </a:r>
                      <a:br>
                        <a:rPr lang="zh-TW" altLang="en-US" sz="1000">
                          <a:effectLst/>
                        </a:rPr>
                      </a:br>
                      <a:r>
                        <a:rPr lang="zh-TW" altLang="en-US" sz="1000">
                          <a:effectLst/>
                        </a:rPr>
                        <a:t>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317697"/>
                  </a:ext>
                </a:extLst>
              </a:tr>
              <a:tr h="35152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>
                          <a:effectLst/>
                        </a:rPr>
                        <a:t>證照檢定畢業門檻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effectLst/>
                        </a:rPr>
                        <a:t>管理學院財金系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dirty="0" smtClean="0">
                          <a:solidFill>
                            <a:srgbClr val="FF0000"/>
                          </a:solidFill>
                          <a:effectLst/>
                        </a:rPr>
                        <a:t>未通過</a:t>
                      </a:r>
                      <a:r>
                        <a:rPr lang="en-US" altLang="zh-TW" sz="1100" dirty="0" smtClean="0">
                          <a:effectLst/>
                        </a:rPr>
                        <a:t>/</a:t>
                      </a:r>
                      <a:r>
                        <a:rPr lang="zh-TW" altLang="en-US" sz="1100" dirty="0" smtClean="0">
                          <a:solidFill>
                            <a:srgbClr val="0000FF"/>
                          </a:solidFill>
                          <a:effectLst/>
                        </a:rPr>
                        <a:t>已通過</a:t>
                      </a:r>
                      <a:endParaRPr lang="zh-TW" altLang="en-US" sz="11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>
                          <a:effectLst/>
                        </a:rPr>
                        <a:t>　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013378"/>
                  </a:ext>
                </a:extLst>
              </a:tr>
              <a:tr h="5712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effectLst/>
                        </a:rPr>
                        <a:t>圖書、罰款與跨校借書結清</a:t>
                      </a:r>
                      <a:r>
                        <a:rPr lang="en-US" altLang="zh-TW" sz="1200" dirty="0">
                          <a:effectLst/>
                        </a:rPr>
                        <a:t>(</a:t>
                      </a:r>
                      <a:r>
                        <a:rPr lang="zh-TW" altLang="en-US" sz="1200" dirty="0">
                          <a:effectLst/>
                        </a:rPr>
                        <a:t>大學生</a:t>
                      </a:r>
                      <a:r>
                        <a:rPr lang="en-US" altLang="zh-TW" sz="1200" dirty="0">
                          <a:effectLst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effectLst/>
                        </a:rPr>
                        <a:t>圖資處讀服組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dirty="0" smtClean="0">
                          <a:solidFill>
                            <a:srgbClr val="FF0000"/>
                          </a:solidFill>
                          <a:effectLst/>
                        </a:rPr>
                        <a:t>未通過</a:t>
                      </a:r>
                      <a:r>
                        <a:rPr lang="en-US" altLang="zh-TW" sz="1100" dirty="0" smtClean="0">
                          <a:effectLst/>
                        </a:rPr>
                        <a:t>/</a:t>
                      </a:r>
                      <a:r>
                        <a:rPr lang="zh-TW" altLang="en-US" sz="1100" dirty="0" smtClean="0">
                          <a:solidFill>
                            <a:srgbClr val="0000FF"/>
                          </a:solidFill>
                          <a:effectLst/>
                        </a:rPr>
                        <a:t>已通過</a:t>
                      </a:r>
                      <a:endParaRPr lang="zh-TW" altLang="en-US" sz="11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>
                          <a:effectLst/>
                        </a:rPr>
                        <a:t>　</a:t>
                      </a:r>
                      <a:br>
                        <a:rPr lang="zh-TW" altLang="en-US" sz="1000">
                          <a:effectLst/>
                        </a:rPr>
                      </a:br>
                      <a:r>
                        <a:rPr lang="zh-TW" altLang="en-US" sz="1000">
                          <a:effectLst/>
                        </a:rPr>
                        <a:t>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527280"/>
                  </a:ext>
                </a:extLst>
              </a:tr>
              <a:tr h="5712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effectLst/>
                        </a:rPr>
                        <a:t>畢業生基本資料確認</a:t>
                      </a:r>
                      <a:br>
                        <a:rPr lang="zh-TW" altLang="en-US" sz="1200" dirty="0">
                          <a:effectLst/>
                        </a:rPr>
                      </a:br>
                      <a:r>
                        <a:rPr lang="en-US" altLang="zh-TW" sz="1200" dirty="0">
                          <a:effectLst/>
                        </a:rPr>
                        <a:t>/</a:t>
                      </a:r>
                      <a:r>
                        <a:rPr lang="zh-TW" altLang="en-US" sz="1200" dirty="0">
                          <a:effectLst/>
                        </a:rPr>
                        <a:t>離校問卷調查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effectLst/>
                        </a:rPr>
                        <a:t>校友服務暨職涯發展處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dirty="0" smtClean="0">
                          <a:solidFill>
                            <a:srgbClr val="FF0000"/>
                          </a:solidFill>
                          <a:effectLst/>
                        </a:rPr>
                        <a:t>未通過</a:t>
                      </a:r>
                      <a:r>
                        <a:rPr lang="en-US" altLang="zh-TW" sz="1100" dirty="0" smtClean="0">
                          <a:effectLst/>
                        </a:rPr>
                        <a:t>/</a:t>
                      </a:r>
                      <a:r>
                        <a:rPr lang="zh-TW" altLang="en-US" sz="1100" dirty="0" smtClean="0">
                          <a:solidFill>
                            <a:srgbClr val="0000FF"/>
                          </a:solidFill>
                          <a:effectLst/>
                        </a:rPr>
                        <a:t>已通過</a:t>
                      </a:r>
                      <a:endParaRPr lang="zh-TW" altLang="en-US" sz="11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>
                          <a:effectLst/>
                        </a:rPr>
                        <a:t>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52271"/>
                  </a:ext>
                </a:extLst>
              </a:tr>
              <a:tr h="35152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effectLst/>
                        </a:rPr>
                        <a:t>汽機車違規費用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effectLst/>
                        </a:rPr>
                        <a:t>　生輔組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dirty="0" smtClean="0">
                          <a:solidFill>
                            <a:srgbClr val="FF0000"/>
                          </a:solidFill>
                          <a:effectLst/>
                        </a:rPr>
                        <a:t>未通過</a:t>
                      </a:r>
                      <a:r>
                        <a:rPr lang="en-US" altLang="zh-TW" sz="1100" dirty="0" smtClean="0">
                          <a:effectLst/>
                        </a:rPr>
                        <a:t>/</a:t>
                      </a:r>
                      <a:r>
                        <a:rPr lang="zh-TW" altLang="en-US" sz="1100" dirty="0" smtClean="0">
                          <a:solidFill>
                            <a:srgbClr val="0000FF"/>
                          </a:solidFill>
                          <a:effectLst/>
                        </a:rPr>
                        <a:t>已通過</a:t>
                      </a:r>
                      <a:endParaRPr lang="zh-TW" altLang="en-US" sz="11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>
                          <a:effectLst/>
                        </a:rPr>
                        <a:t>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897258"/>
                  </a:ext>
                </a:extLst>
              </a:tr>
              <a:tr h="35152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>
                          <a:effectLst/>
                        </a:rPr>
                        <a:t>學位證書領取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effectLst/>
                        </a:rPr>
                        <a:t>　註冊組</a:t>
                      </a:r>
                      <a:r>
                        <a:rPr lang="en-US" altLang="zh-TW" sz="1200" dirty="0">
                          <a:effectLst/>
                        </a:rPr>
                        <a:t>/</a:t>
                      </a:r>
                      <a:r>
                        <a:rPr lang="zh-TW" altLang="en-US" sz="1200" dirty="0">
                          <a:effectLst/>
                        </a:rPr>
                        <a:t>進修教學組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 smtClean="0">
                          <a:solidFill>
                            <a:srgbClr val="FF0000"/>
                          </a:solidFill>
                          <a:effectLst/>
                        </a:rPr>
                        <a:t>未領取</a:t>
                      </a:r>
                      <a:r>
                        <a:rPr lang="en-US" altLang="zh-TW" sz="1100" dirty="0" smtClean="0">
                          <a:effectLst/>
                        </a:rPr>
                        <a:t>/</a:t>
                      </a:r>
                      <a:r>
                        <a:rPr lang="zh-TW" altLang="en-US" sz="1100" dirty="0" smtClean="0">
                          <a:solidFill>
                            <a:srgbClr val="0000FF"/>
                          </a:solidFill>
                          <a:effectLst/>
                        </a:rPr>
                        <a:t>已</a:t>
                      </a:r>
                      <a:r>
                        <a:rPr lang="zh-TW" altLang="en-US" sz="1100" dirty="0">
                          <a:solidFill>
                            <a:srgbClr val="0000FF"/>
                          </a:solidFill>
                          <a:effectLst/>
                        </a:rPr>
                        <a:t>領取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>
                          <a:effectLst/>
                        </a:rPr>
                        <a:t>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866369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556337" y="171626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學生離校手續系統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3842576"/>
            <a:ext cx="756084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710952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六、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畢業自審系統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-1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12</a:t>
            </a:fld>
            <a:endParaRPr kumimoji="0"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054180" y="1356008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609600" y="1356007"/>
            <a:ext cx="8382000" cy="5365467"/>
            <a:chOff x="609600" y="1356007"/>
            <a:chExt cx="8382000" cy="5365467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356007"/>
              <a:ext cx="8382000" cy="5365467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7452320" y="1356008"/>
              <a:ext cx="1008112" cy="3600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80017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710952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六、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畢業自審系統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-2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13</a:t>
            </a:fld>
            <a:endParaRPr kumimoji="0"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8244408" cy="538070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62000" y="1340768"/>
            <a:ext cx="690634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2035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710952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六、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畢業自審系統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-3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14</a:t>
            </a:fld>
            <a:endParaRPr kumimoji="0"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4196"/>
            <a:ext cx="8532440" cy="51091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2080" y="1412776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281524" y="1824504"/>
            <a:ext cx="738748" cy="17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900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107</a:t>
            </a:r>
            <a:r>
              <a:rPr lang="zh-TW" altLang="en-US" sz="900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學年度</a:t>
            </a:r>
            <a:endParaRPr lang="zh-TW" altLang="en-US" sz="9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03648" y="5805264"/>
            <a:ext cx="21602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565904" y="6093296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403648" y="4509120"/>
            <a:ext cx="309634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380696" y="5244878"/>
            <a:ext cx="3119295" cy="292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26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710952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六、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畢業自審系統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-4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15</a:t>
            </a:fld>
            <a:endParaRPr kumimoji="0"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8532440" cy="511256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425540" y="1700808"/>
            <a:ext cx="738748" cy="17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900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109</a:t>
            </a:r>
            <a:r>
              <a:rPr lang="zh-TW" altLang="en-US" sz="900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學年度</a:t>
            </a:r>
            <a:endParaRPr lang="zh-TW" altLang="en-US" sz="9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3965838" y="3573016"/>
            <a:ext cx="583684" cy="587494"/>
            <a:chOff x="3965838" y="3573016"/>
            <a:chExt cx="583684" cy="587494"/>
          </a:xfrm>
        </p:grpSpPr>
        <p:sp>
          <p:nvSpPr>
            <p:cNvPr id="10" name="矩形 9"/>
            <p:cNvSpPr/>
            <p:nvPr/>
          </p:nvSpPr>
          <p:spPr>
            <a:xfrm>
              <a:off x="3965838" y="3573016"/>
              <a:ext cx="576064" cy="147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b="1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30</a:t>
              </a:r>
              <a:endParaRPr lang="zh-TW" altLang="en-US" sz="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969266" y="3725416"/>
              <a:ext cx="576064" cy="147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b="1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61</a:t>
              </a:r>
              <a:endParaRPr lang="zh-TW" altLang="en-US" sz="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973076" y="3864858"/>
              <a:ext cx="576064" cy="147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b="1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25</a:t>
              </a:r>
              <a:endParaRPr lang="zh-TW" altLang="en-US" sz="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973458" y="4012684"/>
              <a:ext cx="576064" cy="147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b="1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12</a:t>
              </a:r>
              <a:endParaRPr lang="zh-TW" altLang="en-US" sz="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054180" y="1356008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00528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16</a:t>
            </a:fld>
            <a:endParaRPr kumimoji="0"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r>
              <a:rPr lang="en-US" altLang="zh-TW" sz="8000" dirty="0" smtClean="0">
                <a:solidFill>
                  <a:srgbClr val="0000FF"/>
                </a:solidFill>
              </a:rPr>
              <a:t>Q&amp;A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問題?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zh-TW" altLang="en-US" sz="3000" dirty="0" smtClean="0">
                <a:solidFill>
                  <a:schemeClr val="bg1"/>
                </a:solidFill>
              </a:rPr>
              <a:t>．</a:t>
            </a:r>
            <a:r>
              <a:rPr lang="en-US" altLang="zh-TW" sz="6000" dirty="0">
                <a:solidFill>
                  <a:schemeClr val="tx1"/>
                </a:solidFill>
              </a:rPr>
              <a:t/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請先上網查看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畢業生專區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b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各系畢業資格審核注意事項</a:t>
            </a: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sz="6000" b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17</a:t>
            </a:fld>
            <a:endParaRPr kumimoji="0"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564904"/>
            <a:ext cx="8712968" cy="403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專業必修、專業選修及自由選修之認列，請先洽財金系辦助教確認（分機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7092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7093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hlinkClick r:id="rId3"/>
              </a:rPr>
              <a:t>通識課程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，請洽通識教育中心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，行政大樓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A-406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7246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4"/>
              </a:rPr>
              <a:t>生活英文、職場英文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請洽語言中心（分機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7525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創造力講座，請洽三創教育與發展中心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張景雄先生，行政大樓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A-502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6302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勞作教育，請洽學務處服務學習組（分機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5042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5044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畢業資格審查系統問題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如已修科目未出現等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 日間部學生請洽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註冊組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4012~4016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95936" y="1052736"/>
            <a:ext cx="2880320" cy="936104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4500" b="0" u="sng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4500" b="0" u="sng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4500" b="0" u="sng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94303" y="2041684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學校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j-cs"/>
              </a:rPr>
              <a:t>電話：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  <a:sym typeface="Wingdings" panose="05000000000000000000" pitchFamily="2" charset="2"/>
              </a:rPr>
              <a:t>(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</a:rPr>
              <a:t>04)2332-3000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53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學期業，審核通過者始得畢業。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hlinkClick r:id="rId2"/>
              </a:rPr>
              <a:t>學生資訊系統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＼畢業審核自審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校訂必修及專業必修，若為重補修課會對應至「自由選修」頁籤，請先與通識中心老師或系辦助教確認後，再於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須經系辦助教確認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並審核通過後，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才會對應至正確的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位置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485656"/>
            <a:ext cx="8077200" cy="1503184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  <a:spcBef>
                <a:spcPts val="600"/>
              </a:spcBef>
            </a:pP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三、</a:t>
            </a:r>
            <a:r>
              <a:rPr lang="zh-TW" altLang="en-US" sz="38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財金系（四日）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畢業資格應修學分</a:t>
            </a:r>
            <a:r>
              <a:rPr lang="zh-TW" altLang="en-US" sz="3800" dirty="0">
                <a:latin typeface="華康中圓體" pitchFamily="49" charset="-120"/>
                <a:ea typeface="華康中圓體" pitchFamily="49" charset="-120"/>
              </a:rPr>
              <a:t>數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◎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適用課規：</a:t>
            </a:r>
            <a:r>
              <a:rPr lang="en-US" altLang="zh-TW" sz="2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sz="2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學年度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入學適用</a:t>
            </a:r>
            <a:endParaRPr lang="zh-TW" sz="29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7584" y="6093296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先進行自審作業。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390703"/>
              </p:ext>
            </p:extLst>
          </p:nvPr>
        </p:nvGraphicFramePr>
        <p:xfrm>
          <a:off x="899592" y="1976455"/>
          <a:ext cx="7848872" cy="3807105"/>
        </p:xfrm>
        <a:graphic>
          <a:graphicData uri="http://schemas.openxmlformats.org/drawingml/2006/table">
            <a:tbl>
              <a:tblPr firstRow="1" bandRow="1"/>
              <a:tblGrid>
                <a:gridCol w="1314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2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2465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5"/>
                        </a:rPr>
                        <a:t>校訂必修</a:t>
                      </a:r>
                      <a:endParaRPr lang="zh-TW" altLang="zh-TW" sz="2200" kern="100" dirty="0"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</a:t>
                      </a:r>
                      <a:endParaRPr lang="en-US" altLang="zh-TW" sz="22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總</a:t>
                      </a: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</a:t>
                      </a:r>
                      <a:endParaRPr lang="en-US" altLang="zh-TW" sz="2200" kern="0" dirty="0" smtClean="0"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分數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應修科目數及學分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30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31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61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專業證照檢定     </a:t>
                      </a:r>
                      <a:r>
                        <a:rPr lang="en-US" altLang="zh-TW" sz="12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(1</a:t>
                      </a:r>
                      <a:r>
                        <a:rPr lang="zh-TW" altLang="en-US" sz="12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12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最少應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25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altLang="en-US" sz="11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財金資訊導讀必選</a:t>
                      </a:r>
                      <a:r>
                        <a:rPr lang="en-US" altLang="zh-TW" sz="11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 (</a:t>
                      </a:r>
                      <a:r>
                        <a:rPr lang="zh-TW" altLang="en-US" sz="11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金融資訊分析必選</a:t>
                      </a:r>
                      <a:r>
                        <a:rPr lang="en-US" altLang="zh-TW" sz="11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12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128</a:t>
                      </a:r>
                      <a:r>
                        <a:rPr lang="zh-TW" sz="2400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108</a:t>
                      </a:r>
                      <a:r>
                        <a:rPr lang="zh-TW" altLang="en-US" sz="1600" kern="1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學年度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30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31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61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專業證照檢定     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(1</a:t>
                      </a:r>
                      <a:r>
                        <a:rPr lang="zh-TW" altLang="zh-TW" sz="1200" kern="12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2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最少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應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選修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25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altLang="en-US" sz="11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財金資訊導讀必選</a:t>
                      </a:r>
                      <a:r>
                        <a:rPr lang="en-US" altLang="zh-TW" sz="11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 (</a:t>
                      </a:r>
                      <a:r>
                        <a:rPr lang="zh-TW" altLang="en-US" sz="11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金融資訊分析必選</a:t>
                      </a:r>
                      <a:r>
                        <a:rPr lang="en-US" altLang="zh-TW" sz="11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7030A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/>
                        </a:rPr>
                        <a:t>128</a:t>
                      </a:r>
                      <a:r>
                        <a:rPr lang="zh-TW" sz="1600" kern="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6981"/>
              </p:ext>
            </p:extLst>
          </p:nvPr>
        </p:nvGraphicFramePr>
        <p:xfrm>
          <a:off x="971600" y="1340768"/>
          <a:ext cx="7776863" cy="5025752"/>
        </p:xfrm>
        <a:graphic>
          <a:graphicData uri="http://schemas.openxmlformats.org/drawingml/2006/table">
            <a:tbl>
              <a:tblPr firstRow="1" bandRow="1"/>
              <a:tblGrid>
                <a:gridCol w="1302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3"/>
                        </a:rPr>
                        <a:t>校訂必修</a:t>
                      </a:r>
                      <a:endParaRPr lang="zh-TW" altLang="zh-TW" sz="2600" kern="100" dirty="0"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除表列課程外，尚須修習</a:t>
                      </a:r>
                      <a:r>
                        <a:rPr lang="zh-TW" sz="2600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「大學入門」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及</a:t>
                      </a:r>
                      <a:r>
                        <a:rPr lang="zh-TW" sz="2600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「創造力講座」</a:t>
                      </a:r>
                      <a:r>
                        <a:rPr lang="zh-TW" alt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及</a:t>
                      </a:r>
                      <a:r>
                        <a:rPr lang="zh-TW" altLang="zh-TW" sz="2600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「</a:t>
                      </a:r>
                      <a:r>
                        <a:rPr lang="zh-TW" altLang="en-US" sz="2600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勞作教育</a:t>
                      </a:r>
                      <a:r>
                        <a:rPr lang="en-US" altLang="zh-TW" sz="2600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</a:t>
                      </a:r>
                      <a:r>
                        <a:rPr lang="zh-TW" altLang="en-US" sz="2600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學期</a:t>
                      </a:r>
                      <a:r>
                        <a:rPr lang="zh-TW" altLang="zh-TW" sz="2600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」</a:t>
                      </a:r>
                      <a:endParaRPr lang="en-US" altLang="zh-TW" sz="2600" kern="10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以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系上開立之課程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為主</a:t>
                      </a:r>
                      <a:endParaRPr lang="en-US" altLang="zh-TW" sz="26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多修之學分數</a:t>
                      </a:r>
                      <a:r>
                        <a:rPr lang="zh-TW" sz="26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選修</a:t>
                      </a:r>
                      <a:endParaRPr lang="en-US" altLang="zh-TW" sz="26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kern="1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必選「</a:t>
                      </a:r>
                      <a:r>
                        <a:rPr lang="zh-TW" altLang="en-US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財金資訊導讀</a:t>
                      </a: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」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+</a:t>
                      </a: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「金融資訊分析」</a:t>
                      </a:r>
                      <a:endParaRPr lang="zh-TW" altLang="zh-TW" sz="28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0" u="sng" kern="100" dirty="0" smtClean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可承認之非本系學分數</a:t>
                      </a: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上限包含外系學分、課程規劃中未有之本系課程、超修的本系專業選修學分或校訂必修及選修學分。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四、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畢業資格審查項目：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680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7</a:t>
            </a:fld>
            <a:endParaRPr kumimoji="0"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610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8</a:t>
            </a:fld>
            <a:endParaRPr kumimoji="0"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177" y="116632"/>
            <a:ext cx="9256177" cy="6545411"/>
          </a:xfrm>
          <a:prstGeom prst="rect">
            <a:avLst/>
          </a:prstGeom>
          <a:ln>
            <a:solidFill>
              <a:srgbClr val="FCFCFC"/>
            </a:solidFill>
          </a:ln>
        </p:spPr>
      </p:pic>
      <p:sp>
        <p:nvSpPr>
          <p:cNvPr id="4" name="矩形 3"/>
          <p:cNvSpPr/>
          <p:nvPr/>
        </p:nvSpPr>
        <p:spPr>
          <a:xfrm>
            <a:off x="7092280" y="692696"/>
            <a:ext cx="1728192" cy="3240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5293418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五、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注意事項－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844824"/>
            <a:ext cx="7920880" cy="43924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人文與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藝術課群通識必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次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一上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三下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相同課名 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不得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列計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至畢業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同課群之不同課名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如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人文與藝術課群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大一上學期、大三下學期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（修課前需填寫財金系跨選申請書經系上同意；專業選修也相同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跨部、跨系）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9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1118</Words>
  <Application>Microsoft Office PowerPoint</Application>
  <PresentationFormat>如螢幕大小 (4:3)</PresentationFormat>
  <Paragraphs>170</Paragraphs>
  <Slides>17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7" baseType="lpstr">
      <vt:lpstr>細明體</vt:lpstr>
      <vt:lpstr>華康中圓體</vt:lpstr>
      <vt:lpstr>新細明體</vt:lpstr>
      <vt:lpstr>標楷體</vt:lpstr>
      <vt:lpstr>Arial</vt:lpstr>
      <vt:lpstr>Calibri</vt:lpstr>
      <vt:lpstr>Georgia</vt:lpstr>
      <vt:lpstr>Times New Roman</vt:lpstr>
      <vt:lpstr>Wingdings</vt:lpstr>
      <vt:lpstr>訓練</vt:lpstr>
      <vt:lpstr>朝陽科技大學 112學年度第2學期應屆畢業生  畢業資格審核注意事項  　　 　－財務金融系</vt:lpstr>
      <vt:lpstr>一、應屆畢業生規定：</vt:lpstr>
      <vt:lpstr>二、畢業自審：</vt:lpstr>
      <vt:lpstr>三、財金系（四日）畢業資格應修學分數： ◎適用課規：109學年度入學適用</vt:lpstr>
      <vt:lpstr>四、財金系（四日）畢業資格審查項目：</vt:lpstr>
      <vt:lpstr>PowerPoint 簡報</vt:lpstr>
      <vt:lpstr>PowerPoint 簡報</vt:lpstr>
      <vt:lpstr>PowerPoint 簡報</vt:lpstr>
      <vt:lpstr>五、財金系（四日）畢業資格： 注意事項－1：</vt:lpstr>
      <vt:lpstr>五、財金系（四日）畢業資格： 注意事項－2：</vt:lpstr>
      <vt:lpstr>五、財金系（四日）畢業資格： 注意事項－3：</vt:lpstr>
      <vt:lpstr>六、財金系（四日）畢業自審系統-1</vt:lpstr>
      <vt:lpstr>六、財金系（四日）畢業自審系統-2</vt:lpstr>
      <vt:lpstr>六、財金系（四日）畢業自審系統-3</vt:lpstr>
      <vt:lpstr>六、財金系（四日）畢業自審系統-4</vt:lpstr>
      <vt:lpstr>Q&amp;A  是否仍有問題? ． 請先上網查看【畢業生專區】資訊 . 『各系畢業資格審核注意事項』</vt:lpstr>
      <vt:lpstr>洽詢單位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2015-11-09T06:45:29Z</dcterms:created>
  <dcterms:modified xsi:type="dcterms:W3CDTF">2023-11-13T00:22:02Z</dcterms:modified>
</cp:coreProperties>
</file>