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91" r:id="rId3"/>
    <p:sldId id="292" r:id="rId4"/>
    <p:sldId id="290" r:id="rId5"/>
    <p:sldId id="287" r:id="rId6"/>
    <p:sldId id="289" r:id="rId7"/>
    <p:sldId id="298" r:id="rId8"/>
    <p:sldId id="297" r:id="rId9"/>
    <p:sldId id="277" r:id="rId10"/>
    <p:sldId id="293" r:id="rId11"/>
  </p:sldIdLst>
  <p:sldSz cx="9144000" cy="6858000" type="screen4x3"/>
  <p:notesSz cx="6797675" cy="9928225"/>
  <p:embeddedFontLst>
    <p:embeddedFont>
      <p:font typeface="標楷體" panose="03000509000000000000" pitchFamily="65" charset="-12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eorgia" panose="02040502050405020303" pitchFamily="18" charset="0"/>
      <p:regular r:id="rId19"/>
      <p:bold r:id="rId20"/>
      <p:italic r:id="rId21"/>
      <p:boldItalic r:id="rId22"/>
    </p:embeddedFont>
  </p:embeddedFontLst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779CC93D-E52E-4D84-901B-11D7331DD495}">
          <p14:sldIdLst>
            <p14:sldId id="259"/>
          </p14:sldIdLst>
        </p14:section>
        <p14:section name="畢審說明及注意事項" id="{6D9936A3-3945-4757-BC8B-B5C252D8E036}">
          <p14:sldIdLst>
            <p14:sldId id="291"/>
            <p14:sldId id="292"/>
            <p14:sldId id="290"/>
            <p14:sldId id="287"/>
            <p14:sldId id="289"/>
            <p14:sldId id="298"/>
            <p14:sldId id="297"/>
          </p14:sldIdLst>
        </p14:section>
        <p14:section name="畢業審查流程及時程" id="{2935B57C-F987-4DAA-B8BF-ED23B522240A}">
          <p14:sldIdLst/>
        </p14:section>
        <p14:section name="Q&amp;A" id="{157DB0FE-FE9C-4235-BB9A-F6825E1A6DC2}">
          <p14:sldIdLst>
            <p14:sldId id="277"/>
          </p14:sldIdLst>
        </p14:section>
        <p14:section name="洽詢單位" id="{E214D6B6-C572-40D4-A7C7-D1A7F1424E39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7658" autoAdjust="0"/>
  </p:normalViewPr>
  <p:slideViewPr>
    <p:cSldViewPr>
      <p:cViewPr varScale="1">
        <p:scale>
          <a:sx n="84" d="100"/>
          <a:sy n="84" d="100"/>
        </p:scale>
        <p:origin x="138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12/6/2019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7955804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pPr/>
              <a:t>2019/12/6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104059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r>
              <a:rPr lang="zh-TW" dirty="0" smtClean="0"/>
              <a:t>此範本可作為群組設定中簡報訓練教材的起始檔案。</a:t>
            </a:r>
          </a:p>
          <a:p>
            <a:endParaRPr lang="zh-TW" dirty="0" smtClean="0"/>
          </a:p>
          <a:p>
            <a:pPr lvl="0"/>
            <a:r>
              <a:rPr lang="zh-TW" sz="1200" b="1" dirty="0" smtClean="0"/>
              <a:t>章節</a:t>
            </a:r>
            <a:endParaRPr lang="zh-TW" sz="1200" b="0" dirty="0" smtClean="0"/>
          </a:p>
          <a:p>
            <a:pPr lvl="0"/>
            <a:r>
              <a:rPr lang="zh-TW" sz="1200" b="0" dirty="0" smtClean="0"/>
              <a:t>在投影片上按一下右鍵以新增章節。</a:t>
            </a:r>
            <a:r>
              <a:rPr lang="zh-TW" sz="1200" b="0" baseline="0" dirty="0" smtClean="0"/>
              <a:t> 章節可協助您組織投影片，或簡化多個作者之間的共同作業。</a:t>
            </a:r>
            <a:endParaRPr lang="zh-TW" sz="1200" b="0" dirty="0" smtClean="0"/>
          </a:p>
          <a:p>
            <a:pPr lvl="0"/>
            <a:endParaRPr lang="zh-TW" sz="1200" b="1" dirty="0" smtClean="0"/>
          </a:p>
          <a:p>
            <a:pPr lvl="0"/>
            <a:r>
              <a:rPr lang="zh-TW" sz="1200" b="1" dirty="0" smtClean="0"/>
              <a:t>備忘稿</a:t>
            </a:r>
          </a:p>
          <a:p>
            <a:pPr lvl="0"/>
            <a:r>
              <a:rPr lang="zh-TW" sz="1200" dirty="0" smtClean="0"/>
              <a:t>使用 [備忘稿] 章節記錄交付備忘稿，或提供其他詳細資料給對象。</a:t>
            </a:r>
            <a:r>
              <a:rPr lang="zh-TW" sz="1200" baseline="0" dirty="0" smtClean="0"/>
              <a:t> 於簡報期間在 [簡報檢視] 中檢視這些備忘稿。 </a:t>
            </a:r>
          </a:p>
          <a:p>
            <a:pPr lvl="0">
              <a:buFontTx/>
              <a:buNone/>
            </a:pPr>
            <a:r>
              <a:rPr lang="zh-TW" sz="1200" dirty="0" smtClean="0"/>
              <a:t>請記住字型大小 (對於協助工具、可見度、影片拍攝及線上生產非常重要)</a:t>
            </a:r>
          </a:p>
          <a:p>
            <a:pPr lvl="0"/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協調的色彩 </a:t>
            </a:r>
          </a:p>
          <a:p>
            <a:pPr lvl="0">
              <a:buFontTx/>
              <a:buNone/>
            </a:pPr>
            <a:r>
              <a:rPr lang="zh-TW" sz="1200" dirty="0" smtClean="0"/>
              <a:t>請特別注意圖形、圖表及文字方塊。</a:t>
            </a:r>
            <a:r>
              <a:rPr lang="zh-TW" sz="1200" baseline="0" dirty="0" smtClean="0"/>
              <a:t> </a:t>
            </a:r>
            <a:endParaRPr lang="zh-TW" sz="1200" dirty="0" smtClean="0"/>
          </a:p>
          <a:p>
            <a:pPr lvl="0"/>
            <a:r>
              <a:rPr lang="zh-TW" sz="1200" dirty="0" smtClean="0"/>
              <a:t>考慮出席者將以黑白或 </a:t>
            </a:r>
            <a:r>
              <a:rPr lang="zh-TW" sz="1200" dirty="0" err="1" smtClean="0"/>
              <a:t>灰階列印</a:t>
            </a:r>
            <a:r>
              <a:rPr lang="zh-TW" sz="1200" dirty="0" smtClean="0"/>
              <a:t>。執行測試列印，以確保在進行純黑白及 </a:t>
            </a:r>
            <a:r>
              <a:rPr lang="zh-TW" sz="1200" dirty="0" err="1" smtClean="0"/>
              <a:t>灰階列印時色彩正確</a:t>
            </a:r>
            <a:r>
              <a:rPr lang="zh-TW" sz="1200" dirty="0" smtClean="0"/>
              <a:t>。</a:t>
            </a:r>
          </a:p>
          <a:p>
            <a:pPr lvl="0">
              <a:buFontTx/>
              <a:buNone/>
            </a:pPr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圖形、表格和圖表</a:t>
            </a:r>
          </a:p>
          <a:p>
            <a:pPr lvl="0"/>
            <a:r>
              <a:rPr lang="zh-TW" sz="1200" dirty="0" smtClean="0"/>
              <a:t>保持簡單: 如果可能，使用一致而不令人分心的樣式和色彩。</a:t>
            </a:r>
          </a:p>
          <a:p>
            <a:pPr lvl="0"/>
            <a:r>
              <a:rPr lang="zh-TW" sz="1200" dirty="0" smtClean="0"/>
              <a:t>所有圖表和表格都加上標籤。</a:t>
            </a:r>
          </a:p>
          <a:p>
            <a:endParaRPr lang="zh-TW" dirty="0" smtClean="0"/>
          </a:p>
          <a:p>
            <a:endParaRPr lang="zh-TW" dirty="0" smtClean="0"/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zh-TW" smtClean="0"/>
              <a:pPr/>
              <a:t>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</a:t>
            </a:r>
            <a:r>
              <a:rPr lang="zh-TW" b="1" dirty="0" smtClean="0"/>
              <a:t>卓越工程</a:t>
            </a:r>
            <a:endParaRPr lang="zh-TW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機密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altLang="zh-TW" smtClean="0"/>
              <a:pPr/>
              <a:t>9</a:t>
            </a:fld>
            <a:endParaRPr lang="zh-TW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488950"/>
            <a:ext cx="4965700" cy="3724275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87" y="4484318"/>
            <a:ext cx="6206573" cy="4945462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zh-TW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zh-TW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zh-TW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smtClean="0"/>
              <a:t>按一下以編輯母片副標題樣式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000" baseline="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zh-TW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180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32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3200"/>
            </a:lvl1pPr>
            <a:lvl2pPr eaLnBrk="1" latinLnBrk="0" hangingPunct="1">
              <a:defRPr kumimoji="0" lang="zh-TW" sz="2800"/>
            </a:lvl2pPr>
            <a:lvl3pPr eaLnBrk="1" latinLnBrk="0" hangingPunct="1">
              <a:defRPr kumimoji="0" lang="zh-TW" sz="2400"/>
            </a:lvl3pPr>
            <a:lvl4pPr eaLnBrk="1" latinLnBrk="0" hangingPunct="1">
              <a:defRPr kumimoji="0" lang="zh-TW" sz="2000"/>
            </a:lvl4pPr>
            <a:lvl5pPr eaLnBrk="1" latinLnBrk="0" hangingPunct="1">
              <a:defRPr kumimoji="0" lang="zh-TW" sz="20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cyut.edu.tw/files/90-1000-52.php?Lang=zh-tw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hyperlink" Target="http://www.flc.cyut.edu.tw/FLC_web/Lang/Courses1.aspx" TargetMode="External"/><Relationship Id="rId5" Type="http://schemas.openxmlformats.org/officeDocument/2006/relationships/hyperlink" Target="http://www.flc.cyut.edu.tw/FLC_web/Lang/Courses3.aspx" TargetMode="External"/><Relationship Id="rId4" Type="http://schemas.openxmlformats.org/officeDocument/2006/relationships/hyperlink" Target="http://www.ge.cyut.edu.tw/cyutge/course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dmin.cyut.edu.tw/student/loginstu.asp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.cyut.edu.tw/cyutge/course.php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c.cyut.edu.tw/FLC_web/Lang/Download.aspx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a.cyut.edu.tw/p/412-1024-2506.php?Lang=zh-tw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hyperlink" Target="https://www.cyut.edu.tw/~enroll/graduate/G.html" TargetMode="External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483768" y="1340768"/>
            <a:ext cx="6480720" cy="3312368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朝陽科技大學</a:t>
            </a:r>
            <a: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108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學年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度第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學期應屆畢業生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畢業資格審核注意事項</a:t>
            </a:r>
            <a: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　　</a:t>
            </a:r>
            <a:r>
              <a:rPr lang="zh-TW" altLang="en-US" sz="31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企業管理系</a:t>
            </a:r>
            <a:r>
              <a:rPr lang="en-US" altLang="zh-TW" sz="31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en-US" sz="31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大學日間部</a:t>
            </a:r>
            <a:r>
              <a:rPr lang="en-US" altLang="zh-TW" sz="31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zh-TW" altLang="en-US" sz="31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r>
              <a:rPr lang="zh-TW" altLang="en-US" sz="31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en-US" altLang="zh-TW" sz="33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3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endParaRPr lang="zh-TW" b="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3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563888" y="4725144"/>
            <a:ext cx="4896544" cy="5802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zh-TW" sz="44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r>
              <a:rPr lang="zh-TW" altLang="en-US" sz="32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適用</a:t>
            </a:r>
            <a:r>
              <a:rPr lang="en-US" altLang="zh-TW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105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學年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度課程規劃表</a:t>
            </a: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endParaRPr lang="zh-TW" altLang="en-US" b="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10</a:t>
            </a:fld>
            <a:endParaRPr kumimoji="0" lang="zh-TW" alt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2564904"/>
            <a:ext cx="8424936" cy="41044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專業必修、專業選修及自由選修之認列，請先洽系辦助教確認，各系連絡分機：</a:t>
            </a:r>
            <a:r>
              <a:rPr lang="en-US" altLang="zh-TW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3"/>
              </a:rPr>
              <a:t>https</a:t>
            </a:r>
            <a:r>
              <a:rPr lang="en-US" altLang="zh-TW" sz="1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3"/>
              </a:rPr>
              <a:t>://web.cyut.edu.tw/files/90-1000-52.php?Lang=zh-tw</a:t>
            </a:r>
            <a:endParaRPr lang="en-US" altLang="zh-TW" sz="1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hlinkClick r:id="rId4"/>
              </a:rPr>
              <a:t>通識課程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，請洽通識中心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學院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老師（分機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7246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hlinkClick r:id="rId5"/>
              </a:rPr>
              <a:t>外語能力檢定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hlinkClick r:id="rId6"/>
              </a:rPr>
              <a:t>大一大二英文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，請洽語言中心助教（分機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7524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7525)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創造力講座，請洽三創教育與發展中心（分機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6302)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勞作教育，請洽學務處服務學習組（分機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5042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5044)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畢業資格審查系統問題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如已修科目未出現等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　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日間部學生：請洽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註冊組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4012~4016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進修部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學生：請洽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進修教學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組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4652~4654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1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995936" y="692696"/>
            <a:ext cx="2880320" cy="936104"/>
          </a:xfrm>
        </p:spPr>
        <p:txBody>
          <a:bodyPr>
            <a:noAutofit/>
          </a:bodyPr>
          <a:lstStyle/>
          <a:p>
            <a:pPr algn="ctr">
              <a:defRPr lang="zh-TW"/>
            </a:pPr>
            <a:r>
              <a:rPr lang="zh-TW" altLang="en-US" sz="4500" b="0" u="sng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洽詢單</a:t>
            </a:r>
            <a:r>
              <a:rPr lang="zh-TW" altLang="en-US" sz="4500" b="0" u="sng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位</a:t>
            </a:r>
            <a:endParaRPr lang="zh-TW" sz="4500" b="0" u="sng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82335" y="1700808"/>
            <a:ext cx="4314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+mj-cs"/>
              </a:rPr>
              <a:t>學校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j-cs"/>
              </a:rPr>
              <a:t>電話：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j-cs"/>
                <a:sym typeface="Wingdings" panose="05000000000000000000" pitchFamily="2" charset="2"/>
              </a:rPr>
              <a:t>(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j-cs"/>
              </a:rPr>
              <a:t>04)2332-3000</a:t>
            </a:r>
            <a:endParaRPr lang="zh-TW" altLang="en-US" sz="2800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7533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一、應屆畢業生規定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412777"/>
            <a:ext cx="8077200" cy="4680520"/>
          </a:xfrm>
        </p:spPr>
        <p:txBody>
          <a:bodyPr>
            <a:normAutofit lnSpcReduction="10000"/>
          </a:bodyPr>
          <a:lstStyle/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應屆畢業生規定：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/>
              <a:t>　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　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未修足學期數，但學分已修足欲畢業者，須依學則第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54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條規定申請提前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學期業，審核通過者始得畢業。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申請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提前畢業，請依「本校行事曆」規定時間辦理，約為期中考後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週內申請。</a:t>
            </a:r>
            <a:endParaRPr lang="zh-TW" altLang="en-US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2</a:t>
            </a:fld>
            <a:endParaRPr kumimoji="0"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954635"/>
              </p:ext>
            </p:extLst>
          </p:nvPr>
        </p:nvGraphicFramePr>
        <p:xfrm>
          <a:off x="1619672" y="1988840"/>
          <a:ext cx="4752528" cy="1371600"/>
        </p:xfrm>
        <a:graphic>
          <a:graphicData uri="http://schemas.openxmlformats.org/drawingml/2006/table">
            <a:tbl>
              <a:tblPr firstRow="1" bandRow="1"/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二技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四技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lang="zh-TW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註：休學之學期不算在學。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381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二、畢業自審：</a:t>
            </a:r>
            <a:endParaRPr lang="zh-TW" altLang="en-US" sz="3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340769"/>
            <a:ext cx="8077200" cy="5184576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畢業應修科目及學分數，係依入學時之課程規劃表修習。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hlinkClick r:id="rId2"/>
              </a:rPr>
              <a:t>學生資訊系統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＼畢業審核自審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自我審核各應修類別是否有漏修。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「畢業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審核自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審」自三上起，即可自行上網查看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校訂必修及專業必修，若為重補修課會對應至「自由選修」頁籤，請先與通識中心老師或系辦助教確認後，再於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〔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自審異動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〕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註記即可。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自審異動後，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須經系辦助教確認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並審核通過後，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才會對應至正確的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位置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3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40835411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4</a:t>
            </a:fld>
            <a:endParaRPr kumimoji="0"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898899"/>
              </p:ext>
            </p:extLst>
          </p:nvPr>
        </p:nvGraphicFramePr>
        <p:xfrm>
          <a:off x="971600" y="1340768"/>
          <a:ext cx="7776863" cy="4536505"/>
        </p:xfrm>
        <a:graphic>
          <a:graphicData uri="http://schemas.openxmlformats.org/drawingml/2006/table">
            <a:tbl>
              <a:tblPr firstRow="1" bandRow="1"/>
              <a:tblGrid>
                <a:gridCol w="1302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7153">
                <a:tc>
                  <a:txBody>
                    <a:bodyPr/>
                    <a:lstStyle/>
                    <a:p>
                      <a:endParaRPr lang="zh-TW" sz="2200" dirty="0">
                        <a:effectLst/>
                        <a:latin typeface="Times New Roman"/>
                      </a:endParaRPr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畢業資格審查項目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3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應修類別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  <a:hlinkClick r:id="rId3"/>
                        </a:rPr>
                        <a:t>校訂必修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專業必修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自由選修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8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備註</a:t>
                      </a:r>
                      <a:endParaRPr lang="zh-TW" sz="10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1.</a:t>
                      </a:r>
                      <a:r>
                        <a:rPr lang="zh-TW" altLang="en-US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應修足表列</a:t>
                      </a: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30</a:t>
                      </a:r>
                      <a:r>
                        <a:rPr lang="zh-TW" altLang="en-US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學分</a:t>
                      </a:r>
                      <a:endParaRPr lang="en-US" altLang="zh-TW" sz="22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2.</a:t>
                      </a:r>
                      <a:r>
                        <a:rPr 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除</a:t>
                      </a:r>
                      <a:r>
                        <a:rPr lang="zh-TW" sz="22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表列課程外，尚須修習「大學入門」及「創造力講座</a:t>
                      </a:r>
                      <a:r>
                        <a:rPr 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」</a:t>
                      </a:r>
                      <a:endParaRPr lang="zh-TW" sz="22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1.17</a:t>
                      </a:r>
                      <a:r>
                        <a:rPr lang="zh-TW" altLang="en-US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科目</a:t>
                      </a: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58</a:t>
                      </a:r>
                      <a:r>
                        <a:rPr lang="zh-TW" altLang="en-US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學分</a:t>
                      </a:r>
                      <a:endParaRPr lang="en-US" altLang="zh-TW" sz="22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2.</a:t>
                      </a:r>
                      <a:r>
                        <a:rPr lang="zh-TW" altLang="en-US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畢業應通過系辦規定之「證照畢業門檻」</a:t>
                      </a:r>
                      <a:endParaRPr lang="zh-TW" sz="22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1.</a:t>
                      </a:r>
                      <a:r>
                        <a:rPr lang="zh-TW" altLang="en-US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最少應選修</a:t>
                      </a: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24</a:t>
                      </a:r>
                      <a:r>
                        <a:rPr lang="zh-TW" altLang="en-US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學分。</a:t>
                      </a:r>
                      <a:endParaRPr lang="en-US" altLang="zh-TW" sz="22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2.</a:t>
                      </a:r>
                      <a:r>
                        <a:rPr 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多</a:t>
                      </a:r>
                      <a:r>
                        <a:rPr lang="zh-TW" sz="22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修之學分數</a:t>
                      </a:r>
                      <a:r>
                        <a:rPr lang="zh-TW" sz="22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sz="22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認列為自由</a:t>
                      </a:r>
                      <a:r>
                        <a:rPr 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選修</a:t>
                      </a:r>
                      <a:endParaRPr lang="en-US" altLang="zh-TW" sz="22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b="0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1.16</a:t>
                      </a:r>
                      <a:r>
                        <a:rPr lang="zh-TW" altLang="en-US" sz="2200" b="0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學分</a:t>
                      </a:r>
                      <a:endParaRPr lang="en-US" altLang="zh-TW" sz="2200" b="0" kern="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b="0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2.</a:t>
                      </a:r>
                      <a:r>
                        <a:rPr lang="zh-TW" altLang="zh-TW" sz="2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altLang="en-US" sz="2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修習各系或通識課程</a:t>
                      </a:r>
                      <a:endParaRPr lang="en-US" altLang="zh-TW" sz="2200" b="0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TW" sz="2200" b="0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9632"/>
            <a:ext cx="8077200" cy="99912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三、企管系</a:t>
            </a:r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（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四日）畢業資格審查項目：</a:t>
            </a:r>
            <a:endParaRPr lang="zh-TW" sz="32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71600" y="5877272"/>
            <a:ext cx="7920880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畢業自審：請至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學生資訊系統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\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畢業審核自審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先進行自審作業。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8103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782960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四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2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四日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畢業資格注意事項－</a:t>
            </a:r>
            <a:r>
              <a:rPr lang="en-US" altLang="zh-TW" sz="3200" dirty="0" smtClean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2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1556792"/>
            <a:ext cx="7920880" cy="48965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非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學年度課程，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同一科目名稱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重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複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修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習，第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門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認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列為畢業學分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，如：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選項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體育選修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次籃球課，第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次修習的籃球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不得列計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　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畢業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學分中，須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再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補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門非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籃球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選項體育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專業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必修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程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務必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修習系上開設之課程，延修等因素經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系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主任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同意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始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得修習系上規定之相近課程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替代。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勞作教育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為必修，須２次成績及格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學則第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條規定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5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5954664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0648"/>
            <a:ext cx="8077200" cy="854968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四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2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四日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畢業資格注意事項－</a:t>
            </a:r>
            <a:r>
              <a:rPr lang="en-US" altLang="zh-TW" sz="3200" dirty="0" smtClean="0"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3568" y="1124744"/>
            <a:ext cx="8064896" cy="540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7584" y="1124744"/>
            <a:ext cx="8136904" cy="554461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3000" dirty="0" smtClean="0">
                <a:latin typeface="標楷體" pitchFamily="65" charset="-120"/>
                <a:ea typeface="標楷體" pitchFamily="65" charset="-120"/>
                <a:hlinkClick r:id="rId3"/>
              </a:rPr>
              <a:t>外語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  <a:hlinkClick r:id="rId3"/>
              </a:rPr>
              <a:t>能力輔導課程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，若於應屆畢業之次學期開學前未及格或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未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取得規定之證照門檻，須選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修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「外語能力輔導課程」並完成註冊繳費。</a:t>
            </a:r>
            <a:endParaRPr lang="en-US" altLang="zh-TW" sz="30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0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系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上規定未開課之證照門檻，於應屆畢業之</a:t>
            </a:r>
            <a:r>
              <a:rPr lang="zh-TW" altLang="zh-TW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次學期開學前未取得者，須完成次學期之註冊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繳費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程序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次學期取得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證照經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系辦通過者，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於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次學期之</a:t>
            </a:r>
            <a:r>
              <a:rPr lang="zh-TW" altLang="zh-TW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期末</a:t>
            </a:r>
            <a:r>
              <a:rPr lang="zh-TW" altLang="zh-TW" sz="3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始得領取畢業證書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3000" kern="100" dirty="0" smtClean="0">
              <a:latin typeface="Times New Roman"/>
              <a:ea typeface="標楷體"/>
              <a:cs typeface="Arial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證照門檻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須通過始得畢業，取得證照時，請至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【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學生資訊系統＼畢業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證照門檻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】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上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傳相關佐證電子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檔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並經系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辦查驗，始得通過。</a:t>
            </a:r>
            <a:endParaRPr lang="en-US" altLang="zh-TW" sz="3000" kern="100" dirty="0">
              <a:latin typeface="Times New Roman"/>
              <a:ea typeface="標楷體"/>
              <a:cs typeface="Arial"/>
            </a:endParaRPr>
          </a:p>
          <a:p>
            <a:pPr marL="457200" indent="-457200">
              <a:buFont typeface="Arial" pitchFamily="34" charset="0"/>
              <a:buChar char="•"/>
            </a:pP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kern="100" dirty="0" smtClean="0">
                <a:solidFill>
                  <a:srgbClr val="0000FF"/>
                </a:solidFill>
                <a:latin typeface="Times New Roman"/>
                <a:ea typeface="標楷體"/>
                <a:cs typeface="Arial"/>
              </a:rPr>
              <a:t>創造力講座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，為日間部四年制學生畢業門檻之一，可至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【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學生資訊系統＼畢業證照門檻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】 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查詢是否通過。</a:t>
            </a:r>
            <a:endParaRPr lang="en-US" altLang="zh-TW" sz="2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6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37591513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7823" y="308844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600" dirty="0">
                <a:latin typeface="華康中圓體" pitchFamily="49" charset="-120"/>
                <a:ea typeface="華康中圓體" pitchFamily="49" charset="-120"/>
              </a:rPr>
              <a:t>四、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四日</a:t>
            </a:r>
            <a:r>
              <a:rPr lang="zh-TW" altLang="en-US" sz="3600" dirty="0">
                <a:latin typeface="華康中圓體" pitchFamily="49" charset="-120"/>
                <a:ea typeface="華康中圓體" pitchFamily="49" charset="-120"/>
              </a:rPr>
              <a:t>畢業資格注意事項</a:t>
            </a:r>
            <a:r>
              <a:rPr lang="zh-TW" altLang="en-US" sz="3600" dirty="0" smtClean="0">
                <a:latin typeface="華康中圓體" pitchFamily="49" charset="-120"/>
                <a:ea typeface="華康中圓體" pitchFamily="49" charset="-120"/>
              </a:rPr>
              <a:t>－</a:t>
            </a:r>
            <a:r>
              <a:rPr lang="en-US" altLang="zh-TW" sz="3600" dirty="0" smtClean="0">
                <a:latin typeface="華康中圓體" pitchFamily="49" charset="-120"/>
                <a:ea typeface="華康中圓體" pitchFamily="49" charset="-120"/>
              </a:rPr>
              <a:t>3</a:t>
            </a:r>
            <a:r>
              <a:rPr lang="zh-TW" altLang="en-US" sz="36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3646" y="1451844"/>
            <a:ext cx="7945205" cy="43675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HK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系訂證照門檻相關規定</a:t>
            </a:r>
            <a:r>
              <a:rPr lang="zh-TW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本系日間部四技學生除外國學生、身障生、雙軌旗艦專班外，應於朝陽就學期間考取系訂證照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70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其中需含系訂資訊類證照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，皆須檢附佐證資料，方得畢業。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HK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系上認列之證照及相關點數對應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HK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請同學們逕至系網查閱或</a:t>
            </a:r>
            <a:r>
              <a:rPr lang="zh-HK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下載</a:t>
            </a:r>
            <a:r>
              <a:rPr lang="en-US" altLang="zh-HK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HK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5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altLang="zh-TW" sz="2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altLang="zh-TW" sz="25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ba.cyut.edu.tw/p/412-1024-2506.php?Lang=zh-tw</a:t>
            </a:r>
            <a:endParaRPr lang="en-US" altLang="zh-TW" sz="25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企業管理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專題（一）及企業管理專題（二）皆為本系必選修課程，需選修及格方可畢業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7</a:t>
            </a:fld>
            <a:endParaRPr kumimoji="0" lang="zh-TW" alt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93995" y="5733256"/>
            <a:ext cx="7704856" cy="9361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endParaRPr lang="en-US" altLang="zh-TW" sz="28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59317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269633"/>
            <a:ext cx="7194376" cy="639087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五、畢業自審及證照門檻查詢：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8</a:t>
            </a:fld>
            <a:endParaRPr kumimoji="0"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056784" cy="352839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74" y="4797152"/>
            <a:ext cx="8346682" cy="2032217"/>
          </a:xfrm>
          <a:prstGeom prst="rect">
            <a:avLst/>
          </a:prstGeom>
        </p:spPr>
      </p:pic>
      <p:sp>
        <p:nvSpPr>
          <p:cNvPr id="11" name="向下箭號 10"/>
          <p:cNvSpPr/>
          <p:nvPr/>
        </p:nvSpPr>
        <p:spPr>
          <a:xfrm rot="1076571">
            <a:off x="4838250" y="3451351"/>
            <a:ext cx="380270" cy="144477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81240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95536" y="1556792"/>
            <a:ext cx="8352928" cy="4536504"/>
          </a:xfrm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  <a:defRPr lang="zh-TW"/>
            </a:pPr>
            <a:r>
              <a:rPr lang="en-US" altLang="zh-TW" sz="8000" dirty="0" smtClean="0">
                <a:solidFill>
                  <a:srgbClr val="0000FF"/>
                </a:solidFill>
              </a:rPr>
              <a:t>Q&amp;A</a:t>
            </a:r>
            <a:r>
              <a:rPr lang="en-US" altLang="zh-TW" sz="6000" dirty="0" smtClean="0">
                <a:solidFill>
                  <a:schemeClr val="tx1"/>
                </a:solidFill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en-US" altLang="zh-TW" sz="2000" dirty="0" smtClean="0">
                <a:solidFill>
                  <a:schemeClr val="tx1"/>
                </a:solidFill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</a:rPr>
            </a:br>
            <a:r>
              <a:rPr lang="zh-TW" altLang="en-US" sz="6000" dirty="0" smtClean="0">
                <a:solidFill>
                  <a:schemeClr val="tx1"/>
                </a:solidFill>
              </a:rPr>
              <a:t>是否仍有</a:t>
            </a:r>
            <a:r>
              <a:rPr lang="zh-TW" sz="6000" dirty="0" smtClean="0">
                <a:solidFill>
                  <a:schemeClr val="tx1"/>
                </a:solidFill>
              </a:rPr>
              <a:t>問題?</a:t>
            </a:r>
            <a:r>
              <a:rPr lang="en-US" altLang="zh-TW" sz="6000" dirty="0" smtClean="0">
                <a:solidFill>
                  <a:schemeClr val="tx1"/>
                </a:solidFill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zh-TW" altLang="en-US" sz="3000" dirty="0" smtClean="0">
                <a:solidFill>
                  <a:schemeClr val="bg1"/>
                </a:solidFill>
              </a:rPr>
              <a:t>．</a:t>
            </a:r>
            <a:r>
              <a:rPr lang="en-US" altLang="zh-TW" sz="6000" dirty="0">
                <a:solidFill>
                  <a:schemeClr val="tx1"/>
                </a:solidFill>
              </a:rPr>
              <a:t/>
            </a:r>
            <a:br>
              <a:rPr lang="en-US" altLang="zh-TW" sz="6000" dirty="0">
                <a:solidFill>
                  <a:schemeClr val="tx1"/>
                </a:solidFill>
              </a:rPr>
            </a:b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</a:t>
            </a:r>
            <a:r>
              <a:rPr lang="zh-TW" altLang="en-US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請先上網查看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【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畢業生專區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】</a:t>
            </a:r>
            <a:r>
              <a:rPr lang="zh-TW" altLang="en-US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資訊</a:t>
            </a: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200" b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各系畢業資格審核注意事項</a:t>
            </a:r>
            <a: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』</a:t>
            </a:r>
            <a:endParaRPr lang="zh-TW" sz="6000" b="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9</a:t>
            </a:fld>
            <a:endParaRPr kumimoji="0" lang="zh-TW" alt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900</Words>
  <Application>Microsoft Office PowerPoint</Application>
  <PresentationFormat>如螢幕大小 (4:3)</PresentationFormat>
  <Paragraphs>105</Paragraphs>
  <Slides>10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9" baseType="lpstr">
      <vt:lpstr>華康中圓體</vt:lpstr>
      <vt:lpstr>Arial</vt:lpstr>
      <vt:lpstr>Times New Roman</vt:lpstr>
      <vt:lpstr>標楷體</vt:lpstr>
      <vt:lpstr>Calibri</vt:lpstr>
      <vt:lpstr>Wingdings</vt:lpstr>
      <vt:lpstr>Georgia</vt:lpstr>
      <vt:lpstr>新細明體</vt:lpstr>
      <vt:lpstr>訓練</vt:lpstr>
      <vt:lpstr>朝陽科技大學 108學年度第2學期應屆畢業生  畢業資格審核注意事項 　　　　企業管理系(大學日間部)　　　 　　</vt:lpstr>
      <vt:lpstr>一、應屆畢業生規定：</vt:lpstr>
      <vt:lpstr>二、畢業自審：</vt:lpstr>
      <vt:lpstr>三、企管系（四日）畢業資格審查項目：</vt:lpstr>
      <vt:lpstr>四、四日畢業資格注意事項－1：</vt:lpstr>
      <vt:lpstr>四、四日畢業資格注意事項－2：</vt:lpstr>
      <vt:lpstr>四、四日畢業資格注意事項－3：</vt:lpstr>
      <vt:lpstr>五、畢業自審及證照門檻查詢：</vt:lpstr>
      <vt:lpstr>Q&amp;A  是否仍有問題? ． 請先上網查看【畢業生專區】資訊 . 『各系畢業資格審核注意事項』</vt:lpstr>
      <vt:lpstr>洽詢單位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2015-11-09T06:45:29Z</dcterms:created>
  <dcterms:modified xsi:type="dcterms:W3CDTF">2019-12-06T08:43:48Z</dcterms:modified>
</cp:coreProperties>
</file>