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94" r:id="rId9"/>
    <p:sldId id="293" r:id="rId10"/>
  </p:sldIdLst>
  <p:sldSz cx="9144000" cy="6858000" type="screen4x3"/>
  <p:notesSz cx="6670675" cy="9929813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94"/>
            <p14:sldId id="29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8" userDrawn="1">
          <p15:clr>
            <a:srgbClr val="A4A3A4"/>
          </p15:clr>
        </p15:guide>
        <p15:guide id="2" pos="210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0000FF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13" d="100"/>
          <a:sy n="113" d="100"/>
        </p:scale>
        <p:origin x="-16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8"/>
        <p:guide pos="21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506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11/29/2018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506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506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rPr lang="zh-TW" altLang="en-US"/>
              <a:pPr/>
              <a:t>2018/11/29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9" tIns="45725" rIns="91449" bIns="45725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068" y="4716662"/>
            <a:ext cx="5336540" cy="4468416"/>
          </a:xfrm>
          <a:prstGeom prst="rect">
            <a:avLst/>
          </a:prstGeom>
        </p:spPr>
        <p:txBody>
          <a:bodyPr vert="horz" lIns="91449" tIns="45725" rIns="91449" bIns="45725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506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rPr/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491"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altLang="en-US" b="1" dirty="0"/>
              <a:t>章節</a:t>
            </a:r>
            <a:endParaRPr lang="zh-TW" altLang="en-US" dirty="0"/>
          </a:p>
          <a:p>
            <a:pPr lvl="0"/>
            <a:r>
              <a:rPr lang="zh-TW" altLang="en-US" dirty="0"/>
              <a:t>在投影片上按一下右鍵以新增章節。 章節可協助您組織投影片，或簡化多個作者之間的共同作業。</a:t>
            </a:r>
          </a:p>
          <a:p>
            <a:pPr lvl="0"/>
            <a:endParaRPr lang="zh-TW" altLang="en-US" b="1" dirty="0"/>
          </a:p>
          <a:p>
            <a:pPr lvl="0"/>
            <a:r>
              <a:rPr lang="zh-TW" altLang="en-US" b="1" dirty="0"/>
              <a:t>備忘稿</a:t>
            </a:r>
          </a:p>
          <a:p>
            <a:pPr lvl="0"/>
            <a:r>
              <a:rPr lang="zh-TW" altLang="en-US" dirty="0"/>
              <a:t>使用 </a:t>
            </a:r>
            <a:r>
              <a:rPr lang="en-US" altLang="zh-TW" dirty="0"/>
              <a:t>[</a:t>
            </a:r>
            <a:r>
              <a:rPr lang="zh-TW" altLang="en-US" dirty="0"/>
              <a:t>備忘稿</a:t>
            </a:r>
            <a:r>
              <a:rPr lang="en-US" altLang="zh-TW" dirty="0"/>
              <a:t>] </a:t>
            </a:r>
            <a:r>
              <a:rPr lang="zh-TW" altLang="en-US" dirty="0"/>
              <a:t>章節記錄交付備忘稿，或提供其他詳細資料給對象。 於簡報期間在 </a:t>
            </a:r>
            <a:r>
              <a:rPr lang="en-US" altLang="zh-TW" dirty="0"/>
              <a:t>[</a:t>
            </a:r>
            <a:r>
              <a:rPr lang="zh-TW" altLang="en-US" dirty="0"/>
              <a:t>簡報檢視</a:t>
            </a:r>
            <a:r>
              <a:rPr lang="en-US" altLang="zh-TW" dirty="0"/>
              <a:t>] </a:t>
            </a:r>
            <a:r>
              <a:rPr lang="zh-TW" altLang="en-US" dirty="0"/>
              <a:t>中檢視這些備忘稿。 </a:t>
            </a:r>
          </a:p>
          <a:p>
            <a:pPr lvl="0">
              <a:buFontTx/>
              <a:buNone/>
            </a:pPr>
            <a:r>
              <a:rPr lang="zh-TW" altLang="en-US" dirty="0"/>
              <a:t>請記住字型大小 </a:t>
            </a:r>
            <a:r>
              <a:rPr lang="en-US" altLang="zh-TW" dirty="0"/>
              <a:t>(</a:t>
            </a:r>
            <a:r>
              <a:rPr lang="zh-TW" altLang="en-US" dirty="0"/>
              <a:t>對於協助工具、可見度、影片拍攝及線上生產非常重要</a:t>
            </a:r>
            <a:r>
              <a:rPr lang="en-US" altLang="zh-TW" dirty="0"/>
              <a:t>)</a:t>
            </a:r>
          </a:p>
          <a:p>
            <a:pPr lvl="0"/>
            <a:endParaRPr lang="zh-TW" altLang="en-US" dirty="0"/>
          </a:p>
          <a:p>
            <a:pPr lvl="0">
              <a:buFontTx/>
              <a:buNone/>
            </a:pPr>
            <a:r>
              <a:rPr lang="zh-TW" altLang="en-US" b="1" dirty="0"/>
              <a:t>協調的色彩 </a:t>
            </a:r>
          </a:p>
          <a:p>
            <a:pPr lvl="0">
              <a:buFontTx/>
              <a:buNone/>
            </a:pPr>
            <a:r>
              <a:rPr lang="zh-TW" altLang="en-US" dirty="0"/>
              <a:t>請特別注意圖形、圖表及文字方塊。 </a:t>
            </a:r>
          </a:p>
          <a:p>
            <a:pPr lvl="0"/>
            <a:r>
              <a:rPr lang="zh-TW" altLang="en-US" dirty="0"/>
              <a:t>考慮出席者將以黑白或 </a:t>
            </a:r>
            <a:r>
              <a:rPr lang="zh-TW" altLang="en-US" dirty="0" err="1"/>
              <a:t>灰階列印</a:t>
            </a:r>
            <a:r>
              <a:rPr lang="zh-TW" altLang="en-US" dirty="0"/>
              <a:t>。執行測試列印，以確保在進行純黑白及 </a:t>
            </a:r>
            <a:r>
              <a:rPr lang="zh-TW" altLang="en-US" dirty="0" err="1"/>
              <a:t>灰階列印時色彩正確</a:t>
            </a:r>
            <a:r>
              <a:rPr lang="zh-TW" altLang="en-US" dirty="0"/>
              <a:t>。</a:t>
            </a:r>
          </a:p>
          <a:p>
            <a:pPr lvl="0">
              <a:buFontTx/>
              <a:buNone/>
            </a:pPr>
            <a:endParaRPr lang="zh-TW" altLang="en-US" dirty="0"/>
          </a:p>
          <a:p>
            <a:pPr lvl="0">
              <a:buFontTx/>
              <a:buNone/>
            </a:pPr>
            <a:r>
              <a:rPr lang="zh-TW" altLang="en-US" b="1" dirty="0"/>
              <a:t>圖形、表格和圖表</a:t>
            </a:r>
          </a:p>
          <a:p>
            <a:pPr lvl="0"/>
            <a:r>
              <a:rPr lang="zh-TW" altLang="en-US" dirty="0"/>
              <a:t>保持簡單</a:t>
            </a:r>
            <a:r>
              <a:rPr lang="en-US" altLang="zh-TW" dirty="0"/>
              <a:t>: </a:t>
            </a:r>
            <a:r>
              <a:rPr lang="zh-TW" altLang="en-US" dirty="0"/>
              <a:t>如果可能，使用一致而不令人分心的樣式和色彩。</a:t>
            </a:r>
          </a:p>
          <a:p>
            <a:pPr lvl="0"/>
            <a:r>
              <a:rPr lang="zh-TW" altLang="en-US" dirty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9991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7124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1266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575017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1911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88640"/>
            <a:ext cx="395536" cy="365125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dmin.cyut.edu.tw/student/loginstu.as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.cyut.edu.tw/files/13-1010-4910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n-graduate.htm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hyperlink" Target="http://www.flc.cyut.edu.tw/FLC_web/Lang/Courses1.aspx" TargetMode="External"/><Relationship Id="rId5" Type="http://schemas.openxmlformats.org/officeDocument/2006/relationships/hyperlink" Target="http://www.flc.cyut.edu.tw/FLC_web/Lang/Courses3.aspx" TargetMode="External"/><Relationship Id="rId4" Type="http://schemas.openxmlformats.org/officeDocument/2006/relationships/hyperlink" Target="http://www.ge.cyut.edu.tw/cyutge/course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107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－保險金融管理系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275856" y="5297016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104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7842448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algn="just"/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學期畢業，審核通過者始得畢業。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758031"/>
              </p:ext>
            </p:extLst>
          </p:nvPr>
        </p:nvGraphicFramePr>
        <p:xfrm>
          <a:off x="1331640" y="1988840"/>
          <a:ext cx="6048672" cy="1371600"/>
        </p:xfrm>
        <a:graphic>
          <a:graphicData uri="http://schemas.openxmlformats.org/drawingml/2006/table">
            <a:tbl>
              <a:tblPr firstRow="1" bandRow="1"/>
              <a:tblGrid>
                <a:gridCol w="6048672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頁尾版面配置區 4"/>
          <p:cNvSpPr>
            <a:spLocks noGrp="1"/>
          </p:cNvSpPr>
          <p:nvPr>
            <p:ph type="ftr" sz="quarter" idx="4294967295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298340"/>
            <a:ext cx="8077200" cy="5184576"/>
          </a:xfrm>
        </p:spPr>
        <p:txBody>
          <a:bodyPr>
            <a:noAutofit/>
          </a:bodyPr>
          <a:lstStyle/>
          <a:p>
            <a:pPr algn="just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hlinkClick r:id="rId3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algn="just"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0" y="188640"/>
            <a:ext cx="395536" cy="365125"/>
          </a:xfrm>
        </p:spPr>
        <p:txBody>
          <a:bodyPr/>
          <a:lstStyle/>
          <a:p>
            <a:r>
              <a:rPr lang="en-US" altLang="zh-TW" dirty="0"/>
              <a:t>3</a:t>
            </a:r>
            <a:endParaRPr kumimoji="0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260648"/>
            <a:ext cx="8077200" cy="1224136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三、保險系（四日）畢業資格應修學分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 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sz="290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9592" y="4581128"/>
            <a:ext cx="7920880" cy="172819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必、選修：</a:t>
            </a:r>
            <a:r>
              <a:rPr lang="zh-TW" altLang="zh-TW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以系上開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設</a:t>
            </a:r>
            <a:r>
              <a:rPr lang="zh-TW" altLang="zh-TW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之課程為主</a:t>
            </a:r>
            <a:r>
              <a:rPr lang="zh-TW" altLang="en-US" sz="2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263525" indent="-263525" algn="just"/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kern="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自由</a:t>
            </a:r>
            <a:r>
              <a:rPr lang="zh-TW" altLang="en-US" sz="2000" kern="1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學分</a:t>
            </a:r>
            <a:r>
              <a:rPr lang="zh-TW" altLang="en-US" sz="2000" kern="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：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包含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外系學分、課程規劃中未有之本系課程、超修的專業選修或校訂必修學分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。</a:t>
            </a:r>
            <a:endParaRPr lang="en-US" altLang="zh-TW" sz="2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933557"/>
              </p:ext>
            </p:extLst>
          </p:nvPr>
        </p:nvGraphicFramePr>
        <p:xfrm>
          <a:off x="899592" y="1988840"/>
          <a:ext cx="7776865" cy="2448272"/>
        </p:xfrm>
        <a:graphic>
          <a:graphicData uri="http://schemas.openxmlformats.org/drawingml/2006/table">
            <a:tbl>
              <a:tblPr firstRow="1" bandRow="1"/>
              <a:tblGrid>
                <a:gridCol w="1334323"/>
                <a:gridCol w="1349595"/>
                <a:gridCol w="1349595"/>
                <a:gridCol w="1349595"/>
                <a:gridCol w="1349595"/>
                <a:gridCol w="1044162"/>
              </a:tblGrid>
              <a:tr h="649541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</a:t>
                      </a: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資格審查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項目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6495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149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25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72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14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頁尾版面配置區 2"/>
          <p:cNvSpPr>
            <a:spLocks noGrp="1"/>
          </p:cNvSpPr>
          <p:nvPr>
            <p:ph type="ftr" sz="quarter" idx="4294967295"/>
          </p:nvPr>
        </p:nvSpPr>
        <p:spPr>
          <a:xfrm>
            <a:off x="3352800" y="6520259"/>
            <a:ext cx="2895600" cy="365125"/>
          </a:xfrm>
        </p:spPr>
        <p:txBody>
          <a:bodyPr/>
          <a:lstStyle/>
          <a:p>
            <a:fld id="{2BC05E8E-BD68-4E27-818A-5BA754913611}" type="slidenum">
              <a:rPr kumimoji="0" 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kumimoji="0" 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85656"/>
            <a:ext cx="8077200" cy="567080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四、日間部畢業資格審查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畢業門檻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)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762000" y="1149723"/>
            <a:ext cx="8077200" cy="5375621"/>
          </a:xfrm>
        </p:spPr>
        <p:txBody>
          <a:bodyPr>
            <a:noAutofit/>
          </a:bodyPr>
          <a:lstStyle/>
          <a:p>
            <a:pPr algn="just"/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必選課程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：專業證照檢定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校訂必修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除表列課程外，須修習「大學入門」及「創造力講座」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勞作教育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一學年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algn="just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校、系訂畢業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門檻：本系日間部四技生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不含外籍生、身障生、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雙軌專班生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應符合如下標準，方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得畢業。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3"/>
              </a:rPr>
              <a:t>外語</a:t>
            </a: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3"/>
              </a:rPr>
              <a:t>能力</a:t>
            </a: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本校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外語能力畢業指標實施辦法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中「初階」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標準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（語言中心審查）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資訊證照檢定：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「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TQC-O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辦公室軟體應用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類至少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張」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（系辦統一紙本審查）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專業證照檢定</a:t>
            </a:r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人身保險業務員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系訂其他證照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可含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括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本校入學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後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外語及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TQC-OA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之點數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至少達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70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點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（系辦統一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紙本審查）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/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zh-TW" sz="2800" kern="100" dirty="0">
              <a:latin typeface="Times New Roman"/>
              <a:ea typeface="新細明體"/>
              <a:cs typeface="新細明體"/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4294967295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五、畢業資格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06279" y="1412776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非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列為畢業學分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，如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：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體育選修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次籃球課，第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次修習的籃球</a:t>
            </a:r>
            <a:r>
              <a:rPr lang="zh-TW" altLang="zh-TW" sz="24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不得列計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至畢業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學分中，須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再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補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門非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籃球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之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選項體育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24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專業必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、選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修課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務必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修習系上開設之課程，延修等因素經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主任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同意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始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得修習系上規定之相近課程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替代。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重、補修必修科目與修習新舊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課程，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請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至系網</a:t>
            </a:r>
            <a:r>
              <a:rPr lang="en-US" altLang="zh-TW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http://www.ins.cyut.edu.tw/files/13-1010-4910.php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查看課程規劃。</a:t>
            </a:r>
            <a:endParaRPr lang="en-US" altLang="zh-TW" sz="28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35596" y="1487974"/>
            <a:ext cx="7704856" cy="510937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8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zh-TW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外語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能力輔導課程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，若於應屆畢業之次學期開學前未及格或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未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取得規定之證照門檻，須選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「外語能力輔導課程」並完成註冊繳費。</a:t>
            </a:r>
            <a:endParaRPr lang="en-US" altLang="zh-TW" sz="30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上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規定之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證照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及資訊證照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門檻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，於應屆畢業之次學期開學前未取得者，須完成次學期之註冊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繳費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程序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次學期取得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證照經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系辦通過者，</a:t>
            </a:r>
            <a:r>
              <a:rPr lang="zh-TW" altLang="en-US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於</a:t>
            </a:r>
            <a:r>
              <a:rPr lang="zh-TW" altLang="en-US" sz="30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次學期之</a:t>
            </a:r>
            <a:r>
              <a:rPr lang="zh-TW" altLang="zh-TW" sz="30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期末</a:t>
            </a:r>
            <a:r>
              <a:rPr lang="zh-TW" altLang="zh-TW" sz="30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始得領取畢業證書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zh-TW" altLang="en-US" sz="30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000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專業證照及資訊證照門檻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，於修習本系四年級開設之</a:t>
            </a:r>
            <a:r>
              <a:rPr lang="zh-TW" altLang="en-US" sz="3000" kern="100" dirty="0" smtClean="0">
                <a:solidFill>
                  <a:srgbClr val="0000FF"/>
                </a:solidFill>
                <a:latin typeface="新細明體"/>
                <a:ea typeface="新細明體"/>
                <a:cs typeface="Times New Roman" panose="02020603050405020304" pitchFamily="18" charset="0"/>
              </a:rPr>
              <a:t>「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專業證照檢定</a:t>
            </a:r>
            <a:r>
              <a:rPr lang="zh-TW" altLang="en-US" sz="3000" kern="100" dirty="0" smtClean="0">
                <a:solidFill>
                  <a:srgbClr val="0000FF"/>
                </a:solidFill>
                <a:latin typeface="新細明體"/>
                <a:ea typeface="新細明體"/>
                <a:cs typeface="Times New Roman" panose="02020603050405020304" pitchFamily="18" charset="0"/>
              </a:rPr>
              <a:t>」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課程期間，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檢附取得證照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證書影本交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由班代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收齊，繳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至系辦查驗，經點數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換算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並符合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規定者，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始得通過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。</a:t>
            </a:r>
            <a:endParaRPr lang="en-US" altLang="zh-TW" sz="3000" kern="100" dirty="0" smtClean="0">
              <a:solidFill>
                <a:srgbClr val="0000FF"/>
              </a:solidFill>
              <a:latin typeface="Times New Roman" panose="02020603050405020304" pitchFamily="18" charset="0"/>
              <a:ea typeface="標楷體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3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五、畢業資格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注意事項－２：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1635871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568952" cy="367240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專業必修、專業選修及自由選修之認列：請洽詢系辦助教（分機</a:t>
            </a:r>
            <a:r>
              <a:rPr lang="en-US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7306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7302 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  <a:hlinkClick r:id="rId4"/>
              </a:rPr>
              <a:t>通識課程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：請洽詢通識學院老師（分機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5"/>
              </a:rPr>
              <a:t>外語能力檢定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6"/>
              </a:rPr>
              <a:t>大一大二英文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、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創造力講座，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請洽三創教育與發展中心（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　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kumimoji="0" lang="zh-TW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1098</Words>
  <Application>Microsoft Office PowerPoint</Application>
  <PresentationFormat>如螢幕大小 (4:3)</PresentationFormat>
  <Paragraphs>106</Paragraphs>
  <Slides>9</Slides>
  <Notes>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訓練</vt:lpstr>
      <vt:lpstr>朝陽科技大學 107學年度第2學期應屆畢業生  畢業資格審核注意事項  　　 －保險金融管理系</vt:lpstr>
      <vt:lpstr>一、應屆畢業生規定：</vt:lpstr>
      <vt:lpstr>二、畢業自審：</vt:lpstr>
      <vt:lpstr>三、保險系（四日）畢業資格應修學分數：  ◎適用課規：104學年度入學適用</vt:lpstr>
      <vt:lpstr>四、日間部畢業資格審查(畢業門檻)項目：</vt:lpstr>
      <vt:lpstr>五、畢業資格-注意事項－1：</vt:lpstr>
      <vt:lpstr>五、畢業資格-注意事項－２：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2018-11-29T02:54:43Z</dcterms:modified>
</cp:coreProperties>
</file>