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94" r:id="rId9"/>
    <p:sldId id="277" r:id="rId10"/>
    <p:sldId id="296" r:id="rId11"/>
    <p:sldId id="293" r:id="rId12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94"/>
            <p14:sldId id="277"/>
            <p14:sldId id="296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66" d="100"/>
          <a:sy n="66" d="100"/>
        </p:scale>
        <p:origin x="-72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6/14/2016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2015/11/26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10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6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22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22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104</a:t>
            </a:r>
            <a:r>
              <a:rPr lang="zh-TW" altLang="en-US" sz="4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73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會計系</a:t>
            </a:r>
            <a:endParaRPr lang="zh-TW" sz="73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563888" y="5589240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101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8434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11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7504" y="2852936"/>
            <a:ext cx="8856984" cy="381642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專業必修、專業選修及自由選修之認列，請參閱所屬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入學時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之課程規劃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公告於系網頁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，有疑問可洽詢系辦助教確認（分機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7424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5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5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，請洽通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識中心</a:t>
            </a:r>
            <a:r>
              <a:rPr lang="en-US" altLang="zh-TW" sz="35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5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5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5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5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創造力講座，請洽三創教育與發展中心陳明妙小姐（分機</a:t>
            </a:r>
            <a:r>
              <a:rPr lang="en-US" altLang="zh-TW" sz="3500" dirty="0">
                <a:latin typeface="標楷體" pitchFamily="65" charset="-120"/>
                <a:ea typeface="標楷體" pitchFamily="65" charset="-120"/>
              </a:rPr>
              <a:t>7602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5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5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5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　 日間部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學生：請洽註冊組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fontScale="925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學期畢業，審核通過者始得畢業。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(11/12-11/18)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269632"/>
            <a:ext cx="8077200" cy="71109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052736"/>
            <a:ext cx="8280920" cy="5616624"/>
          </a:xfrm>
        </p:spPr>
        <p:txBody>
          <a:bodyPr>
            <a:noAutofit/>
          </a:bodyPr>
          <a:lstStyle/>
          <a:p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畢業應修科目及學分數，係依入學時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之課程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規劃表修習。</a:t>
            </a:r>
            <a:endParaRPr lang="en-US" altLang="zh-TW" sz="26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審」自三上起，即可自行上網查看。</a:t>
            </a:r>
            <a:endParaRPr lang="zh-TW" altLang="en-US" sz="26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600" b="1" u="sng" dirty="0" smtClean="0">
                <a:latin typeface="標楷體" pitchFamily="65" charset="-120"/>
                <a:ea typeface="標楷體" pitchFamily="65" charset="-120"/>
              </a:rPr>
              <a:t>校訂必修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，若為重補修課會對應至「自由選修」頁籤，請先與通識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中心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老師確認後，再於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600" b="1" u="sng" dirty="0" smtClean="0">
                <a:latin typeface="標楷體" pitchFamily="65" charset="-120"/>
                <a:ea typeface="標楷體" pitchFamily="65" charset="-120"/>
              </a:rPr>
              <a:t>專業必修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，若為重補修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課也會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對應至「自由選修」頁籤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，請自行於系統進行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調整即可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自審異動後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600" b="1" u="sng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2600" b="1" u="sng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系統開放</a:t>
            </a:r>
            <a:r>
              <a:rPr lang="zh-TW" altLang="en-US" sz="2600" b="1" u="sng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系辦審查</a:t>
            </a:r>
            <a:r>
              <a:rPr lang="zh-TW" altLang="en-US" sz="2600" b="1" u="sng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期間</a:t>
            </a:r>
            <a:r>
              <a:rPr lang="zh-TW" altLang="en-US" sz="2600" u="sng" dirty="0">
                <a:latin typeface="標楷體" pitchFamily="65" charset="-120"/>
                <a:ea typeface="標楷體" pitchFamily="65" charset="-120"/>
              </a:rPr>
              <a:t>經由</a:t>
            </a:r>
            <a:r>
              <a:rPr lang="zh-TW" altLang="en-US" sz="2600" u="sng" dirty="0" smtClean="0">
                <a:latin typeface="標楷體" pitchFamily="65" charset="-120"/>
                <a:ea typeface="標楷體" pitchFamily="65" charset="-120"/>
              </a:rPr>
              <a:t>助教複審核</a:t>
            </a:r>
            <a:r>
              <a:rPr lang="zh-TW" altLang="en-US" sz="2600" u="sng" dirty="0">
                <a:latin typeface="標楷體" pitchFamily="65" charset="-120"/>
                <a:ea typeface="標楷體" pitchFamily="65" charset="-120"/>
              </a:rPr>
              <a:t>通過後，才會對應至正確的</a:t>
            </a:r>
            <a:r>
              <a:rPr lang="zh-TW" altLang="en-US" sz="2600" u="sng" dirty="0" smtClean="0"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600" u="sng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600" u="sng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71264" y="332656"/>
            <a:ext cx="8077200" cy="1368152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會計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b="1" dirty="0" smtClean="0"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877272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198938"/>
              </p:ext>
            </p:extLst>
          </p:nvPr>
        </p:nvGraphicFramePr>
        <p:xfrm>
          <a:off x="899592" y="1988840"/>
          <a:ext cx="7920880" cy="3672408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217374"/>
                <a:gridCol w="1440160"/>
                <a:gridCol w="1800200"/>
                <a:gridCol w="1008112"/>
                <a:gridCol w="1152128"/>
              </a:tblGrid>
              <a:tr h="711111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</a:t>
                      </a:r>
                      <a:r>
                        <a:rPr lang="zh-TW" altLang="en-US" sz="26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zh-TW" sz="26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審查</a:t>
                      </a: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01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  <a:hlinkClick r:id="rId5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160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15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70</a:t>
                      </a:r>
                      <a:r>
                        <a:rPr lang="zh-TW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altLang="zh-TW" sz="2400" kern="100" dirty="0" smtClean="0">
                        <a:solidFill>
                          <a:srgbClr val="0000FF"/>
                        </a:solidFill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2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</a:t>
                      </a:r>
                      <a:r>
                        <a:rPr lang="zh-TW" altLang="en-US" sz="1800" kern="12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須含一模組系列課程</a:t>
                      </a:r>
                      <a:r>
                        <a:rPr lang="en-US" altLang="zh-TW" sz="1800" kern="12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  <a:endParaRPr lang="zh-TW" sz="1800" kern="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/>
                      </a:r>
                      <a:b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</a:br>
                      <a:r>
                        <a:rPr lang="en-US" altLang="zh-TW" sz="2000" kern="12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</a:t>
                      </a:r>
                      <a:r>
                        <a:rPr lang="zh-TW" altLang="en-US" sz="2000" kern="12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需含一門跨模組系列之專業必修課</a:t>
                      </a:r>
                      <a:r>
                        <a:rPr lang="en-US" altLang="zh-TW" sz="2000" kern="12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  <a:endParaRPr lang="zh-TW" sz="2000" kern="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724284"/>
              </p:ext>
            </p:extLst>
          </p:nvPr>
        </p:nvGraphicFramePr>
        <p:xfrm>
          <a:off x="899592" y="1916832"/>
          <a:ext cx="7488832" cy="3989871"/>
        </p:xfrm>
        <a:graphic>
          <a:graphicData uri="http://schemas.openxmlformats.org/drawingml/2006/table">
            <a:tbl>
              <a:tblPr firstRow="1" bandRow="1"/>
              <a:tblGrid>
                <a:gridCol w="792088"/>
                <a:gridCol w="1674186"/>
                <a:gridCol w="1674186"/>
                <a:gridCol w="1674186"/>
                <a:gridCol w="1674186"/>
              </a:tblGrid>
              <a:tr h="827153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畢業審查</a:t>
                      </a:r>
                      <a:r>
                        <a:rPr lang="zh-TW" altLang="en-US" sz="26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補充說明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3213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2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</a:t>
                      </a:r>
                      <a:r>
                        <a:rPr lang="zh-TW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列</a:t>
                      </a:r>
                      <a:r>
                        <a:rPr lang="zh-TW" altLang="en-US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必修</a:t>
                      </a:r>
                      <a:r>
                        <a:rPr lang="zh-TW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</a:t>
                      </a:r>
                      <a:r>
                        <a:rPr lang="zh-TW" sz="22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外，</a:t>
                      </a:r>
                      <a:r>
                        <a:rPr lang="zh-TW" sz="22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尚須修</a:t>
                      </a:r>
                      <a:r>
                        <a:rPr lang="zh-TW" sz="22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習</a:t>
                      </a:r>
                      <a:r>
                        <a:rPr lang="zh-TW" sz="2200" b="1" kern="1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「</a:t>
                      </a:r>
                      <a:r>
                        <a:rPr lang="zh-TW" sz="2200" b="1" kern="1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大學入門」</a:t>
                      </a:r>
                      <a:r>
                        <a:rPr lang="zh-TW" sz="2200" kern="1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及</a:t>
                      </a:r>
                      <a:r>
                        <a:rPr lang="zh-TW" sz="2200" b="1" kern="1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「</a:t>
                      </a:r>
                      <a:r>
                        <a:rPr lang="zh-TW" sz="2200" b="1" kern="1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創造力講座」</a:t>
                      </a:r>
                      <a:endParaRPr lang="zh-TW" sz="2200" b="1" dirty="0">
                        <a:solidFill>
                          <a:srgbClr val="C00000"/>
                        </a:solidFill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以課程規劃之必修課程為主</a:t>
                      </a:r>
                      <a:endParaRPr lang="en-US" altLang="zh-TW" sz="22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68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2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</a:t>
                      </a:r>
                      <a:r>
                        <a:rPr lang="zh-TW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</a:t>
                      </a:r>
                      <a:r>
                        <a:rPr lang="zh-TW" altLang="zh-TW" sz="2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「</a:t>
                      </a:r>
                      <a:r>
                        <a:rPr lang="zh-TW" altLang="en-US" sz="22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單科課程</a:t>
                      </a:r>
                      <a:r>
                        <a:rPr lang="zh-TW" altLang="zh-TW" sz="2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」</a:t>
                      </a:r>
                      <a:r>
                        <a:rPr lang="zh-TW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之</a:t>
                      </a:r>
                      <a:r>
                        <a:rPr lang="zh-TW" sz="22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學分數</a:t>
                      </a:r>
                      <a:r>
                        <a:rPr lang="zh-TW" sz="22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2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2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修習外系或通識課程</a:t>
                      </a:r>
                      <a:endParaRPr lang="zh-TW" sz="22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71264" y="332656"/>
            <a:ext cx="8077200" cy="1368152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會計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b="1" dirty="0" smtClean="0"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50776" y="692696"/>
            <a:ext cx="8274496" cy="648072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會計系（四日）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畢業資格注意事項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(1)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412776"/>
            <a:ext cx="8064896" cy="52565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計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為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學分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　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例如：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不得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 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en-US" sz="18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16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列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之選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spcBef>
                <a:spcPts val="1800"/>
              </a:spcBef>
              <a:buFont typeface="Arial" pitchFamily="34" charset="0"/>
              <a:buChar char="•"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學年度課程：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上、下學期均修習及格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，始可列入畢業學分。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若重補修課程學分數不同者，以科目對應科目替代或抵免，多的學分數不得另外列計於總畢業學分中。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50776" y="297131"/>
            <a:ext cx="8274496" cy="854968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會計系（四日）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畢業資格注意事項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(2)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55577" y="980728"/>
            <a:ext cx="8136904" cy="568863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校定</a:t>
            </a:r>
            <a:r>
              <a:rPr lang="zh-TW" altLang="zh-TW" sz="2800" b="1" dirty="0"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英文檢定</a:t>
            </a:r>
            <a:r>
              <a:rPr lang="zh-TW" altLang="zh-TW" sz="2800" b="1" dirty="0"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門檻</a:t>
            </a:r>
            <a:r>
              <a:rPr lang="en-US" altLang="zh-TW" sz="2800" kern="100" dirty="0">
                <a:latin typeface="Times New Roman"/>
                <a:ea typeface="標楷體"/>
                <a:cs typeface="Arial"/>
              </a:rPr>
              <a:t>-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8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應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通過本校「外語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能力畢業指標實施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辦法」中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任一項標準，</a:t>
            </a:r>
            <a:r>
              <a:rPr lang="zh-TW" altLang="en-US" sz="2800" kern="100" dirty="0" smtClean="0">
                <a:latin typeface="Times New Roman"/>
                <a:ea typeface="標楷體"/>
                <a:cs typeface="Arial"/>
              </a:rPr>
              <a:t>取得</a:t>
            </a:r>
            <a:r>
              <a:rPr lang="zh-TW" altLang="en-US" sz="2800" kern="100" dirty="0">
                <a:latin typeface="Times New Roman"/>
                <a:ea typeface="標楷體"/>
                <a:cs typeface="Arial"/>
              </a:rPr>
              <a:t>證照時，務必將證照正本送至</a:t>
            </a:r>
            <a:r>
              <a:rPr lang="en-US" altLang="zh-TW" sz="28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外語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中心</a:t>
            </a:r>
            <a:r>
              <a:rPr lang="en-US" altLang="zh-TW" sz="2800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2800" kern="100" dirty="0">
                <a:latin typeface="Times New Roman"/>
                <a:ea typeface="標楷體"/>
                <a:cs typeface="Arial"/>
              </a:rPr>
              <a:t>登記</a:t>
            </a:r>
            <a:r>
              <a:rPr lang="zh-TW" altLang="en-US" sz="2800" kern="100" dirty="0" smtClean="0">
                <a:latin typeface="Times New Roman"/>
                <a:ea typeface="標楷體"/>
                <a:cs typeface="Arial"/>
              </a:rPr>
              <a:t>。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取得規定之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證照門檻，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須選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b="1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院訂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2800" b="1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資訊證照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2800" b="1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門檻</a:t>
            </a:r>
            <a:r>
              <a:rPr lang="en-US" altLang="zh-TW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-</a:t>
            </a:r>
            <a:r>
              <a:rPr lang="zh-TW" altLang="en-US" sz="2800" b="1" u="sng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不限入學後考取，大學前考取亦可</a:t>
            </a:r>
            <a:r>
              <a:rPr lang="en-US" altLang="zh-TW" sz="2800" b="1" u="sng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/>
            </a:r>
            <a:br>
              <a:rPr lang="en-US" altLang="zh-TW" sz="2800" b="1" u="sng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</a:b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本系生應考取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電腦軟體應用丙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級技術士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。</a:t>
            </a:r>
            <a:r>
              <a:rPr lang="en-US" altLang="zh-TW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/>
            </a:r>
            <a:br>
              <a:rPr lang="en-US" altLang="zh-TW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</a:br>
            <a:endParaRPr lang="en-US" altLang="zh-TW" sz="2400" dirty="0">
              <a:solidFill>
                <a:srgbClr val="0000FF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訂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證照」門檻</a:t>
            </a:r>
            <a:r>
              <a:rPr lang="en-US" altLang="zh-TW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-</a:t>
            </a:r>
            <a:r>
              <a:rPr lang="zh-TW" altLang="en-US" sz="2800" b="1" u="sng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限入學後</a:t>
            </a:r>
            <a:r>
              <a:rPr lang="zh-TW" altLang="en-US" sz="2800" b="1" u="sng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考取</a:t>
            </a:r>
            <a:r>
              <a:rPr lang="en-US" altLang="zh-TW" sz="2800" b="1" u="sng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/>
            </a:r>
            <a:br>
              <a:rPr lang="en-US" altLang="zh-TW" sz="2800" b="1" u="sng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</a:br>
            <a:r>
              <a:rPr lang="zh-TW" altLang="en-US" sz="2800" b="1" u="sng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各模組學生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應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考取系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訂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專業證照一覽表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規範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之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專業證照且點數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達</a:t>
            </a:r>
            <a:r>
              <a:rPr lang="en-US" altLang="zh-TW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80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點</a:t>
            </a:r>
            <a:r>
              <a:rPr lang="zh-TW" altLang="en-US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solidFill>
                <a:srgbClr val="0000FF"/>
              </a:solidFill>
            </a:endParaRPr>
          </a:p>
          <a:p>
            <a:endParaRPr lang="en-US" altLang="zh-TW" sz="2400" dirty="0">
              <a:solidFill>
                <a:srgbClr val="0000FF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資訊證照</a:t>
            </a:r>
            <a:r>
              <a:rPr lang="zh-TW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與</a:t>
            </a:r>
            <a:r>
              <a:rPr lang="zh-TW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證照」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門檻審核方式說明：</a:t>
            </a:r>
            <a:endParaRPr lang="en-US" altLang="zh-TW" sz="28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 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       務必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親自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填寫系訂</a:t>
            </a:r>
            <a:r>
              <a:rPr lang="en-US" altLang="zh-TW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專業證照審核表</a:t>
            </a:r>
            <a:r>
              <a:rPr lang="en-US" altLang="zh-TW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且附上各證照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影本並簽名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確認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資料</a:t>
            </a:r>
            <a:endParaRPr lang="en-US" altLang="zh-TW" sz="28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        無誤，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統一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請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班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代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收齊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於系辦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公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告期限內繳交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系辦，經系辦複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審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始得通過</a:t>
            </a:r>
            <a:endParaRPr lang="en-US" altLang="zh-TW" sz="28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       ，</a:t>
            </a:r>
            <a:r>
              <a:rPr lang="zh-TW" altLang="en-US" sz="2800" b="1" kern="100" dirty="0" smtClean="0">
                <a:solidFill>
                  <a:srgbClr val="FF0000"/>
                </a:solidFill>
                <a:latin typeface="Times New Roman"/>
                <a:ea typeface="標楷體"/>
                <a:cs typeface="Arial"/>
              </a:rPr>
              <a:t>逾期繳交影響畢業時程請自行負責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。</a:t>
            </a:r>
            <a:endParaRPr lang="en-US" altLang="zh-TW" sz="28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endParaRPr lang="en-US" altLang="zh-TW" sz="28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若繳交期限內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尚有未取得之專業證照為符合門檻者，還是要填寫</a:t>
            </a:r>
            <a:r>
              <a:rPr lang="en-US" altLang="zh-TW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專業證照審核表</a:t>
            </a:r>
            <a:r>
              <a:rPr lang="en-US" altLang="zh-TW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並附上已取得證照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影本並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簽名繳交，待補考後再將證照影本補交系辦審核。</a:t>
            </a:r>
            <a:endParaRPr lang="en-US" altLang="zh-TW" sz="2800" kern="100" dirty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endParaRPr lang="en-US" altLang="zh-TW" sz="2800" kern="100" dirty="0"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上列畢業門檻若</a:t>
            </a:r>
            <a:r>
              <a:rPr lang="zh-TW" altLang="zh-TW" sz="2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於應屆畢業之次學期開學前未取得者，須完成次學期之註冊繳費</a:t>
            </a:r>
            <a:r>
              <a:rPr lang="zh-TW" altLang="en-US" sz="2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2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2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2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始得領取畢業證書</a:t>
            </a:r>
            <a:r>
              <a:rPr lang="zh-TW" altLang="en-US" sz="2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。</a:t>
            </a: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3697" y="476672"/>
            <a:ext cx="8208654" cy="72008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會計系（四日）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(3)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77524" y="1844824"/>
            <a:ext cx="7704856" cy="460851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967328"/>
              </p:ext>
            </p:extLst>
          </p:nvPr>
        </p:nvGraphicFramePr>
        <p:xfrm>
          <a:off x="827584" y="1340768"/>
          <a:ext cx="8030981" cy="497823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24780"/>
                <a:gridCol w="1530471"/>
                <a:gridCol w="901951"/>
                <a:gridCol w="5273779"/>
              </a:tblGrid>
              <a:tr h="3238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effectLst/>
                        </a:rPr>
                        <a:t>流程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時程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作業對象</a:t>
                      </a:r>
                      <a:endParaRPr lang="zh-TW" sz="1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內　　　　　容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</a:tr>
              <a:tr h="3295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</a:t>
                      </a:r>
                      <a:endParaRPr lang="zh-TW" sz="1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即日起</a:t>
                      </a:r>
                      <a:r>
                        <a:rPr lang="en-US" sz="1200" kern="100" dirty="0">
                          <a:effectLst/>
                        </a:rPr>
                        <a:t>~104.11.30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學生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自審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1.</a:t>
                      </a:r>
                      <a:r>
                        <a:rPr lang="zh-TW" sz="1200" kern="100" dirty="0">
                          <a:effectLst/>
                        </a:rPr>
                        <a:t>上網至【學生資訊系統＼畢業審核自審】先進行自審</a:t>
                      </a:r>
                      <a:r>
                        <a:rPr lang="zh-TW" sz="1200" kern="100" dirty="0" smtClean="0">
                          <a:effectLst/>
                        </a:rPr>
                        <a:t>作業</a:t>
                      </a:r>
                      <a:r>
                        <a:rPr lang="zh-TW" altLang="en-US" sz="1200" kern="100" dirty="0" smtClean="0">
                          <a:effectLst/>
                        </a:rPr>
                        <a:t>。</a:t>
                      </a:r>
                      <a:endParaRPr lang="zh-TW" sz="12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2.</a:t>
                      </a:r>
                      <a:r>
                        <a:rPr lang="zh-TW" sz="1200" kern="100" dirty="0">
                          <a:effectLst/>
                        </a:rPr>
                        <a:t>課程類別不符者</a:t>
                      </a:r>
                      <a:r>
                        <a:rPr lang="zh-TW" sz="1200" kern="100" dirty="0" smtClean="0">
                          <a:effectLst/>
                        </a:rPr>
                        <a:t>，</a:t>
                      </a:r>
                      <a:r>
                        <a:rPr lang="zh-TW" altLang="en-US" sz="1200" kern="100" dirty="0" smtClean="0">
                          <a:effectLst/>
                        </a:rPr>
                        <a:t>可至</a:t>
                      </a:r>
                      <a:r>
                        <a:rPr lang="zh-TW" sz="1200" kern="100" dirty="0" smtClean="0">
                          <a:effectLst/>
                        </a:rPr>
                        <a:t>系辦</a:t>
                      </a:r>
                      <a:r>
                        <a:rPr lang="zh-TW" altLang="en-US" sz="1200" kern="100" dirty="0" smtClean="0">
                          <a:effectLst/>
                        </a:rPr>
                        <a:t>洽詢確認</a:t>
                      </a:r>
                      <a:r>
                        <a:rPr lang="zh-TW" sz="1200" kern="100" dirty="0" smtClean="0">
                          <a:effectLst/>
                        </a:rPr>
                        <a:t>，</a:t>
                      </a:r>
                      <a:r>
                        <a:rPr lang="zh-TW" sz="1200" kern="100" dirty="0">
                          <a:effectLst/>
                        </a:rPr>
                        <a:t>以</a:t>
                      </a:r>
                      <a:r>
                        <a:rPr lang="zh-TW" sz="1200" kern="100" dirty="0" smtClean="0">
                          <a:effectLst/>
                        </a:rPr>
                        <a:t>利</a:t>
                      </a:r>
                      <a:r>
                        <a:rPr lang="zh-TW" altLang="en-US" sz="1200" kern="100" dirty="0" smtClean="0">
                          <a:effectLst/>
                        </a:rPr>
                        <a:t>下學期加</a:t>
                      </a:r>
                      <a:r>
                        <a:rPr lang="zh-TW" sz="1200" kern="100" dirty="0" smtClean="0">
                          <a:effectLst/>
                        </a:rPr>
                        <a:t>選</a:t>
                      </a:r>
                      <a:r>
                        <a:rPr lang="zh-TW" altLang="en-US" sz="1200" kern="100" dirty="0" smtClean="0">
                          <a:effectLst/>
                        </a:rPr>
                        <a:t>。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</a:tr>
              <a:tr h="316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</a:t>
                      </a:r>
                      <a:endParaRPr lang="zh-TW" sz="1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即日起</a:t>
                      </a:r>
                      <a:r>
                        <a:rPr lang="en-US" sz="1200" kern="100" dirty="0">
                          <a:effectLst/>
                        </a:rPr>
                        <a:t>~105.01.29</a:t>
                      </a:r>
                      <a:r>
                        <a:rPr lang="zh-TW" sz="1200" kern="100" dirty="0">
                          <a:effectLst/>
                        </a:rPr>
                        <a:t>前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Times New Roman"/>
                          <a:ea typeface="新細明體"/>
                        </a:rPr>
                        <a:t>導師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 smtClean="0">
                          <a:effectLst/>
                        </a:rPr>
                        <a:t>針對</a:t>
                      </a:r>
                      <a:r>
                        <a:rPr lang="zh-TW" sz="1200" kern="100" dirty="0">
                          <a:effectLst/>
                        </a:rPr>
                        <a:t>大四生</a:t>
                      </a:r>
                      <a:r>
                        <a:rPr lang="zh-TW" sz="1200" kern="100" dirty="0" smtClean="0">
                          <a:effectLst/>
                        </a:rPr>
                        <a:t>予以</a:t>
                      </a:r>
                      <a:r>
                        <a:rPr lang="zh-TW" sz="1200" kern="100" dirty="0">
                          <a:effectLst/>
                        </a:rPr>
                        <a:t>畢業應修</a:t>
                      </a:r>
                      <a:r>
                        <a:rPr lang="zh-TW" sz="1200" kern="100" dirty="0" smtClean="0">
                          <a:effectLst/>
                        </a:rPr>
                        <a:t>學分</a:t>
                      </a:r>
                      <a:r>
                        <a:rPr lang="zh-TW" altLang="en-US" sz="1200" kern="100" dirty="0" smtClean="0">
                          <a:effectLst/>
                        </a:rPr>
                        <a:t>與畢業門檻</a:t>
                      </a:r>
                      <a:r>
                        <a:rPr lang="zh-TW" sz="1200" kern="100" dirty="0" smtClean="0">
                          <a:effectLst/>
                        </a:rPr>
                        <a:t>之宣導</a:t>
                      </a:r>
                      <a:r>
                        <a:rPr lang="zh-TW" altLang="en-US" sz="1200" kern="100" dirty="0" smtClean="0">
                          <a:effectLst/>
                        </a:rPr>
                        <a:t>。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</a:tr>
              <a:tr h="2541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3</a:t>
                      </a:r>
                      <a:endParaRPr lang="zh-TW" sz="1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104.12.01~104.12.14</a:t>
                      </a:r>
                      <a:endParaRPr lang="zh-TW" sz="1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Times New Roman"/>
                          <a:ea typeface="+mn-ea"/>
                        </a:rPr>
                        <a:t>導師</a:t>
                      </a:r>
                      <a:endParaRPr lang="zh-TW" altLang="zh-TW" sz="1200" kern="100" dirty="0">
                        <a:effectLst/>
                        <a:latin typeface="Times New Roman"/>
                        <a:ea typeface="+mn-ea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 dirty="0" smtClean="0">
                          <a:effectLst/>
                        </a:rPr>
                        <a:t>系辦</a:t>
                      </a:r>
                      <a:r>
                        <a:rPr lang="zh-TW" altLang="en-US" sz="1200" kern="100" dirty="0" smtClean="0">
                          <a:effectLst/>
                        </a:rPr>
                        <a:t>印製</a:t>
                      </a:r>
                      <a:r>
                        <a:rPr lang="zh-TW" sz="1200" kern="100" dirty="0" smtClean="0">
                          <a:effectLst/>
                        </a:rPr>
                        <a:t>「</a:t>
                      </a:r>
                      <a:r>
                        <a:rPr lang="zh-TW" altLang="en-US" sz="1200" kern="100" dirty="0" smtClean="0">
                          <a:effectLst/>
                        </a:rPr>
                        <a:t>學生</a:t>
                      </a:r>
                      <a:r>
                        <a:rPr lang="zh-TW" sz="1200" kern="100" dirty="0" smtClean="0">
                          <a:effectLst/>
                        </a:rPr>
                        <a:t>修</a:t>
                      </a:r>
                      <a:r>
                        <a:rPr lang="zh-TW" sz="1200" kern="100" dirty="0">
                          <a:effectLst/>
                        </a:rPr>
                        <a:t>習狀況清冊」異常</a:t>
                      </a:r>
                      <a:r>
                        <a:rPr lang="zh-TW" sz="1200" kern="100" dirty="0" smtClean="0">
                          <a:effectLst/>
                        </a:rPr>
                        <a:t>學生</a:t>
                      </a:r>
                      <a:r>
                        <a:rPr lang="zh-TW" altLang="en-US" sz="1200" kern="100" dirty="0" smtClean="0">
                          <a:effectLst/>
                        </a:rPr>
                        <a:t>，提供導師</a:t>
                      </a:r>
                      <a:r>
                        <a:rPr lang="zh-TW" sz="1200" kern="100" dirty="0" smtClean="0">
                          <a:effectLst/>
                        </a:rPr>
                        <a:t>提醒</a:t>
                      </a:r>
                      <a:r>
                        <a:rPr lang="zh-TW" sz="1200" kern="100" dirty="0">
                          <a:effectLst/>
                        </a:rPr>
                        <a:t>所屬</a:t>
                      </a:r>
                      <a:r>
                        <a:rPr lang="zh-TW" sz="1200" kern="100" dirty="0" smtClean="0">
                          <a:effectLst/>
                        </a:rPr>
                        <a:t>學生</a:t>
                      </a:r>
                      <a:r>
                        <a:rPr lang="zh-TW" altLang="en-US" sz="1200" kern="100" dirty="0" smtClean="0">
                          <a:effectLst/>
                        </a:rPr>
                        <a:t>下學期</a:t>
                      </a:r>
                      <a:r>
                        <a:rPr lang="zh-TW" sz="1200" kern="100" dirty="0" smtClean="0">
                          <a:effectLst/>
                        </a:rPr>
                        <a:t>加選</a:t>
                      </a:r>
                      <a:r>
                        <a:rPr lang="zh-TW" altLang="en-US" sz="1200" kern="100" dirty="0" smtClean="0">
                          <a:effectLst/>
                        </a:rPr>
                        <a:t>。</a:t>
                      </a:r>
                      <a:endParaRPr lang="zh-TW" sz="1200" kern="100" dirty="0">
                        <a:effectLst/>
                      </a:endParaRPr>
                    </a:p>
                  </a:txBody>
                  <a:tcPr marL="49924" marR="49924" marT="0" marB="0" anchor="ctr"/>
                </a:tc>
              </a:tr>
              <a:tr h="2728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4</a:t>
                      </a:r>
                      <a:endParaRPr lang="zh-TW" sz="1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104.12.14~104.12.21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學生</a:t>
                      </a:r>
                      <a:endParaRPr lang="zh-TW" sz="1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</a:rPr>
                        <a:t>學生</a:t>
                      </a:r>
                      <a:r>
                        <a:rPr lang="en-US" altLang="zh-TW" sz="1200" kern="100" dirty="0" smtClean="0">
                          <a:effectLst/>
                        </a:rPr>
                        <a:t>”</a:t>
                      </a:r>
                      <a:r>
                        <a:rPr lang="zh-TW" sz="1200" kern="100" dirty="0" smtClean="0">
                          <a:effectLst/>
                        </a:rPr>
                        <a:t>再次</a:t>
                      </a:r>
                      <a:r>
                        <a:rPr lang="zh-TW" sz="1200" kern="100" dirty="0">
                          <a:effectLst/>
                        </a:rPr>
                        <a:t>自我</a:t>
                      </a:r>
                      <a:r>
                        <a:rPr lang="zh-TW" sz="1200" kern="100" dirty="0" smtClean="0">
                          <a:effectLst/>
                        </a:rPr>
                        <a:t>審查</a:t>
                      </a:r>
                      <a:r>
                        <a:rPr lang="en-US" altLang="zh-TW" sz="1200" kern="100" dirty="0" smtClean="0">
                          <a:effectLst/>
                        </a:rPr>
                        <a:t>”</a:t>
                      </a:r>
                      <a:r>
                        <a:rPr lang="zh-TW" sz="1200" kern="100" dirty="0" smtClean="0">
                          <a:effectLst/>
                        </a:rPr>
                        <a:t>是否</a:t>
                      </a:r>
                      <a:r>
                        <a:rPr lang="zh-TW" sz="1200" kern="100" dirty="0">
                          <a:effectLst/>
                        </a:rPr>
                        <a:t>需加選</a:t>
                      </a:r>
                      <a:r>
                        <a:rPr lang="zh-TW" sz="1200" kern="100" dirty="0" smtClean="0">
                          <a:effectLst/>
                        </a:rPr>
                        <a:t>課程</a:t>
                      </a:r>
                      <a:r>
                        <a:rPr lang="zh-TW" altLang="en-US" sz="1200" kern="100" dirty="0" smtClean="0">
                          <a:effectLst/>
                        </a:rPr>
                        <a:t>，</a:t>
                      </a:r>
                      <a:r>
                        <a:rPr lang="zh-TW" altLang="zh-TW" sz="1200" kern="100" dirty="0" smtClean="0">
                          <a:effectLst/>
                        </a:rPr>
                        <a:t>並</a:t>
                      </a:r>
                      <a:r>
                        <a:rPr lang="zh-TW" altLang="en-US" sz="1200" kern="100" dirty="0" smtClean="0">
                          <a:effectLst/>
                        </a:rPr>
                        <a:t>自行於</a:t>
                      </a:r>
                      <a:r>
                        <a:rPr lang="zh-TW" altLang="zh-TW" sz="1200" kern="100" dirty="0" smtClean="0">
                          <a:effectLst/>
                        </a:rPr>
                        <a:t>下學期課程選</a:t>
                      </a:r>
                      <a:r>
                        <a:rPr lang="zh-TW" altLang="en-US" sz="1200" kern="100" dirty="0" smtClean="0">
                          <a:effectLst/>
                        </a:rPr>
                        <a:t>。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</a:tr>
              <a:tr h="3755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5</a:t>
                      </a:r>
                      <a:endParaRPr lang="zh-TW" sz="1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105.01.28~105.03.04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系辦</a:t>
                      </a:r>
                      <a:endParaRPr lang="zh-TW" sz="1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針對初選結果</a:t>
                      </a:r>
                      <a:r>
                        <a:rPr lang="zh-TW" sz="1200" kern="100" dirty="0" smtClean="0">
                          <a:effectLst/>
                        </a:rPr>
                        <a:t>，</a:t>
                      </a:r>
                      <a:r>
                        <a:rPr lang="zh-TW" altLang="zh-TW" sz="1200" kern="100" dirty="0" smtClean="0">
                          <a:effectLst/>
                        </a:rPr>
                        <a:t>系辦</a:t>
                      </a:r>
                      <a:r>
                        <a:rPr lang="zh-TW" altLang="en-US" sz="1200" kern="100" dirty="0" smtClean="0">
                          <a:effectLst/>
                        </a:rPr>
                        <a:t>印製</a:t>
                      </a:r>
                      <a:r>
                        <a:rPr lang="zh-TW" altLang="zh-TW" sz="1200" kern="100" dirty="0" smtClean="0">
                          <a:effectLst/>
                        </a:rPr>
                        <a:t>「</a:t>
                      </a:r>
                      <a:r>
                        <a:rPr lang="zh-TW" altLang="en-US" sz="1200" kern="100" dirty="0" smtClean="0">
                          <a:effectLst/>
                        </a:rPr>
                        <a:t>學生</a:t>
                      </a:r>
                      <a:r>
                        <a:rPr lang="zh-TW" altLang="zh-TW" sz="1200" kern="100" dirty="0" smtClean="0">
                          <a:effectLst/>
                        </a:rPr>
                        <a:t>修習狀況清冊」</a:t>
                      </a:r>
                      <a:r>
                        <a:rPr lang="zh-TW" altLang="en-US" sz="1200" kern="100" dirty="0" smtClean="0">
                          <a:effectLst/>
                        </a:rPr>
                        <a:t>送交導師，</a:t>
                      </a:r>
                      <a:r>
                        <a:rPr lang="zh-TW" sz="1200" kern="100" dirty="0" smtClean="0">
                          <a:effectLst/>
                        </a:rPr>
                        <a:t>異常學生</a:t>
                      </a:r>
                      <a:r>
                        <a:rPr lang="zh-TW" altLang="en-US" sz="1200" kern="100" dirty="0" smtClean="0">
                          <a:effectLst/>
                        </a:rPr>
                        <a:t>請導師</a:t>
                      </a:r>
                      <a:r>
                        <a:rPr lang="zh-TW" sz="1200" kern="100" dirty="0" smtClean="0">
                          <a:effectLst/>
                        </a:rPr>
                        <a:t>提醒學生</a:t>
                      </a:r>
                      <a:r>
                        <a:rPr lang="zh-TW" altLang="en-US" sz="1200" kern="100" dirty="0" smtClean="0">
                          <a:effectLst/>
                        </a:rPr>
                        <a:t>加</a:t>
                      </a:r>
                      <a:r>
                        <a:rPr lang="zh-TW" sz="1200" kern="100" dirty="0" smtClean="0">
                          <a:effectLst/>
                        </a:rPr>
                        <a:t>選</a:t>
                      </a:r>
                      <a:r>
                        <a:rPr lang="zh-TW" altLang="en-US" sz="1200" kern="100" dirty="0" smtClean="0">
                          <a:effectLst/>
                        </a:rPr>
                        <a:t>。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</a:tr>
              <a:tr h="2728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6</a:t>
                      </a:r>
                      <a:endParaRPr lang="zh-TW" sz="1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105.02.22~105.02.27</a:t>
                      </a:r>
                      <a:endParaRPr lang="zh-TW" sz="1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學生</a:t>
                      </a:r>
                      <a:endParaRPr lang="zh-TW" sz="1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</a:rPr>
                        <a:t>下學期學生自行</a:t>
                      </a:r>
                      <a:r>
                        <a:rPr lang="zh-TW" sz="1200" kern="100" dirty="0" smtClean="0">
                          <a:effectLst/>
                        </a:rPr>
                        <a:t>加</a:t>
                      </a:r>
                      <a:r>
                        <a:rPr lang="zh-TW" sz="1200" kern="100" dirty="0">
                          <a:effectLst/>
                        </a:rPr>
                        <a:t>退</a:t>
                      </a:r>
                      <a:r>
                        <a:rPr lang="zh-TW" sz="1200" kern="100" dirty="0" smtClean="0">
                          <a:effectLst/>
                        </a:rPr>
                        <a:t>選</a:t>
                      </a:r>
                      <a:r>
                        <a:rPr lang="zh-TW" altLang="en-US" sz="1200" kern="100" dirty="0" smtClean="0">
                          <a:effectLst/>
                        </a:rPr>
                        <a:t>課程，請及早進行選課避免教室座位受限額滿無法選修影響畢業。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</a:tr>
              <a:tr h="7973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7</a:t>
                      </a:r>
                      <a:endParaRPr lang="zh-TW" sz="1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105.02.22~105.03.11</a:t>
                      </a:r>
                      <a:endParaRPr lang="zh-TW" sz="1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學生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自審確認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1.</a:t>
                      </a:r>
                      <a:r>
                        <a:rPr lang="zh-TW" sz="1200" kern="100" dirty="0">
                          <a:effectLst/>
                        </a:rPr>
                        <a:t>「畢業調查表」註冊組將送系</a:t>
                      </a:r>
                      <a:r>
                        <a:rPr lang="zh-TW" sz="1200" kern="100" dirty="0" smtClean="0">
                          <a:effectLst/>
                        </a:rPr>
                        <a:t>辦請</a:t>
                      </a:r>
                      <a:r>
                        <a:rPr lang="zh-TW" sz="1200" kern="100" dirty="0">
                          <a:effectLst/>
                        </a:rPr>
                        <a:t>班</a:t>
                      </a:r>
                      <a:r>
                        <a:rPr lang="zh-TW" sz="1200" kern="100" dirty="0" smtClean="0">
                          <a:effectLst/>
                        </a:rPr>
                        <a:t>代</a:t>
                      </a:r>
                      <a:r>
                        <a:rPr lang="zh-TW" altLang="en-US" sz="1200" kern="100" dirty="0" smtClean="0">
                          <a:effectLst/>
                        </a:rPr>
                        <a:t>至班級信箱</a:t>
                      </a:r>
                      <a:r>
                        <a:rPr lang="zh-TW" sz="1200" kern="100" dirty="0" smtClean="0">
                          <a:effectLst/>
                        </a:rPr>
                        <a:t>領取</a:t>
                      </a:r>
                      <a:r>
                        <a:rPr lang="zh-TW" altLang="en-US" sz="1200" kern="100" dirty="0" smtClean="0">
                          <a:effectLst/>
                        </a:rPr>
                        <a:t>。</a:t>
                      </a:r>
                      <a:endParaRPr lang="zh-TW" sz="1200" kern="100" dirty="0">
                        <a:effectLst/>
                      </a:endParaRPr>
                    </a:p>
                    <a:p>
                      <a:pPr marL="86995" marR="7620" indent="-118745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2</a:t>
                      </a:r>
                      <a:r>
                        <a:rPr lang="en-US" sz="1200" kern="100" dirty="0" smtClean="0">
                          <a:effectLst/>
                        </a:rPr>
                        <a:t>.</a:t>
                      </a:r>
                      <a:r>
                        <a:rPr lang="zh-TW" altLang="en-US" sz="1200" kern="100" dirty="0" smtClean="0">
                          <a:effectLst/>
                        </a:rPr>
                        <a:t>學生請</a:t>
                      </a:r>
                      <a:r>
                        <a:rPr lang="zh-TW" sz="1200" kern="100" dirty="0" smtClean="0">
                          <a:effectLst/>
                        </a:rPr>
                        <a:t>再次</a:t>
                      </a:r>
                      <a:r>
                        <a:rPr lang="zh-TW" sz="1200" kern="100" dirty="0">
                          <a:effectLst/>
                        </a:rPr>
                        <a:t>上網自審</a:t>
                      </a:r>
                      <a:r>
                        <a:rPr lang="zh-TW" sz="1200" kern="100" dirty="0" smtClean="0">
                          <a:effectLst/>
                        </a:rPr>
                        <a:t>，</a:t>
                      </a:r>
                      <a:r>
                        <a:rPr lang="zh-TW" altLang="en-US" sz="1200" kern="100" dirty="0" smtClean="0">
                          <a:effectLst/>
                        </a:rPr>
                        <a:t>並</a:t>
                      </a:r>
                      <a:r>
                        <a:rPr lang="zh-TW" sz="1200" kern="100" dirty="0" smtClean="0">
                          <a:effectLst/>
                        </a:rPr>
                        <a:t>於【自我</a:t>
                      </a:r>
                      <a:r>
                        <a:rPr lang="zh-TW" sz="1200" kern="100" dirty="0">
                          <a:effectLst/>
                        </a:rPr>
                        <a:t>審查】頁籤確認是否能如期</a:t>
                      </a:r>
                      <a:r>
                        <a:rPr lang="zh-TW" sz="1200" kern="100" dirty="0" smtClean="0">
                          <a:effectLst/>
                        </a:rPr>
                        <a:t>畢業</a:t>
                      </a:r>
                      <a:r>
                        <a:rPr lang="zh-TW" altLang="en-US" sz="1200" kern="100" dirty="0" smtClean="0">
                          <a:effectLst/>
                        </a:rPr>
                        <a:t>，後找班代於</a:t>
                      </a:r>
                      <a:r>
                        <a:rPr lang="zh-TW" sz="1200" kern="100" dirty="0" smtClean="0">
                          <a:effectLst/>
                        </a:rPr>
                        <a:t>「</a:t>
                      </a:r>
                      <a:r>
                        <a:rPr lang="zh-TW" sz="1200" kern="100" dirty="0">
                          <a:effectLst/>
                        </a:rPr>
                        <a:t>畢業調查表」</a:t>
                      </a:r>
                      <a:r>
                        <a:rPr lang="zh-TW" sz="1200" kern="100" dirty="0" smtClean="0">
                          <a:effectLst/>
                        </a:rPr>
                        <a:t>簽章</a:t>
                      </a:r>
                      <a:r>
                        <a:rPr lang="zh-TW" altLang="en-US" sz="1200" kern="100" dirty="0" smtClean="0">
                          <a:effectLst/>
                        </a:rPr>
                        <a:t>，請班代於</a:t>
                      </a:r>
                      <a:r>
                        <a:rPr lang="en-US" altLang="zh-TW" sz="1200" kern="100" dirty="0" smtClean="0">
                          <a:effectLst/>
                        </a:rPr>
                        <a:t>3/14</a:t>
                      </a:r>
                      <a:r>
                        <a:rPr lang="zh-TW" altLang="en-US" sz="1200" kern="100" dirty="0" smtClean="0">
                          <a:effectLst/>
                        </a:rPr>
                        <a:t>中午前將畢業調查表送回系辦</a:t>
                      </a:r>
                      <a:r>
                        <a:rPr lang="zh-TW" altLang="zh-TW" sz="1200" kern="100" dirty="0" smtClean="0">
                          <a:effectLst/>
                        </a:rPr>
                        <a:t>進行全面畢業資格初審作業</a:t>
                      </a:r>
                      <a:r>
                        <a:rPr lang="zh-TW" altLang="en-US" sz="1200" kern="100" dirty="0" smtClean="0">
                          <a:effectLst/>
                        </a:rPr>
                        <a:t>，避免逾期影響畢業。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8</a:t>
                      </a:r>
                      <a:endParaRPr lang="zh-TW" sz="1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105.03.14~105.04.15</a:t>
                      </a:r>
                      <a:endParaRPr lang="zh-TW" sz="1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系辦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初審</a:t>
                      </a:r>
                      <a:endParaRPr lang="zh-TW" sz="1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marL="73025" indent="-12319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1.</a:t>
                      </a:r>
                      <a:r>
                        <a:rPr lang="zh-TW" altLang="en-US" sz="1200" kern="100" dirty="0" smtClean="0">
                          <a:effectLst/>
                        </a:rPr>
                        <a:t>系辦</a:t>
                      </a:r>
                      <a:r>
                        <a:rPr lang="zh-TW" sz="1200" kern="100" dirty="0" smtClean="0">
                          <a:effectLst/>
                        </a:rPr>
                        <a:t>初審</a:t>
                      </a:r>
                      <a:r>
                        <a:rPr lang="zh-TW" sz="1200" kern="100" dirty="0">
                          <a:effectLst/>
                        </a:rPr>
                        <a:t>與學生自審結果不同時</a:t>
                      </a:r>
                      <a:r>
                        <a:rPr lang="zh-TW" sz="1200" kern="100" dirty="0" smtClean="0">
                          <a:effectLst/>
                        </a:rPr>
                        <a:t>，</a:t>
                      </a:r>
                      <a:r>
                        <a:rPr lang="zh-TW" altLang="en-US" sz="1200" kern="100" dirty="0" smtClean="0">
                          <a:effectLst/>
                        </a:rPr>
                        <a:t>將轉送名單給導師通知</a:t>
                      </a:r>
                      <a:r>
                        <a:rPr lang="zh-TW" sz="1200" kern="100" dirty="0" smtClean="0">
                          <a:effectLst/>
                        </a:rPr>
                        <a:t>學生</a:t>
                      </a:r>
                      <a:r>
                        <a:rPr lang="zh-TW" altLang="en-US" sz="1200" kern="100" dirty="0" smtClean="0">
                          <a:effectLst/>
                        </a:rPr>
                        <a:t>知悉。</a:t>
                      </a:r>
                      <a:endParaRPr lang="zh-TW" sz="1200" kern="100" dirty="0">
                        <a:effectLst/>
                      </a:endParaRPr>
                    </a:p>
                    <a:p>
                      <a:pPr marL="73025" indent="-12319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</a:rPr>
                        <a:t>2</a:t>
                      </a:r>
                      <a:r>
                        <a:rPr lang="en-US" sz="1200" kern="100" dirty="0" smtClean="0">
                          <a:effectLst/>
                        </a:rPr>
                        <a:t>.</a:t>
                      </a:r>
                      <a:r>
                        <a:rPr lang="zh-TW" sz="1200" kern="100" dirty="0">
                          <a:effectLst/>
                        </a:rPr>
                        <a:t>課程異動或停開，至課程系統維護替代課程，並將替代課程對照表送課務</a:t>
                      </a:r>
                      <a:r>
                        <a:rPr lang="zh-TW" sz="1200" kern="100" dirty="0" smtClean="0">
                          <a:effectLst/>
                        </a:rPr>
                        <a:t>組</a:t>
                      </a:r>
                      <a:r>
                        <a:rPr lang="zh-TW" altLang="en-US" sz="1200" kern="100" dirty="0" smtClean="0">
                          <a:effectLst/>
                        </a:rPr>
                        <a:t>。</a:t>
                      </a:r>
                      <a:endParaRPr lang="zh-TW" sz="1200" kern="100" dirty="0">
                        <a:effectLst/>
                      </a:endParaRPr>
                    </a:p>
                    <a:p>
                      <a:pPr marL="73025" indent="-12319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</a:rPr>
                        <a:t>3</a:t>
                      </a:r>
                      <a:r>
                        <a:rPr lang="en-US" sz="1200" kern="100" dirty="0" smtClean="0">
                          <a:effectLst/>
                        </a:rPr>
                        <a:t>.</a:t>
                      </a:r>
                      <a:r>
                        <a:rPr lang="zh-TW" altLang="en-US" sz="1200" kern="100" dirty="0" smtClean="0">
                          <a:effectLst/>
                        </a:rPr>
                        <a:t>系辦將</a:t>
                      </a:r>
                      <a:r>
                        <a:rPr lang="zh-TW" sz="1200" kern="100" dirty="0" smtClean="0">
                          <a:effectLst/>
                        </a:rPr>
                        <a:t>「</a:t>
                      </a:r>
                      <a:r>
                        <a:rPr lang="zh-TW" sz="1200" kern="100" dirty="0">
                          <a:effectLst/>
                        </a:rPr>
                        <a:t>畢業調查表」及「畢業成績審查清冊」核章後，擲回註冊</a:t>
                      </a:r>
                      <a:r>
                        <a:rPr lang="zh-TW" sz="1200" kern="100" dirty="0" smtClean="0">
                          <a:effectLst/>
                        </a:rPr>
                        <a:t>組</a:t>
                      </a:r>
                      <a:r>
                        <a:rPr lang="zh-TW" altLang="en-US" sz="1200" kern="100" dirty="0" smtClean="0">
                          <a:effectLst/>
                        </a:rPr>
                        <a:t>。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</a:tr>
              <a:tr h="3411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9</a:t>
                      </a:r>
                      <a:endParaRPr lang="zh-TW" sz="1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105.04.18~105.06.10</a:t>
                      </a:r>
                      <a:endParaRPr lang="zh-TW" sz="1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註冊組</a:t>
                      </a:r>
                      <a:r>
                        <a:rPr lang="en-US" sz="1200" kern="100">
                          <a:effectLst/>
                        </a:rPr>
                        <a:t>/</a:t>
                      </a:r>
                      <a:endParaRPr lang="zh-TW" sz="1200" kern="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進修教學組</a:t>
                      </a:r>
                      <a:endParaRPr lang="zh-TW" sz="1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註冊</a:t>
                      </a:r>
                      <a:r>
                        <a:rPr lang="zh-TW" sz="1200" kern="100" dirty="0" smtClean="0">
                          <a:effectLst/>
                        </a:rPr>
                        <a:t>組教學</a:t>
                      </a:r>
                      <a:r>
                        <a:rPr lang="zh-TW" sz="1200" kern="100" dirty="0">
                          <a:effectLst/>
                        </a:rPr>
                        <a:t>組進行畢業資格複審及證書製作</a:t>
                      </a:r>
                      <a:r>
                        <a:rPr lang="zh-TW" sz="1200" kern="100" dirty="0" smtClean="0">
                          <a:effectLst/>
                        </a:rPr>
                        <a:t>作業</a:t>
                      </a:r>
                      <a:r>
                        <a:rPr lang="zh-TW" altLang="en-US" sz="1200" kern="100" dirty="0" smtClean="0">
                          <a:effectLst/>
                        </a:rPr>
                        <a:t>。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</a:tr>
              <a:tr h="2728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10</a:t>
                      </a:r>
                      <a:endParaRPr lang="zh-TW" sz="1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105.06.11~105.06.12</a:t>
                      </a:r>
                      <a:endParaRPr lang="zh-TW" sz="1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系辦</a:t>
                      </a:r>
                      <a:endParaRPr lang="zh-TW" sz="1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</a:rPr>
                        <a:t>學生</a:t>
                      </a:r>
                      <a:r>
                        <a:rPr lang="zh-TW" sz="1200" kern="100" dirty="0" smtClean="0">
                          <a:effectLst/>
                        </a:rPr>
                        <a:t>離</a:t>
                      </a:r>
                      <a:r>
                        <a:rPr lang="zh-TW" sz="1200" kern="100" dirty="0">
                          <a:effectLst/>
                        </a:rPr>
                        <a:t>校手續皆通過者，領取畢業證書及</a:t>
                      </a:r>
                      <a:r>
                        <a:rPr lang="zh-TW" sz="1200" kern="100" dirty="0" smtClean="0">
                          <a:effectLst/>
                        </a:rPr>
                        <a:t>成績單</a:t>
                      </a:r>
                      <a:r>
                        <a:rPr lang="zh-TW" altLang="en-US" sz="1200" kern="100" dirty="0" smtClean="0">
                          <a:effectLst/>
                        </a:rPr>
                        <a:t>。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</a:tr>
              <a:tr h="538129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注意：</a:t>
                      </a:r>
                      <a:r>
                        <a:rPr lang="en-US" sz="1200" kern="100" dirty="0">
                          <a:effectLst/>
                        </a:rPr>
                        <a:t>1.</a:t>
                      </a:r>
                      <a:r>
                        <a:rPr lang="zh-TW" sz="1200" kern="100" dirty="0">
                          <a:effectLst/>
                        </a:rPr>
                        <a:t>畢業門檻若於</a:t>
                      </a:r>
                      <a:r>
                        <a:rPr lang="en-US" sz="1200" kern="100" dirty="0">
                          <a:effectLst/>
                        </a:rPr>
                        <a:t>9</a:t>
                      </a:r>
                      <a:r>
                        <a:rPr lang="zh-TW" sz="1200" kern="100" dirty="0">
                          <a:effectLst/>
                        </a:rPr>
                        <a:t>月開學時仍未通過者，視為延修生，須完成註冊繳費</a:t>
                      </a:r>
                      <a:r>
                        <a:rPr lang="zh-TW" sz="1200" kern="100" dirty="0" smtClean="0">
                          <a:effectLst/>
                        </a:rPr>
                        <a:t>程序</a:t>
                      </a:r>
                      <a:r>
                        <a:rPr lang="en-US" altLang="zh-TW" sz="1200" kern="100" dirty="0" smtClean="0">
                          <a:effectLst/>
                        </a:rPr>
                        <a:t/>
                      </a:r>
                      <a:br>
                        <a:rPr lang="en-US" altLang="zh-TW" sz="1200" kern="100" dirty="0" smtClean="0">
                          <a:effectLst/>
                        </a:rPr>
                      </a:br>
                      <a:r>
                        <a:rPr lang="zh-TW" altLang="en-US" sz="1200" kern="100" baseline="0" dirty="0" smtClean="0">
                          <a:effectLst/>
                        </a:rPr>
                        <a:t>              </a:t>
                      </a:r>
                      <a:r>
                        <a:rPr lang="en-US" sz="1200" kern="100" dirty="0" smtClean="0">
                          <a:effectLst/>
                        </a:rPr>
                        <a:t>2</a:t>
                      </a:r>
                      <a:r>
                        <a:rPr lang="en-US" sz="1200" kern="100" dirty="0">
                          <a:effectLst/>
                        </a:rPr>
                        <a:t>.</a:t>
                      </a:r>
                      <a:r>
                        <a:rPr lang="zh-TW" sz="1200" kern="100" dirty="0">
                          <a:effectLst/>
                        </a:rPr>
                        <a:t>外語證照及系證照門檻通過後，務必將『證照正本』送語言中心及系辦認定，始為</a:t>
                      </a:r>
                      <a:r>
                        <a:rPr lang="zh-TW" sz="1200" kern="100" dirty="0" smtClean="0">
                          <a:effectLst/>
                        </a:rPr>
                        <a:t>通過</a:t>
                      </a:r>
                      <a:r>
                        <a:rPr lang="zh-TW" altLang="en-US" sz="1200" kern="100" dirty="0" smtClean="0">
                          <a:effectLst/>
                        </a:rPr>
                        <a:t>。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7511376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535238"/>
              </p:ext>
            </p:extLst>
          </p:nvPr>
        </p:nvGraphicFramePr>
        <p:xfrm>
          <a:off x="1547664" y="1052736"/>
          <a:ext cx="6337100" cy="533505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60040"/>
                <a:gridCol w="432048"/>
                <a:gridCol w="144016"/>
                <a:gridCol w="437275"/>
                <a:gridCol w="1721598"/>
                <a:gridCol w="110919"/>
                <a:gridCol w="1015819"/>
                <a:gridCol w="110919"/>
                <a:gridCol w="1015819"/>
                <a:gridCol w="988647"/>
              </a:tblGrid>
              <a:tr h="233615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班級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大學部四年</a:t>
                      </a:r>
                      <a:r>
                        <a:rPr lang="en-US" sz="800" b="0" u="sng" kern="10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zh-TW" altLang="en-US" sz="800" b="0" u="sng" kern="100" dirty="0" smtClean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lang="en-US" sz="800" b="0" u="sng" kern="100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班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33615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姓名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>
                          <a:solidFill>
                            <a:schemeClr val="tx1"/>
                          </a:solidFill>
                          <a:effectLst/>
                        </a:rPr>
                        <a:t>學</a:t>
                      </a:r>
                      <a:r>
                        <a:rPr lang="en-US" sz="800" b="0" kern="100">
                          <a:solidFill>
                            <a:schemeClr val="tx1"/>
                          </a:solidFill>
                          <a:effectLst/>
                        </a:rPr>
                        <a:t>     </a:t>
                      </a:r>
                      <a:r>
                        <a:rPr lang="zh-TW" sz="800" b="0" kern="100">
                          <a:solidFill>
                            <a:schemeClr val="tx1"/>
                          </a:solidFill>
                          <a:effectLst/>
                        </a:rPr>
                        <a:t>號</a:t>
                      </a:r>
                      <a:endParaRPr lang="zh-TW" sz="700" b="0" kern="10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zh-TW" sz="8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33615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所屬模組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聯絡電話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zh-TW" sz="8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47228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編號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>
                          <a:solidFill>
                            <a:schemeClr val="tx1"/>
                          </a:solidFill>
                          <a:effectLst/>
                        </a:rPr>
                        <a:t>證照名稱</a:t>
                      </a:r>
                      <a:endParaRPr lang="zh-TW" sz="700" b="0" kern="10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700" b="0" kern="100" dirty="0">
                          <a:solidFill>
                            <a:schemeClr val="tx1"/>
                          </a:solidFill>
                          <a:effectLst/>
                        </a:rPr>
                        <a:t>證照生效日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b="0" kern="1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700" b="0" kern="100" dirty="0">
                          <a:solidFill>
                            <a:schemeClr val="tx1"/>
                          </a:solidFill>
                          <a:effectLst/>
                        </a:rPr>
                        <a:t>年</a:t>
                      </a:r>
                      <a:r>
                        <a:rPr lang="en-US" sz="700" b="0" kern="1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zh-TW" sz="700" b="0" kern="100" dirty="0">
                          <a:solidFill>
                            <a:schemeClr val="tx1"/>
                          </a:solidFill>
                          <a:effectLst/>
                        </a:rPr>
                        <a:t>月</a:t>
                      </a:r>
                      <a:r>
                        <a:rPr lang="en-US" sz="700" b="0" kern="1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zh-TW" sz="700" b="0" kern="100" dirty="0">
                          <a:solidFill>
                            <a:schemeClr val="tx1"/>
                          </a:solidFill>
                          <a:effectLst/>
                        </a:rPr>
                        <a:t>日</a:t>
                      </a:r>
                      <a:r>
                        <a:rPr lang="en-US" sz="7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TW" sz="8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700" b="0" kern="100" dirty="0">
                          <a:solidFill>
                            <a:schemeClr val="tx1"/>
                          </a:solidFill>
                          <a:effectLst/>
                        </a:rPr>
                        <a:t>證照點數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由學生填寫</a:t>
                      </a: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TW" sz="8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700" b="0" kern="100" dirty="0">
                          <a:solidFill>
                            <a:schemeClr val="tx1"/>
                          </a:solidFill>
                          <a:effectLst/>
                        </a:rPr>
                        <a:t>核可點數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由審查委員填寫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TW" sz="9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4055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>
                          <a:solidFill>
                            <a:schemeClr val="tx1"/>
                          </a:solidFill>
                          <a:effectLst/>
                        </a:rPr>
                        <a:t>資訊證照</a:t>
                      </a:r>
                      <a:endParaRPr lang="zh-TW" sz="700" b="0" kern="10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電腦軟體應用丙</a:t>
                      </a:r>
                      <a:r>
                        <a:rPr lang="zh-TW" sz="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級</a:t>
                      </a:r>
                      <a:r>
                        <a:rPr lang="zh-TW" altLang="en-US" sz="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技術士     </a:t>
                      </a:r>
                      <a:r>
                        <a:rPr lang="zh-TW" altLang="en-US" sz="7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en-US" altLang="zh-TW" sz="7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altLang="en-US" sz="7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不</a:t>
                      </a:r>
                      <a:r>
                        <a:rPr lang="zh-TW" altLang="zh-TW" sz="7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限入學後考取</a:t>
                      </a:r>
                      <a:r>
                        <a:rPr lang="en-US" altLang="zh-TW" sz="7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8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必要證照</a:t>
                      </a:r>
                      <a:endParaRPr lang="zh-TW" sz="8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8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</a:rPr>
                        <a:t>不列計點數</a:t>
                      </a:r>
                      <a:endParaRPr lang="zh-TW" sz="8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371">
                <a:tc rowSpan="5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專業</a:t>
                      </a:r>
                      <a:r>
                        <a:rPr lang="zh-TW" sz="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證照</a:t>
                      </a:r>
                      <a:endParaRPr lang="en-US" altLang="zh-TW" sz="8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8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(</a:t>
                      </a:r>
                      <a:r>
                        <a:rPr lang="en-US" altLang="zh-TW" sz="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altLang="zh-TW" sz="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限入學後考取</a:t>
                      </a:r>
                      <a:r>
                        <a:rPr lang="en-US" altLang="zh-TW" sz="8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)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7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必考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371"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8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選考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371"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7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1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371"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7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2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371"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7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3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587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合</a:t>
                      </a: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      </a:t>
                      </a: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計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由審查委員填寫</a:t>
                      </a: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TW" sz="8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34218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審查</a:t>
                      </a:r>
                      <a:r>
                        <a:rPr lang="zh-TW" sz="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委員簽章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b="0" u="none" strike="noStrike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系主任簽章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b="0" u="none" strike="noStrike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6267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說明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9">
                  <a:txBody>
                    <a:bodyPr/>
                    <a:lstStyle/>
                    <a:p>
                      <a:pPr marL="356235" indent="-356235" algn="just">
                        <a:spcAft>
                          <a:spcPts val="0"/>
                        </a:spcAft>
                      </a:pP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一、 「專業證照檢定」：本系四年制學生應依下列系訂規範取得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點之專業證照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限入學後考取之證照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，方得畢業</a:t>
                      </a: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。</a:t>
                      </a:r>
                      <a:endParaRPr lang="en-US" altLang="zh-TW" sz="9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56235" indent="-356235" algn="just">
                        <a:spcAft>
                          <a:spcPts val="0"/>
                        </a:spcAft>
                      </a:pPr>
                      <a:r>
                        <a:rPr lang="zh-TW" altLang="en-US" sz="900" b="0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         </a:t>
                      </a:r>
                      <a:r>
                        <a:rPr 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會計模組及租稅模組必考證照（任選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）：為記帳士、會計事務乙級技術士、中小企業財務人員認證、實用級「個人租稅申報實務」類財稅專業能力證照測驗、實用級「營利事業租稅申報實務」類財稅專業能力證照測驗、實用級「綜合所得稅申報實務」類財稅專業能力證照測驗、實用級「財產稅申報實務」類財稅專業能力證照測驗、實用級「營利事業所得稅申報實務」類財稅專業能力證照測驗、實用級「加值型及分非加值型營業稅申報實務」類財稅專業能力證照測驗、實用級「稅務會計實務」類財稅專業能力證照測驗。</a:t>
                      </a:r>
                    </a:p>
                    <a:p>
                      <a:pPr marL="385445" indent="-138430" algn="just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398780" algn="l"/>
                        </a:tabLst>
                      </a:pP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2.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會計模組：除必考證照外，必須再考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張會計模組之證照（若共同證照為會計模組相關證照且已達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點者，則可不須再考）。</a:t>
                      </a:r>
                    </a:p>
                    <a:p>
                      <a:pPr marL="385445" indent="-138430" algn="just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398780" algn="l"/>
                        </a:tabLst>
                      </a:pP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3.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租稅法模組：除必考證照外，必須再考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張租稅模組之證照（若共同證照為租稅模組相關證照且已達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點者，則可不須再考）。</a:t>
                      </a:r>
                    </a:p>
                    <a:p>
                      <a:pPr marL="385445" indent="-138430" algn="just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398780" algn="l"/>
                        </a:tabLst>
                      </a:pP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4.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會計資訊模組必考證照（任選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）：為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TQC-EXCEL 2007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或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2010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進階級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或以上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、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TQC-ACCESS 2007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或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2010 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進階級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或以上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或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ERP 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軟體應用師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財務模組。除必考證照外，必須再考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張資訊模組相關證照。</a:t>
                      </a:r>
                    </a:p>
                    <a:p>
                      <a:pPr marL="364490" indent="-117475" algn="just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398780" algn="l"/>
                        </a:tabLst>
                      </a:pP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5.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參加記帳士考試「稅務相關法規概要」或「租稅申報實務」考試成績達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分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含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以上者，可分別列計為租稅法模組必考證照門檻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與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點，但不得單獨列為租稅法模組證照點數。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二</a:t>
                      </a:r>
                      <a:r>
                        <a:rPr lang="zh-TW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、 </a:t>
                      </a: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「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資訊證照檢定」：本系四年制學生應取得系訂「資訊類證照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電腦軟體應用丙級」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不限考取時間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，方得畢業。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三</a:t>
                      </a:r>
                      <a:r>
                        <a:rPr lang="zh-TW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、</a:t>
                      </a: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務必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依序</a:t>
                      </a:r>
                      <a:r>
                        <a:rPr lang="zh-TW" sz="900" b="0" u="sng" kern="100" dirty="0">
                          <a:solidFill>
                            <a:schemeClr val="tx1"/>
                          </a:solidFill>
                          <a:effectLst/>
                        </a:rPr>
                        <a:t>檢附證照影本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，並依填寫順序裝訂於本表後以供系辦審查。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四</a:t>
                      </a:r>
                      <a:r>
                        <a:rPr lang="zh-TW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、</a:t>
                      </a: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請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務必於上學期期末</a:t>
                      </a:r>
                      <a:r>
                        <a:rPr lang="en-US" sz="900" b="0" u="sng" kern="100" dirty="0">
                          <a:solidFill>
                            <a:schemeClr val="tx1"/>
                          </a:solidFill>
                          <a:effectLst/>
                        </a:rPr>
                        <a:t>105/1/13 (</a:t>
                      </a:r>
                      <a:r>
                        <a:rPr lang="zh-TW" sz="900" b="0" u="sng" kern="100" dirty="0">
                          <a:solidFill>
                            <a:schemeClr val="tx1"/>
                          </a:solidFill>
                          <a:effectLst/>
                        </a:rPr>
                        <a:t>三</a:t>
                      </a:r>
                      <a:r>
                        <a:rPr lang="en-US" sz="900" b="0" u="sng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TW" sz="900" b="0" u="sng" kern="100" dirty="0">
                          <a:solidFill>
                            <a:schemeClr val="tx1"/>
                          </a:solidFill>
                          <a:effectLst/>
                        </a:rPr>
                        <a:t>前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，</a:t>
                      </a: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統一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交</a:t>
                      </a: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由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班代收齊後送至系辦公室審核</a:t>
                      </a: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，若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逾期繳交導致影響畢業者，請</a:t>
                      </a: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自</a:t>
                      </a:r>
                      <a:endParaRPr lang="en-US" altLang="zh-TW" sz="9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          </a:t>
                      </a: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行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負責。</a:t>
                      </a:r>
                      <a:endParaRPr lang="zh-TW" sz="9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56235" indent="-356235" algn="just">
                        <a:spcAft>
                          <a:spcPts val="0"/>
                        </a:spcAft>
                      </a:pPr>
                      <a:endParaRPr lang="zh-TW" sz="8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99912" y="332656"/>
            <a:ext cx="554461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8463" algn="l"/>
              </a:tabLst>
            </a:pPr>
            <a:r>
              <a:rPr kumimoji="1" lang="zh-TW" altLang="zh-TW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朝陽科技大學會計系證照檢定畢業門檻審核表</a:t>
            </a:r>
            <a:endParaRPr kumimoji="1" lang="zh-TW" altLang="zh-TW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8463" algn="l"/>
              </a:tabLst>
            </a:pPr>
            <a:r>
              <a:rPr kumimoji="1" lang="en-US" altLang="zh-TW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</a:t>
            </a:r>
            <a:r>
              <a:rPr kumimoji="1" lang="zh-TW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適用</a:t>
            </a:r>
            <a:r>
              <a:rPr kumimoji="1" lang="en-US" altLang="zh-TW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101</a:t>
            </a:r>
            <a:r>
              <a:rPr kumimoji="1" lang="zh-TW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學年度入學學生</a:t>
            </a:r>
            <a:r>
              <a:rPr kumimoji="1" lang="en-US" altLang="zh-TW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)</a:t>
            </a:r>
            <a:endParaRPr kumimoji="1" lang="zh-TW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677" y="6543626"/>
            <a:ext cx="6486525" cy="50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628900" y="1912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76301" y="6381328"/>
            <a:ext cx="5638082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8463" algn="l"/>
              </a:tabLst>
            </a:pPr>
            <a:r>
              <a:rPr kumimoji="1" lang="en-US" altLang="zh-TW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*</a:t>
            </a:r>
            <a:r>
              <a:rPr kumimoji="1" lang="zh-TW" alt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上列資料若填寫不實，且未符合本系證照畢業門檻之規定者，影響畢業者本人願自行負責。</a:t>
            </a:r>
            <a:endParaRPr kumimoji="1" lang="zh-TW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1836</Words>
  <Application>Microsoft Office PowerPoint</Application>
  <PresentationFormat>如螢幕大小 (4:3)</PresentationFormat>
  <Paragraphs>252</Paragraphs>
  <Slides>11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訓練</vt:lpstr>
      <vt:lpstr>朝陽科技大學  104學年度第2學期應屆畢業生  畢業資格審核注意事項  　會計系</vt:lpstr>
      <vt:lpstr>一、應屆畢業生規定：</vt:lpstr>
      <vt:lpstr>二、畢業自審：</vt:lpstr>
      <vt:lpstr>三、會計系（四日）畢業資格應修學分數： ◎適用課規：101學年度入學適用</vt:lpstr>
      <vt:lpstr>三、會計系（四日）畢業資格應修學分數： ◎適用課規：101學年度入學適用</vt:lpstr>
      <vt:lpstr>五、會計系（四日）畢業資格注意事項(1)</vt:lpstr>
      <vt:lpstr>五、會計系（四日）畢業資格注意事項(2)</vt:lpstr>
      <vt:lpstr>五、會計系（四日）畢業資格注意事項(3)</vt:lpstr>
      <vt:lpstr>PowerPoint 簡報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2016-06-14T00:34:26Z</dcterms:modified>
</cp:coreProperties>
</file>