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77" r:id="rId9"/>
    <p:sldId id="296" r:id="rId10"/>
    <p:sldId id="293" r:id="rId11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</p14:sldIdLst>
        </p14:section>
        <p14:section name="未命名的章節" id="{D10B411B-07CF-4DC7-9C46-E5BD42107BC2}">
          <p14:sldIdLst/>
        </p14:section>
        <p14:section name="未命名的章節" id="{CA34AA5E-1F5F-4FA4-909B-10FAF77B5D5C}">
          <p14:sldIdLst>
            <p14:sldId id="290"/>
            <p14:sldId id="287"/>
            <p14:sldId id="289"/>
            <p14:sldId id="277"/>
            <p14:sldId id="296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>
        <p:scale>
          <a:sx n="172" d="100"/>
          <a:sy n="172" d="100"/>
        </p:scale>
        <p:origin x="96" y="25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8/1/2016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2016/8/1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8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3601"/>
            <a:ext cx="6206573" cy="4944671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www.flc.cyut.edu.tw/FLC_web/Lang/Courses1.aspx" TargetMode="External"/><Relationship Id="rId4" Type="http://schemas.openxmlformats.org/officeDocument/2006/relationships/hyperlink" Target="http://www.flc.cyut.edu.tw/F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22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105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度第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73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</a:t>
            </a:r>
            <a:endParaRPr lang="zh-TW" sz="73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58924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102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2852936"/>
            <a:ext cx="8856984" cy="38164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專業必修、專業選修及自由選修之認列，請參閱所屬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入學時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之課程規劃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公告於系網頁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，有疑問可洽詢系辦助教確認（分機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7424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5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，請洽通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創造力講座，請洽三創教育與發展中心陳明妙小姐（分機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7602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35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35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5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35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5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11/10-11/16)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/>
                <a:gridCol w="2376264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077200" cy="711096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052736"/>
            <a:ext cx="8280920" cy="5616624"/>
          </a:xfrm>
        </p:spPr>
        <p:txBody>
          <a:bodyPr>
            <a:noAutofit/>
          </a:bodyPr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畢業應修科目及學分數，係依入學時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之課程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規劃表修習。</a:t>
            </a: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審」自三上起，即可自行上網查看。</a:t>
            </a: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，若為重補修課會對應至「自由選修」頁籤，請先與通識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老師確認後，再於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b="1" u="sng" dirty="0" smtClean="0">
                <a:latin typeface="標楷體" pitchFamily="65" charset="-120"/>
                <a:ea typeface="標楷體" pitchFamily="65" charset="-120"/>
              </a:rPr>
              <a:t>專業必修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，若為重補修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課也會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對應至「自由選修」頁籤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，請自行於系統進行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6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調整即可</a:t>
            </a: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自審異動後</a:t>
            </a: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系統開放</a:t>
            </a:r>
            <a:r>
              <a:rPr lang="zh-TW" altLang="en-US" sz="2600" b="1" u="sng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系辦審查</a:t>
            </a:r>
            <a:r>
              <a:rPr lang="zh-TW" altLang="en-US" sz="2600" b="1" u="sng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期間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經由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助教複審核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通過後，才會對應至正確的</a:t>
            </a:r>
            <a:r>
              <a:rPr lang="zh-TW" altLang="en-US" sz="2600" u="sng" dirty="0" smtClean="0"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600" u="sng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600" u="sng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標楷體" pitchFamily="65" charset="-120"/>
                <a:ea typeface="標楷體" pitchFamily="65" charset="-120"/>
              </a:rPr>
              <a:t>102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877272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127517"/>
              </p:ext>
            </p:extLst>
          </p:nvPr>
        </p:nvGraphicFramePr>
        <p:xfrm>
          <a:off x="899592" y="1988840"/>
          <a:ext cx="7920880" cy="3672408"/>
        </p:xfrm>
        <a:graphic>
          <a:graphicData uri="http://schemas.openxmlformats.org/drawingml/2006/table">
            <a:tbl>
              <a:tblPr firstRow="1" bandRow="1"/>
              <a:tblGrid>
                <a:gridCol w="1302906"/>
                <a:gridCol w="1217374"/>
                <a:gridCol w="1440160"/>
                <a:gridCol w="1800200"/>
                <a:gridCol w="1008112"/>
                <a:gridCol w="1152128"/>
              </a:tblGrid>
              <a:tr h="711111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審查</a:t>
                      </a: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010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</a:t>
                      </a:r>
                      <a:endParaRPr kumimoji="0" lang="en-US" altLang="zh-TW" sz="2200" i="0" u="none" kern="1200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  <a:hlinkClick r:id="rId5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zh-TW" altLang="zh-TW" sz="2200" i="0" u="non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必修</a:t>
                      </a:r>
                      <a:endParaRPr kumimoji="0" lang="zh-TW" altLang="zh-TW" sz="2200" i="0" u="non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zh-TW" sz="2200" i="0" u="non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必</a:t>
                      </a: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1602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kumimoji="0"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70</a:t>
                      </a:r>
                      <a:r>
                        <a:rPr lang="zh-TW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altLang="zh-TW" sz="2400" kern="1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須含一模組系列課程</a:t>
                      </a:r>
                      <a:r>
                        <a:rPr lang="en-US" altLang="zh-TW" sz="18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8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/>
                      </a:r>
                      <a:b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</a:br>
                      <a:r>
                        <a:rPr lang="en-US" altLang="zh-TW" sz="20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20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需含一門跨模組系列之專業必修課</a:t>
                      </a:r>
                      <a:r>
                        <a:rPr lang="en-US" altLang="zh-TW" sz="2000" kern="12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2000" kern="100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54621"/>
              </p:ext>
            </p:extLst>
          </p:nvPr>
        </p:nvGraphicFramePr>
        <p:xfrm>
          <a:off x="899592" y="1916832"/>
          <a:ext cx="7488832" cy="4106896"/>
        </p:xfrm>
        <a:graphic>
          <a:graphicData uri="http://schemas.openxmlformats.org/drawingml/2006/table">
            <a:tbl>
              <a:tblPr firstRow="1" bandRow="1"/>
              <a:tblGrid>
                <a:gridCol w="792088"/>
                <a:gridCol w="1674186"/>
                <a:gridCol w="1674186"/>
                <a:gridCol w="1674186"/>
                <a:gridCol w="1674186"/>
              </a:tblGrid>
              <a:tr h="827153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畢業審查</a:t>
                      </a:r>
                      <a:r>
                        <a:rPr lang="zh-TW" altLang="en-US" sz="26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補充說明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23213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列</a:t>
                      </a: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必修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課程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外，</a:t>
                      </a:r>
                      <a:r>
                        <a:rPr lang="zh-TW" sz="220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尚須修</a:t>
                      </a:r>
                      <a:r>
                        <a:rPr lang="zh-TW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習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大學入門」</a:t>
                      </a:r>
                      <a:r>
                        <a:rPr lang="zh-TW" sz="2200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200" b="1" kern="10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sz="2200" b="1" kern="10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創造力講座」</a:t>
                      </a:r>
                      <a:endParaRPr lang="zh-TW" sz="2200" b="1" dirty="0">
                        <a:solidFill>
                          <a:srgbClr val="C0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以課程規劃之必修課程為主</a:t>
                      </a:r>
                      <a:endParaRPr lang="en-US" altLang="zh-TW" sz="22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6840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以課程規劃之選修課程為主，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20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單科課程</a:t>
                      </a:r>
                      <a:r>
                        <a:rPr lang="zh-TW" altLang="zh-TW" sz="2200" b="1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zh-TW" sz="22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之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學分數</a:t>
                      </a:r>
                      <a:r>
                        <a:rPr lang="zh-TW" sz="22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2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2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2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2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修習外系或通識課程</a:t>
                      </a:r>
                      <a:endParaRPr lang="zh-TW" sz="22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71264" y="332656"/>
            <a:ext cx="8077200" cy="136815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b="1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102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學年</a:t>
            </a:r>
            <a:r>
              <a:rPr lang="zh-TW" altLang="en-US" sz="2900" b="1" dirty="0" smtClean="0">
                <a:latin typeface="標楷體" pitchFamily="65" charset="-120"/>
                <a:ea typeface="標楷體" pitchFamily="65" charset="-120"/>
              </a:rPr>
              <a:t>度入學適用</a:t>
            </a:r>
            <a:endParaRPr lang="zh-TW" sz="2900" b="1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692696"/>
            <a:ext cx="8274496" cy="64807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(1)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412776"/>
            <a:ext cx="806489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為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學分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例如：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不得</a:t>
            </a:r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sz="24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 smtClean="0">
                <a:latin typeface="標楷體" pitchFamily="65" charset="-120"/>
                <a:ea typeface="標楷體" pitchFamily="65" charset="-120"/>
              </a:rPr>
              <a:t>       </a:t>
            </a:r>
            <a:r>
              <a:rPr lang="zh-TW" altLang="en-US" sz="1800" b="1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1600" b="1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b="1" dirty="0" smtClean="0">
                <a:latin typeface="標楷體" pitchFamily="65" charset="-120"/>
                <a:ea typeface="標楷體" pitchFamily="65" charset="-120"/>
              </a:rPr>
              <a:t>列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之選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18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spcBef>
                <a:spcPts val="1800"/>
              </a:spcBef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學年度課程：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上、下學期均修習及格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，始可列入畢業學分。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若重補修課程學分數不同者，以科目對應科目替代或抵免，多的學分數不得另外列計於總畢業學分中。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須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次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50776" y="297131"/>
            <a:ext cx="8274496" cy="854968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會計系（四日）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畢業資格注意事項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(2)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55577" y="980728"/>
            <a:ext cx="8136904" cy="568863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校定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英文檢定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dirty="0">
                <a:latin typeface="標楷體" pitchFamily="65" charset="-120"/>
                <a:ea typeface="標楷體" pitchFamily="65" charset="-120"/>
              </a:rPr>
              <a:t>門檻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-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通過本校「外語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能力畢業指標實施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辦法」中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任一項標準，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取得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證照時，務必將證照正本送至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800" kern="100" dirty="0"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>
                <a:latin typeface="Times New Roman"/>
                <a:ea typeface="標楷體"/>
                <a:cs typeface="Arial"/>
              </a:rPr>
              <a:t>登記</a:t>
            </a:r>
            <a:r>
              <a:rPr lang="zh-TW" altLang="en-US" sz="2800" kern="100" dirty="0" smtClean="0">
                <a:latin typeface="Times New Roman"/>
                <a:ea typeface="標楷體"/>
                <a:cs typeface="Arial"/>
              </a:rPr>
              <a:t>。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取得規定之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證照門檻，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須選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「外語能力輔導課程」並完成註冊繳費。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院訂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b="1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不限入學後考取，大學前考取亦可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本系生應考取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電腦軟體應用丙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級技術士</a:t>
            </a:r>
            <a:r>
              <a:rPr lang="zh-TW" altLang="zh-TW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</a:br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證照」門檻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-</a:t>
            </a:r>
            <a:r>
              <a:rPr lang="zh-TW" altLang="en-US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限入學後</a:t>
            </a: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考取</a:t>
            </a:r>
            <a: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/>
            </a:r>
            <a:br>
              <a:rPr lang="en-US" altLang="zh-TW" sz="2800" b="1" u="sng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</a:br>
            <a:r>
              <a:rPr lang="zh-TW" altLang="en-US" sz="2800" b="1" u="sng" kern="100" dirty="0" smtClean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各模組學生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應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考取系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訂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專業證照一覽表</a:t>
            </a:r>
            <a:r>
              <a:rPr lang="zh-TW" altLang="zh-TW" sz="2800" b="1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規範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專業證照且點數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達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80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點</a:t>
            </a:r>
            <a:r>
              <a:rPr lang="zh-TW" altLang="en-US" sz="2800" b="1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solidFill>
                <a:srgbClr val="0000FF"/>
              </a:solidFill>
            </a:endParaRPr>
          </a:p>
          <a:p>
            <a:endParaRPr lang="en-US" altLang="zh-TW" sz="2400" dirty="0">
              <a:solidFill>
                <a:srgbClr val="0000FF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資訊證照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zh-TW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2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證照」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門檻審核方式說明：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務必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親自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填寫系訂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且附上各證照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影本並簽名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確認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資料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 無誤，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統一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請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班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代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收齊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於系辦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告期限內繳交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系辦，經系辦複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審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始得通過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       ，</a:t>
            </a:r>
            <a:r>
              <a:rPr lang="zh-TW" altLang="en-US" sz="2800" b="1" kern="100" dirty="0" smtClean="0">
                <a:solidFill>
                  <a:srgbClr val="FF0000"/>
                </a:solidFill>
                <a:latin typeface="Times New Roman"/>
                <a:ea typeface="標楷體"/>
                <a:cs typeface="Arial"/>
              </a:rPr>
              <a:t>逾期繳交影響畢業時程請自行負責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 smtClean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若繳交期限內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尚有未取得之專業證照為符合門檻者，還是要填寫</a:t>
            </a:r>
            <a:r>
              <a:rPr lang="en-US" altLang="zh-TW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專業證照審核表</a:t>
            </a:r>
            <a:r>
              <a:rPr lang="en-US" altLang="zh-TW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】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並附上已取得證照</a:t>
            </a:r>
            <a:r>
              <a:rPr lang="zh-TW" altLang="en-US" sz="28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影本並</a:t>
            </a:r>
            <a:r>
              <a:rPr lang="zh-TW" altLang="en-US" sz="28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簽名繳交，待補考後再將證照影本補交系辦審核。</a:t>
            </a:r>
            <a:endParaRPr lang="en-US" altLang="zh-TW" sz="2800" kern="100" dirty="0">
              <a:solidFill>
                <a:srgbClr val="0000FF"/>
              </a:solidFill>
              <a:latin typeface="Times New Roman"/>
              <a:ea typeface="標楷體"/>
              <a:cs typeface="Arial"/>
            </a:endParaRPr>
          </a:p>
          <a:p>
            <a:endParaRPr lang="en-US" altLang="zh-TW" sz="2800" kern="100" dirty="0">
              <a:latin typeface="Times New Roman"/>
              <a:ea typeface="標楷體"/>
              <a:cs typeface="Arial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kern="100" dirty="0">
                <a:solidFill>
                  <a:srgbClr val="C00000"/>
                </a:solidFill>
                <a:latin typeface="Times New Roman"/>
                <a:ea typeface="標楷體"/>
                <a:cs typeface="Arial"/>
              </a:rPr>
              <a:t>上列畢業門檻若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於應屆畢業之次學期開學前未取得者，須完成次學期之註冊繳費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程序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，次學期取得證照經系辦通過者，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次學期之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始得領取畢業證書</a:t>
            </a:r>
            <a:r>
              <a:rPr lang="zh-TW" altLang="en-US" sz="2800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462911"/>
              </p:ext>
            </p:extLst>
          </p:nvPr>
        </p:nvGraphicFramePr>
        <p:xfrm>
          <a:off x="1547664" y="1052736"/>
          <a:ext cx="6337100" cy="53350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60040"/>
                <a:gridCol w="432048"/>
                <a:gridCol w="144016"/>
                <a:gridCol w="437275"/>
                <a:gridCol w="1721598"/>
                <a:gridCol w="110919"/>
                <a:gridCol w="1015819"/>
                <a:gridCol w="110919"/>
                <a:gridCol w="1015819"/>
                <a:gridCol w="988647"/>
              </a:tblGrid>
              <a:tr h="2336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班級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大學部四年</a:t>
                      </a:r>
                      <a:r>
                        <a:rPr lang="en-US" sz="800" b="0" u="sng" kern="1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alt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  </a:t>
                      </a:r>
                      <a:r>
                        <a:rPr lang="en-US" sz="8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班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36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姓名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學</a:t>
                      </a: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號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361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所屬模組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聯絡電話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800" b="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zh-TW" sz="800" b="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7228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編號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證照名稱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證照生效日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/</a:t>
                      </a: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日</a:t>
                      </a:r>
                      <a:r>
                        <a:rPr lang="en-US" sz="7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證照點數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由學生填寫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700" b="0" kern="100" dirty="0">
                          <a:solidFill>
                            <a:schemeClr val="tx1"/>
                          </a:solidFill>
                          <a:effectLst/>
                        </a:rPr>
                        <a:t>核可點數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04055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>
                          <a:solidFill>
                            <a:schemeClr val="tx1"/>
                          </a:solidFill>
                          <a:effectLst/>
                        </a:rPr>
                        <a:t>資訊證照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級</a:t>
                      </a: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技術士     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不</a:t>
                      </a:r>
                      <a:r>
                        <a:rPr lang="zh-TW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必要證照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</a:rPr>
                        <a:t>不列計點數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rowSpan="5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專業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證照</a:t>
                      </a:r>
                      <a:endParaRPr lang="en-US" altLang="zh-TW" sz="8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(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alt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限入學後考取</a:t>
                      </a:r>
                      <a:r>
                        <a:rPr lang="en-US" altLang="zh-TW" sz="8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)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必考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800" b="0" kern="1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選考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1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2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371"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7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新細明體"/>
                        </a:rPr>
                        <a:t>3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2587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合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      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計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由審查委員填寫</a:t>
                      </a:r>
                      <a:r>
                        <a:rPr lang="en-US" sz="8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3421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審查</a:t>
                      </a: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委員簽章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系主任簽章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800" b="0" u="none" strike="noStrike" kern="1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zh-TW" sz="700" b="0" kern="10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6267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800" b="0" kern="100" dirty="0">
                          <a:solidFill>
                            <a:schemeClr val="tx1"/>
                          </a:solidFill>
                          <a:effectLst/>
                        </a:rPr>
                        <a:t>說明</a:t>
                      </a:r>
                      <a:endParaRPr lang="zh-TW" sz="7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一、 「專業證照檢定」：本系四年制學生應依下列系訂規範取得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點之專業證照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限入學後考取之證照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，方得畢業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。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56235" indent="-356235" algn="just">
                        <a:spcAft>
                          <a:spcPts val="0"/>
                        </a:spcAft>
                      </a:pPr>
                      <a:r>
                        <a:rPr lang="zh-TW" altLang="en-US" sz="900" b="0" kern="100" baseline="0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會計模組及租稅模組必考證照（任選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）：為記帳士、會計事務乙級技術士、中小企業財務人員認證、實用級「個人租稅申報實務」類財稅專業能力證照測驗、實用級「營利事業租稅申報實務」類財稅專業能力證照測驗、實用級「綜合所得稅申報實務」類財稅專業能力證照測驗、實用級「財產稅申報實務」類財稅專業能力證照測驗、實用級「營利事業所得稅申報實務」類財稅專業能力證照測驗、實用級「加值型及分非加值型營業稅申報實務」類財稅專業能力證照測驗、實用級「稅務會計實務」類財稅專業能力證照測驗。</a:t>
                      </a:r>
                    </a:p>
                    <a:p>
                      <a:pPr marL="385445" indent="-13843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2.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會計模組：除必考證照外，必須再考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張會計模組之證照（若共同證照為會計模組相關證照且已達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85445" indent="-13843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3.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租稅法模組：除必考證照外，必須再考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張租稅模組之證照（若共同證照為租稅模組相關證照且已達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點者，則可不須再考）。</a:t>
                      </a:r>
                    </a:p>
                    <a:p>
                      <a:pPr marL="385445" indent="-138430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4.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會計資訊模組必考證照（任選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）：為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TQC-EXCEL 2007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2010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TQC-ACCESS 2007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2010 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進階級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或以上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或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ERP 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軟體應用師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財務模組。除必考證照外，必須再考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張資訊模組相關證照。</a:t>
                      </a:r>
                    </a:p>
                    <a:p>
                      <a:pPr marL="364490" indent="-117475" algn="just">
                        <a:lnSpc>
                          <a:spcPts val="1200"/>
                        </a:lnSpc>
                        <a:spcAft>
                          <a:spcPts val="0"/>
                        </a:spcAft>
                        <a:tabLst>
                          <a:tab pos="398780" algn="l"/>
                        </a:tabLst>
                      </a:pP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5.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參加記帳士考試「稅務相關法規概要」或「租稅申報實務」考試成績達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分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含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以上者，可分別列計為租稅法模組必考證照門檻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與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點，但不得單獨列為租稅法模組證照點數。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二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 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資訊證照檢定」：本系四年制學生應取得系訂「資訊類證照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電腦軟體應用丙級」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不限考取時間</a:t>
                      </a:r>
                      <a:r>
                        <a:rPr lang="en-US" sz="900" b="0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，方得畢業。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務必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依序</a:t>
                      </a:r>
                      <a:r>
                        <a:rPr lang="zh-TW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檢附證照影本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，並依填寫順序裝訂於本表後以供系辦審查。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四</a:t>
                      </a:r>
                      <a:r>
                        <a:rPr lang="zh-TW" alt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、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請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務必於上學期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期末</a:t>
                      </a:r>
                      <a:r>
                        <a:rPr lang="en-US" sz="900" b="0" u="sng" kern="100" dirty="0" smtClean="0">
                          <a:solidFill>
                            <a:schemeClr val="tx1"/>
                          </a:solidFill>
                          <a:effectLst/>
                        </a:rPr>
                        <a:t>106/1/11(</a:t>
                      </a:r>
                      <a:r>
                        <a:rPr lang="zh-TW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三</a:t>
                      </a:r>
                      <a:r>
                        <a:rPr lang="en-US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r>
                        <a:rPr lang="zh-TW" sz="900" b="0" u="sng" kern="100" dirty="0">
                          <a:solidFill>
                            <a:schemeClr val="tx1"/>
                          </a:solidFill>
                          <a:effectLst/>
                        </a:rPr>
                        <a:t>前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，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統一</a:t>
                      </a: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交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由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班代收齊後送至系辦公室審核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，若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逾期繳交導致影響畢業者，請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自</a:t>
                      </a:r>
                      <a:endParaRPr lang="en-US" altLang="zh-TW" sz="900" b="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ea"/>
                        <a:buNone/>
                      </a:pPr>
                      <a:r>
                        <a:rPr lang="zh-TW" altLang="en-US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          </a:t>
                      </a:r>
                      <a:r>
                        <a:rPr lang="zh-TW" sz="900" b="0" kern="100" dirty="0" smtClean="0">
                          <a:solidFill>
                            <a:schemeClr val="tx1"/>
                          </a:solidFill>
                          <a:effectLst/>
                        </a:rPr>
                        <a:t>行</a:t>
                      </a:r>
                      <a:r>
                        <a:rPr lang="zh-TW" sz="900" b="0" kern="100" dirty="0">
                          <a:solidFill>
                            <a:schemeClr val="tx1"/>
                          </a:solidFill>
                          <a:effectLst/>
                        </a:rPr>
                        <a:t>負責。</a:t>
                      </a:r>
                      <a:endParaRPr lang="zh-TW" sz="9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56235" indent="-356235" algn="just">
                        <a:spcAft>
                          <a:spcPts val="0"/>
                        </a:spcAft>
                      </a:pPr>
                      <a:endParaRPr lang="zh-TW" sz="8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38072" marR="38072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99912" y="332656"/>
            <a:ext cx="554461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zh-TW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朝陽科技大學會計系證照檢定畢業門檻審核表</a:t>
            </a:r>
            <a:endParaRPr kumimoji="1" lang="zh-TW" altLang="zh-TW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適用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102</a:t>
            </a:r>
            <a:r>
              <a:rPr kumimoji="1" lang="zh-TW" alt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學年度入學學生</a:t>
            </a:r>
            <a:r>
              <a:rPr kumimoji="1" lang="en-US" altLang="zh-TW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)</a:t>
            </a:r>
            <a:endParaRPr kumimoji="1" lang="zh-TW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7677" y="6543626"/>
            <a:ext cx="6486525" cy="50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628900" y="1912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76301" y="6381328"/>
            <a:ext cx="5638082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846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  <a:cs typeface="新細明體" pitchFamily="18" charset="-12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98463" algn="l"/>
              </a:tabLst>
            </a:pPr>
            <a:r>
              <a:rPr kumimoji="1" lang="en-US" altLang="zh-TW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*</a:t>
            </a:r>
            <a:r>
              <a:rPr kumimoji="1" lang="zh-TW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上列資料若填寫不實，且未符合本系證照畢業門檻之規定者，影響畢業者本人願自行負責。</a:t>
            </a:r>
            <a:endParaRPr kumimoji="1" lang="zh-TW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78434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1419</Words>
  <Application>Microsoft Office PowerPoint</Application>
  <PresentationFormat>如螢幕大小 (4:3)</PresentationFormat>
  <Paragraphs>197</Paragraphs>
  <Slides>10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訓練</vt:lpstr>
      <vt:lpstr>朝陽科技大學  105學年度第2學期應屆畢業生  畢業資格審核注意事項  　會計系</vt:lpstr>
      <vt:lpstr>一、應屆畢業生規定：</vt:lpstr>
      <vt:lpstr>二、畢業自審：</vt:lpstr>
      <vt:lpstr>三、會計系（四日）畢業資格應修學分數： ◎適用課規：102學年度入學適用</vt:lpstr>
      <vt:lpstr>三、會計系（四日）畢業資格應修學分數： ◎適用課規：102學年度入學適用</vt:lpstr>
      <vt:lpstr>五、會計系（四日）畢業資格注意事項(1)</vt:lpstr>
      <vt:lpstr>五、會計系（四日）畢業資格注意事項(2)</vt:lpstr>
      <vt:lpstr>PowerPoint 簡報</vt:lpstr>
      <vt:lpstr>Q&amp;A  是否仍有問題? ． 請先上網查看【畢業生專區】資訊 . 『各系畢業資格審核注意事項』</vt:lpstr>
      <vt:lpstr>洽詢單位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2015-11-09T06:45:29Z</dcterms:created>
  <dcterms:modified xsi:type="dcterms:W3CDTF">2016-08-01T01:39:53Z</dcterms:modified>
</cp:coreProperties>
</file>