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3.xml" ContentType="application/vnd.openxmlformats-officedocument.presentationml.notesSlide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notesSlides/notesSlide4.xml" ContentType="application/vnd.openxmlformats-officedocument.presentationml.notesSlide+xml"/>
  <Override PartName="/ppt/tags/tag1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9" r:id="rId2"/>
    <p:sldId id="291" r:id="rId3"/>
    <p:sldId id="292" r:id="rId4"/>
    <p:sldId id="261" r:id="rId5"/>
    <p:sldId id="290" r:id="rId6"/>
    <p:sldId id="287" r:id="rId7"/>
    <p:sldId id="289" r:id="rId8"/>
    <p:sldId id="277" r:id="rId9"/>
    <p:sldId id="296" r:id="rId10"/>
    <p:sldId id="293" r:id="rId11"/>
  </p:sldIdLst>
  <p:sldSz cx="9144000" cy="6858000" type="screen4x3"/>
  <p:notesSz cx="6797675" cy="9926638"/>
  <p:defaultTextStyle>
    <a:defPPr>
      <a:defRPr lang="zh-TW"/>
    </a:defPPr>
    <a:lvl1pPr marL="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封面" id="{779CC93D-E52E-4D84-901B-11D7331DD495}">
          <p14:sldIdLst>
            <p14:sldId id="259"/>
          </p14:sldIdLst>
        </p14:section>
        <p14:section name="畢審說明及注意事項" id="{6D9936A3-3945-4757-BC8B-B5C252D8E036}">
          <p14:sldIdLst>
            <p14:sldId id="291"/>
            <p14:sldId id="292"/>
            <p14:sldId id="261"/>
            <p14:sldId id="290"/>
            <p14:sldId id="287"/>
            <p14:sldId id="289"/>
            <p14:sldId id="277"/>
            <p14:sldId id="296"/>
            <p14:sldId id="29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6600"/>
    <a:srgbClr val="0000FF"/>
    <a:srgbClr val="009ED6"/>
    <a:srgbClr val="003300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淺色樣式 1 - 輔色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C2FFA5D-87B4-456A-9821-1D502468CF0F}" styleName="佈景主題樣式 1 - 輔色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032" autoAdjust="0"/>
    <p:restoredTop sz="97658" autoAdjust="0"/>
  </p:normalViewPr>
  <p:slideViewPr>
    <p:cSldViewPr>
      <p:cViewPr varScale="1">
        <p:scale>
          <a:sx n="83" d="100"/>
          <a:sy n="83" d="100"/>
        </p:scale>
        <p:origin x="1891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4" d="100"/>
        <a:sy n="154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144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6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D83FDC75-7F73-4A4A-A77C-09AADF00E0EA}" type="datetimeFigureOut">
              <a:rPr lang="en-US" altLang="zh-TW" smtClean="0"/>
              <a:pPr/>
              <a:t>10/27/2020</a:t>
            </a:fld>
            <a:endParaRPr lang="zh-TW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3" y="9428585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6" y="9428585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459226BF-1F13-42D3-80DC-373E7ADD1EBC}" type="slidenum">
              <a:rPr lang="zh-TW" smtClean="0"/>
              <a:pPr/>
              <a:t>‹#›</a:t>
            </a:fld>
            <a:endParaRPr lang="zh-TW" dirty="0"/>
          </a:p>
        </p:txBody>
      </p:sp>
    </p:spTree>
    <p:extLst>
      <p:ext uri="{BB962C8B-B14F-4D97-AF65-F5344CB8AC3E}">
        <p14:creationId xmlns:p14="http://schemas.microsoft.com/office/powerpoint/2010/main" val="3795580406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6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48AEF76B-3757-4A0B-AF93-28494465C1DD}" type="datetimeFigureOut">
              <a:pPr/>
              <a:t>2020/10/27</a:t>
            </a:fld>
            <a:endParaRPr lang="zh-TW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5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" y="9428585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6" y="9428585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75693FD4-8F83-4EF7-AC3F-0DC0388986B0}" type="slidenum">
              <a:pPr/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3910405948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zh-TW"/>
            </a:pPr>
            <a:r>
              <a:rPr lang="zh-TW" dirty="0" smtClean="0"/>
              <a:t>此範本可作為群組設定中簡報訓練教材的起始檔案。</a:t>
            </a:r>
          </a:p>
          <a:p>
            <a:endParaRPr lang="zh-TW" dirty="0" smtClean="0"/>
          </a:p>
          <a:p>
            <a:pPr lvl="0"/>
            <a:r>
              <a:rPr lang="zh-TW" sz="1200" b="1" dirty="0" smtClean="0"/>
              <a:t>章節</a:t>
            </a:r>
            <a:endParaRPr lang="zh-TW" sz="1200" b="0" dirty="0" smtClean="0"/>
          </a:p>
          <a:p>
            <a:pPr lvl="0"/>
            <a:r>
              <a:rPr lang="zh-TW" sz="1200" b="0" dirty="0" smtClean="0"/>
              <a:t>在投影片上按一下右鍵以新增章節。</a:t>
            </a:r>
            <a:r>
              <a:rPr lang="zh-TW" sz="1200" b="0" baseline="0" dirty="0" smtClean="0"/>
              <a:t> 章節可協助您組織投影片，或簡化多個作者之間的共同作業。</a:t>
            </a:r>
            <a:endParaRPr lang="zh-TW" sz="1200" b="0" dirty="0" smtClean="0"/>
          </a:p>
          <a:p>
            <a:pPr lvl="0"/>
            <a:endParaRPr lang="zh-TW" sz="1200" b="1" dirty="0" smtClean="0"/>
          </a:p>
          <a:p>
            <a:pPr lvl="0"/>
            <a:r>
              <a:rPr lang="zh-TW" sz="1200" b="1" dirty="0" smtClean="0"/>
              <a:t>備忘稿</a:t>
            </a:r>
          </a:p>
          <a:p>
            <a:pPr lvl="0"/>
            <a:r>
              <a:rPr lang="zh-TW" sz="1200" dirty="0" smtClean="0"/>
              <a:t>使用 [備忘稿] 章節記錄交付備忘稿，或提供其他詳細資料給對象。</a:t>
            </a:r>
            <a:r>
              <a:rPr lang="zh-TW" sz="1200" baseline="0" dirty="0" smtClean="0"/>
              <a:t> 於簡報期間在 [簡報檢視] 中檢視這些備忘稿。 </a:t>
            </a:r>
          </a:p>
          <a:p>
            <a:pPr lvl="0">
              <a:buFontTx/>
              <a:buNone/>
            </a:pPr>
            <a:r>
              <a:rPr lang="zh-TW" sz="1200" dirty="0" smtClean="0"/>
              <a:t>請記住字型大小 (對於協助工具、可見度、影片拍攝及線上生產非常重要)</a:t>
            </a:r>
          </a:p>
          <a:p>
            <a:pPr lvl="0"/>
            <a:endParaRPr lang="zh-TW" sz="1200" dirty="0" smtClean="0"/>
          </a:p>
          <a:p>
            <a:pPr lvl="0">
              <a:buFontTx/>
              <a:buNone/>
            </a:pPr>
            <a:r>
              <a:rPr lang="zh-TW" sz="1200" b="1" dirty="0" smtClean="0"/>
              <a:t>協調的色彩 </a:t>
            </a:r>
          </a:p>
          <a:p>
            <a:pPr lvl="0">
              <a:buFontTx/>
              <a:buNone/>
            </a:pPr>
            <a:r>
              <a:rPr lang="zh-TW" sz="1200" dirty="0" smtClean="0"/>
              <a:t>請特別注意圖形、圖表及文字方塊。</a:t>
            </a:r>
            <a:r>
              <a:rPr lang="zh-TW" sz="1200" baseline="0" dirty="0" smtClean="0"/>
              <a:t> </a:t>
            </a:r>
            <a:endParaRPr lang="zh-TW" sz="1200" dirty="0" smtClean="0"/>
          </a:p>
          <a:p>
            <a:pPr lvl="0"/>
            <a:r>
              <a:rPr lang="zh-TW" sz="1200" dirty="0" smtClean="0"/>
              <a:t>考慮出席者將以黑白或 </a:t>
            </a:r>
            <a:r>
              <a:rPr lang="zh-TW" sz="1200" dirty="0" err="1" smtClean="0"/>
              <a:t>灰階列印</a:t>
            </a:r>
            <a:r>
              <a:rPr lang="zh-TW" sz="1200" dirty="0" smtClean="0"/>
              <a:t>。執行測試列印，以確保在進行純黑白及 </a:t>
            </a:r>
            <a:r>
              <a:rPr lang="zh-TW" sz="1200" dirty="0" err="1" smtClean="0"/>
              <a:t>灰階列印時色彩正確</a:t>
            </a:r>
            <a:r>
              <a:rPr lang="zh-TW" sz="1200" dirty="0" smtClean="0"/>
              <a:t>。</a:t>
            </a:r>
          </a:p>
          <a:p>
            <a:pPr lvl="0">
              <a:buFontTx/>
              <a:buNone/>
            </a:pPr>
            <a:endParaRPr lang="zh-TW" sz="1200" dirty="0" smtClean="0"/>
          </a:p>
          <a:p>
            <a:pPr lvl="0">
              <a:buFontTx/>
              <a:buNone/>
            </a:pPr>
            <a:r>
              <a:rPr lang="zh-TW" sz="1200" b="1" dirty="0" smtClean="0"/>
              <a:t>圖形、表格和圖表</a:t>
            </a:r>
          </a:p>
          <a:p>
            <a:pPr lvl="0"/>
            <a:r>
              <a:rPr lang="zh-TW" sz="1200" dirty="0" smtClean="0"/>
              <a:t>保持簡單: 如果可能，使用一致而不令人分心的樣式和色彩。</a:t>
            </a:r>
          </a:p>
          <a:p>
            <a:pPr lvl="0"/>
            <a:r>
              <a:rPr lang="zh-TW" sz="1200" dirty="0" smtClean="0"/>
              <a:t>所有圖表和表格都加上標籤。</a:t>
            </a:r>
          </a:p>
          <a:p>
            <a:endParaRPr lang="zh-TW" dirty="0" smtClean="0"/>
          </a:p>
          <a:p>
            <a:endParaRPr lang="zh-TW" dirty="0" smtClean="0"/>
          </a:p>
          <a:p>
            <a:endParaRPr lang="zh-TW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zh-TW" smtClean="0"/>
              <a:pPr/>
              <a:t>1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zh-TW" dirty="0" smtClean="0"/>
              <a:t>提供簡報的簡短概觀。</a:t>
            </a:r>
            <a:r>
              <a:rPr lang="zh-TW" baseline="0" dirty="0" smtClean="0"/>
              <a:t> 描</a:t>
            </a:r>
            <a:r>
              <a:rPr lang="zh-TW" dirty="0" smtClean="0"/>
              <a:t>描述簡報的主要焦點與其重要性。</a:t>
            </a:r>
          </a:p>
          <a:p>
            <a:pPr>
              <a:lnSpc>
                <a:spcPct val="80000"/>
              </a:lnSpc>
            </a:pPr>
            <a:r>
              <a:rPr lang="zh-TW" dirty="0" smtClean="0"/>
              <a:t>介紹每個主要主題。</a:t>
            </a:r>
          </a:p>
          <a:p>
            <a:r>
              <a:rPr lang="zh-TW" dirty="0" smtClean="0"/>
              <a:t>為了幫助簡報對象掌握簡報重點，您</a:t>
            </a:r>
            <a:r>
              <a:rPr lang="zh-TW" baseline="0" dirty="0" smtClean="0"/>
              <a:t> 可以 </a:t>
            </a:r>
            <a:r>
              <a:rPr lang="zh-TW" dirty="0" smtClean="0"/>
              <a:t>在整個簡報期間重複此概觀投影片，反白顯示您接下來要討論的特定主題。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altLang="zh-TW" smtClean="0"/>
              <a:pPr/>
              <a:t>4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3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zh-TW" dirty="0" smtClean="0"/>
              <a:t>Microsoft </a:t>
            </a:r>
            <a:r>
              <a:rPr lang="zh-TW" b="1" dirty="0" smtClean="0"/>
              <a:t>卓越工程</a:t>
            </a:r>
            <a:endParaRPr lang="zh-TW" dirty="0" smtClean="0"/>
          </a:p>
        </p:txBody>
      </p:sp>
      <p:sp>
        <p:nvSpPr>
          <p:cNvPr id="41987" name="Rectangle 25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zh-TW" dirty="0" smtClean="0"/>
              <a:t>Microsoft 機密</a:t>
            </a:r>
          </a:p>
        </p:txBody>
      </p:sp>
      <p:sp>
        <p:nvSpPr>
          <p:cNvPr id="41988" name="Rectangle 26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2B44A5F-6CE4-493C-A0D7-6834FF76660C}" type="slidenum">
              <a:rPr lang="en-US" altLang="zh-TW" smtClean="0"/>
              <a:pPr/>
              <a:t>8</a:t>
            </a:fld>
            <a:endParaRPr lang="zh-TW" dirty="0" smtClean="0"/>
          </a:p>
        </p:txBody>
      </p:sp>
      <p:sp>
        <p:nvSpPr>
          <p:cNvPr id="419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488950"/>
            <a:ext cx="4965700" cy="3724275"/>
          </a:xfrm>
          <a:ln/>
        </p:spPr>
      </p:sp>
      <p:sp>
        <p:nvSpPr>
          <p:cNvPr id="419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787" y="4483601"/>
            <a:ext cx="6206573" cy="4944671"/>
          </a:xfrm>
          <a:noFill/>
          <a:ln/>
        </p:spPr>
        <p:txBody>
          <a:bodyPr/>
          <a:lstStyle/>
          <a:p>
            <a:pPr>
              <a:buFontTx/>
              <a:buNone/>
            </a:pPr>
            <a:endParaRPr lang="zh-TW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3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zh-TW" dirty="0" smtClean="0"/>
              <a:t>Microsoft </a:t>
            </a:r>
            <a:r>
              <a:rPr lang="zh-TW" b="1" dirty="0" smtClean="0"/>
              <a:t>卓越工程</a:t>
            </a:r>
            <a:endParaRPr lang="zh-TW" dirty="0" smtClean="0"/>
          </a:p>
        </p:txBody>
      </p:sp>
      <p:sp>
        <p:nvSpPr>
          <p:cNvPr id="41987" name="Rectangle 25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zh-TW" dirty="0" smtClean="0"/>
              <a:t>Microsoft 機密</a:t>
            </a:r>
          </a:p>
        </p:txBody>
      </p:sp>
      <p:sp>
        <p:nvSpPr>
          <p:cNvPr id="41988" name="Rectangle 26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2B44A5F-6CE4-493C-A0D7-6834FF76660C}" type="slidenum">
              <a:rPr lang="en-US" altLang="zh-TW" smtClean="0"/>
              <a:pPr/>
              <a:t>9</a:t>
            </a:fld>
            <a:endParaRPr lang="zh-TW" dirty="0" smtClean="0"/>
          </a:p>
        </p:txBody>
      </p:sp>
      <p:sp>
        <p:nvSpPr>
          <p:cNvPr id="419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488950"/>
            <a:ext cx="4965700" cy="3724275"/>
          </a:xfrm>
          <a:ln/>
        </p:spPr>
      </p:sp>
      <p:sp>
        <p:nvSpPr>
          <p:cNvPr id="419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787" y="4483601"/>
            <a:ext cx="6206573" cy="4944671"/>
          </a:xfrm>
          <a:noFill/>
          <a:ln/>
        </p:spPr>
        <p:txBody>
          <a:bodyPr/>
          <a:lstStyle/>
          <a:p>
            <a:pPr>
              <a:buFontTx/>
              <a:buNone/>
            </a:pPr>
            <a:endParaRPr lang="zh-TW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90800" y="2286000"/>
            <a:ext cx="6180224" cy="1470025"/>
          </a:xfrm>
        </p:spPr>
        <p:txBody>
          <a:bodyPr anchor="t"/>
          <a:lstStyle>
            <a:lvl1pPr algn="r" eaLnBrk="1" latinLnBrk="0" hangingPunct="1">
              <a:defRPr kumimoji="0" lang="zh-TW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4038600"/>
            <a:ext cx="4772528" cy="990600"/>
          </a:xfrm>
        </p:spPr>
        <p:txBody>
          <a:bodyPr>
            <a:normAutofit/>
          </a:bodyPr>
          <a:lstStyle>
            <a:lvl1pPr marL="0" indent="0" algn="r" eaLnBrk="1" latinLnBrk="0" hangingPunct="1">
              <a:buNone/>
              <a:defRPr kumimoji="0" lang="zh-TW" sz="2000" b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eaLnBrk="1" latinLnBrk="0" hangingPunct="1"/>
            <a:r>
              <a:rPr lang="zh-TW" altLang="en-US" smtClean="0"/>
              <a:t>按一下以編輯母片副標題樣式</a:t>
            </a:r>
            <a:endParaRPr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251"/>
            <a:ext cx="3721618" cy="6858000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858000" y="5105400"/>
            <a:ext cx="18288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TW" sz="2000" baseline="0"/>
            </a:lvl1pPr>
          </a:lstStyle>
          <a:p>
            <a:r>
              <a:rPr kumimoji="0" lang="zh-TW"/>
              <a:t>公司標誌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僅背景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" y="6356350"/>
            <a:ext cx="2133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356350"/>
            <a:ext cx="2895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3161049" y="-3176815"/>
            <a:ext cx="2819400" cy="91730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0" y="3048000"/>
            <a:ext cx="4343400" cy="1362075"/>
          </a:xfrm>
        </p:spPr>
        <p:txBody>
          <a:bodyPr anchor="b" anchorCtr="0"/>
          <a:lstStyle>
            <a:lvl1pPr algn="l" eaLnBrk="1" latinLnBrk="0" hangingPunct="1">
              <a:defRPr kumimoji="0" lang="zh-TW" sz="4000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781800" y="5334000"/>
            <a:ext cx="21336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TW" sz="1800"/>
            </a:lvl1pPr>
          </a:lstStyle>
          <a:p>
            <a:r>
              <a:rPr kumimoji="0" lang="zh-TW"/>
              <a:t>公司標誌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物件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2000" y="269632"/>
            <a:ext cx="8077200" cy="1143000"/>
          </a:xfrm>
        </p:spPr>
        <p:txBody>
          <a:bodyPr anchor="ctr" anchorCtr="0"/>
          <a:lstStyle>
            <a:lvl1pPr algn="l" eaLnBrk="1" latinLnBrk="0" hangingPunct="1">
              <a:defRPr kumimoji="0" lang="zh-TW"/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4297363"/>
          </a:xfrm>
        </p:spPr>
        <p:txBody>
          <a:bodyPr>
            <a:normAutofit/>
          </a:bodyPr>
          <a:lstStyle>
            <a:lvl1pPr eaLnBrk="1" latinLnBrk="0" hangingPunct="1">
              <a:defRPr kumimoji="0" lang="zh-TW" sz="3200">
                <a:latin typeface="+mn-lt"/>
              </a:defRPr>
            </a:lvl1pPr>
            <a:lvl2pPr eaLnBrk="1" latinLnBrk="0" hangingPunct="1">
              <a:defRPr kumimoji="0" lang="zh-TW" sz="2800">
                <a:latin typeface="+mn-lt"/>
              </a:defRPr>
            </a:lvl2pPr>
            <a:lvl3pPr eaLnBrk="1" latinLnBrk="0" hangingPunct="1">
              <a:defRPr kumimoji="0" lang="zh-TW" sz="2400">
                <a:latin typeface="+mn-lt"/>
              </a:defRPr>
            </a:lvl3pPr>
            <a:lvl4pPr eaLnBrk="1" latinLnBrk="0" hangingPunct="1">
              <a:defRPr kumimoji="0" lang="zh-TW" sz="2400">
                <a:latin typeface="+mn-lt"/>
              </a:defRPr>
            </a:lvl4pPr>
            <a:lvl5pPr eaLnBrk="1" latinLnBrk="0" hangingPunct="1">
              <a:defRPr kumimoji="0" lang="zh-TW" sz="2400">
                <a:latin typeface="+mn-lt"/>
              </a:defRPr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二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TW" sz="2800"/>
            </a:lvl1pPr>
            <a:lvl2pPr eaLnBrk="1" latinLnBrk="0" hangingPunct="1">
              <a:defRPr kumimoji="0" lang="zh-TW" sz="2400"/>
            </a:lvl2pPr>
            <a:lvl3pPr eaLnBrk="1" latinLnBrk="0" hangingPunct="1">
              <a:defRPr kumimoji="0" lang="zh-TW" sz="2000"/>
            </a:lvl3pPr>
            <a:lvl4pPr eaLnBrk="1" latinLnBrk="0" hangingPunct="1">
              <a:defRPr kumimoji="0" lang="zh-TW" sz="1800"/>
            </a:lvl4pPr>
            <a:lvl5pPr eaLnBrk="1" latinLnBrk="0" hangingPunct="1">
              <a:defRPr kumimoji="0" lang="zh-TW" sz="1800"/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TW" sz="2800"/>
            </a:lvl1pPr>
            <a:lvl2pPr eaLnBrk="1" latinLnBrk="0" hangingPunct="1">
              <a:defRPr kumimoji="0" lang="zh-TW" sz="2400"/>
            </a:lvl2pPr>
            <a:lvl3pPr eaLnBrk="1" latinLnBrk="0" hangingPunct="1">
              <a:defRPr kumimoji="0" lang="zh-TW" sz="2000"/>
            </a:lvl3pPr>
            <a:lvl4pPr eaLnBrk="1" latinLnBrk="0" hangingPunct="1">
              <a:defRPr kumimoji="0" lang="zh-TW" sz="1800"/>
            </a:lvl4pPr>
            <a:lvl5pPr eaLnBrk="1" latinLnBrk="0" hangingPunct="1">
              <a:defRPr kumimoji="0" lang="zh-TW" sz="1800"/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對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eaLnBrk="1" latinLnBrk="0" hangingPunct="1">
              <a:defRPr kumimoji="0" lang="zh-TW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4040188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TW" sz="2400" b="1"/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174875"/>
            <a:ext cx="4040188" cy="3951288"/>
          </a:xfrm>
        </p:spPr>
        <p:txBody>
          <a:bodyPr/>
          <a:lstStyle>
            <a:lvl1pPr eaLnBrk="1" latinLnBrk="0" hangingPunct="1">
              <a:defRPr kumimoji="0" lang="zh-TW" sz="2400"/>
            </a:lvl1pPr>
            <a:lvl2pPr eaLnBrk="1" latinLnBrk="0" hangingPunct="1">
              <a:defRPr kumimoji="0" lang="zh-TW" sz="2000"/>
            </a:lvl2pPr>
            <a:lvl3pPr eaLnBrk="1" latinLnBrk="0" hangingPunct="1">
              <a:defRPr kumimoji="0" lang="zh-TW" sz="1800"/>
            </a:lvl3pPr>
            <a:lvl4pPr eaLnBrk="1" latinLnBrk="0" hangingPunct="1">
              <a:defRPr kumimoji="0" lang="zh-TW" sz="1600"/>
            </a:lvl4pPr>
            <a:lvl5pPr eaLnBrk="1" latinLnBrk="0" hangingPunct="1">
              <a:defRPr kumimoji="0" lang="zh-TW" sz="1600"/>
            </a:lvl5pPr>
            <a:lvl6pPr eaLnBrk="1" latinLnBrk="0" hangingPunct="1">
              <a:defRPr kumimoji="0" lang="zh-TW" sz="1600"/>
            </a:lvl6pPr>
            <a:lvl7pPr eaLnBrk="1" latinLnBrk="0" hangingPunct="1">
              <a:defRPr kumimoji="0" lang="zh-TW" sz="1600"/>
            </a:lvl7pPr>
            <a:lvl8pPr eaLnBrk="1" latinLnBrk="0" hangingPunct="1">
              <a:defRPr kumimoji="0" lang="zh-TW" sz="1600"/>
            </a:lvl8pPr>
            <a:lvl9pPr eaLnBrk="1" latinLnBrk="0" hangingPunct="1">
              <a:defRPr kumimoji="0" lang="zh-TW"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3625" y="1535113"/>
            <a:ext cx="4041775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TW" sz="2400" b="1"/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3625" y="2174875"/>
            <a:ext cx="4041775" cy="3951288"/>
          </a:xfrm>
        </p:spPr>
        <p:txBody>
          <a:bodyPr/>
          <a:lstStyle>
            <a:lvl1pPr eaLnBrk="1" latinLnBrk="0" hangingPunct="1">
              <a:defRPr kumimoji="0" lang="zh-TW" sz="2400"/>
            </a:lvl1pPr>
            <a:lvl2pPr eaLnBrk="1" latinLnBrk="0" hangingPunct="1">
              <a:defRPr kumimoji="0" lang="zh-TW" sz="2000"/>
            </a:lvl2pPr>
            <a:lvl3pPr eaLnBrk="1" latinLnBrk="0" hangingPunct="1">
              <a:defRPr kumimoji="0" lang="zh-TW" sz="1800"/>
            </a:lvl3pPr>
            <a:lvl4pPr eaLnBrk="1" latinLnBrk="0" hangingPunct="1">
              <a:defRPr kumimoji="0" lang="zh-TW" sz="1600"/>
            </a:lvl4pPr>
            <a:lvl5pPr eaLnBrk="1" latinLnBrk="0" hangingPunct="1">
              <a:defRPr kumimoji="0" lang="zh-TW" sz="1600"/>
            </a:lvl5pPr>
            <a:lvl6pPr eaLnBrk="1" latinLnBrk="0" hangingPunct="1">
              <a:defRPr kumimoji="0" lang="zh-TW" sz="1600"/>
            </a:lvl6pPr>
            <a:lvl7pPr eaLnBrk="1" latinLnBrk="0" hangingPunct="1">
              <a:defRPr kumimoji="0" lang="zh-TW" sz="1600"/>
            </a:lvl7pPr>
            <a:lvl8pPr eaLnBrk="1" latinLnBrk="0" hangingPunct="1">
              <a:defRPr kumimoji="0" lang="zh-TW" sz="1600"/>
            </a:lvl8pPr>
            <a:lvl9pPr eaLnBrk="1" latinLnBrk="0" hangingPunct="1">
              <a:defRPr kumimoji="0" lang="zh-TW"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3008313" cy="1162050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3650" y="273050"/>
            <a:ext cx="5111750" cy="5853113"/>
          </a:xfrm>
        </p:spPr>
        <p:txBody>
          <a:bodyPr/>
          <a:lstStyle>
            <a:lvl1pPr eaLnBrk="1" latinLnBrk="0" hangingPunct="1">
              <a:defRPr kumimoji="0" lang="zh-TW" sz="3200"/>
            </a:lvl1pPr>
            <a:lvl2pPr eaLnBrk="1" latinLnBrk="0" hangingPunct="1">
              <a:defRPr kumimoji="0" lang="zh-TW" sz="2800"/>
            </a:lvl2pPr>
            <a:lvl3pPr eaLnBrk="1" latinLnBrk="0" hangingPunct="1">
              <a:defRPr kumimoji="0" lang="zh-TW" sz="2400"/>
            </a:lvl3pPr>
            <a:lvl4pPr eaLnBrk="1" latinLnBrk="0" hangingPunct="1">
              <a:defRPr kumimoji="0" lang="zh-TW" sz="2000"/>
            </a:lvl4pPr>
            <a:lvl5pPr eaLnBrk="1" latinLnBrk="0" hangingPunct="1">
              <a:defRPr kumimoji="0" lang="zh-TW" sz="2000"/>
            </a:lvl5pPr>
            <a:lvl6pPr eaLnBrk="1" latinLnBrk="0" hangingPunct="1">
              <a:defRPr kumimoji="0" lang="zh-TW" sz="2000"/>
            </a:lvl6pPr>
            <a:lvl7pPr eaLnBrk="1" latinLnBrk="0" hangingPunct="1">
              <a:defRPr kumimoji="0" lang="zh-TW" sz="2000"/>
            </a:lvl7pPr>
            <a:lvl8pPr eaLnBrk="1" latinLnBrk="0" hangingPunct="1">
              <a:defRPr kumimoji="0" lang="zh-TW" sz="2000"/>
            </a:lvl8pPr>
            <a:lvl9pPr eaLnBrk="1" latinLnBrk="0" hangingPunct="1">
              <a:defRPr kumimoji="0" lang="zh-TW" sz="20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1435100"/>
            <a:ext cx="3008313" cy="4691063"/>
          </a:xfrm>
        </p:spPr>
        <p:txBody>
          <a:bodyPr/>
          <a:lstStyle>
            <a:lvl1pPr marL="0" indent="0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 eaLnBrk="1" latinLnBrk="0" hangingPunct="1">
              <a:buNone/>
              <a:defRPr kumimoji="0" lang="zh-TW" sz="3200"/>
            </a:lvl1pPr>
            <a:lvl2pPr marL="457200" indent="0" eaLnBrk="1" latinLnBrk="0" hangingPunct="1">
              <a:buNone/>
              <a:defRPr kumimoji="0" lang="zh-TW" sz="2800"/>
            </a:lvl2pPr>
            <a:lvl3pPr marL="914400" indent="0" eaLnBrk="1" latinLnBrk="0" hangingPunct="1">
              <a:buNone/>
              <a:defRPr kumimoji="0" lang="zh-TW" sz="2400"/>
            </a:lvl3pPr>
            <a:lvl4pPr marL="1371600" indent="0" eaLnBrk="1" latinLnBrk="0" hangingPunct="1">
              <a:buNone/>
              <a:defRPr kumimoji="0" lang="zh-TW" sz="2000"/>
            </a:lvl4pPr>
            <a:lvl5pPr marL="1828800" indent="0" eaLnBrk="1" latinLnBrk="0" hangingPunct="1">
              <a:buNone/>
              <a:defRPr kumimoji="0" lang="zh-TW" sz="2000"/>
            </a:lvl5pPr>
            <a:lvl6pPr marL="2286000" indent="0" eaLnBrk="1" latinLnBrk="0" hangingPunct="1">
              <a:buNone/>
              <a:defRPr kumimoji="0" lang="zh-TW" sz="2000"/>
            </a:lvl6pPr>
            <a:lvl7pPr marL="2743200" indent="0" eaLnBrk="1" latinLnBrk="0" hangingPunct="1">
              <a:buNone/>
              <a:defRPr kumimoji="0" lang="zh-TW" sz="2000"/>
            </a:lvl7pPr>
            <a:lvl8pPr marL="3200400" indent="0" eaLnBrk="1" latinLnBrk="0" hangingPunct="1">
              <a:buNone/>
              <a:defRPr kumimoji="0" lang="zh-TW" sz="2000"/>
            </a:lvl8pPr>
            <a:lvl9pPr marL="3657600" indent="0" eaLnBrk="1" latinLnBrk="0" hangingPunct="1">
              <a:buNone/>
              <a:defRPr kumimoji="0" lang="zh-TW" sz="2000"/>
            </a:lvl9pPr>
          </a:lstStyle>
          <a:p>
            <a:pPr eaLnBrk="1" latinLnBrk="0" hangingPunct="1"/>
            <a:r>
              <a:rPr lang="zh-TW" altLang="en-US" smtClean="0"/>
              <a:t>按一下圖示以新增圖片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057400" cy="5851525"/>
          </a:xfrm>
        </p:spPr>
        <p:txBody>
          <a:bodyPr vert="eaVert"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274638"/>
            <a:ext cx="58674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8077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eaLnBrk="1" latinLnBrk="0" hangingPunct="1"/>
            <a:r>
              <a:rPr kumimoji="0" lang="zh-TW" altLang="en-US" smtClean="0"/>
              <a:t>按一下以編輯母片標題樣式</a:t>
            </a:r>
            <a:endParaRPr kumimoji="0" lang="en-US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600200"/>
            <a:ext cx="8077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528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52400" y="-109183"/>
            <a:ext cx="818707" cy="708318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3" r:id="rId5"/>
    <p:sldLayoutId id="2147483656" r:id="rId6"/>
    <p:sldLayoutId id="2147483657" r:id="rId7"/>
    <p:sldLayoutId id="2147483658" r:id="rId8"/>
    <p:sldLayoutId id="2147483659" r:id="rId9"/>
    <p:sldLayoutId id="2147483654" r:id="rId10"/>
    <p:sldLayoutId id="2147483655" r:id="rId11"/>
    <p:sldLayoutId id="2147483663" r:id="rId12"/>
  </p:sldLayoutIdLst>
  <p:transition spd="slow">
    <p:wipe dir="d"/>
  </p:transition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0" lang="zh-TW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zh-TW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kumimoji="0" lang="zh-TW"/>
      </a:defPPr>
      <a:lvl1pPr marL="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ge.cyut.edu.tw/p/412-1023-3957.php?Lang=zh-tw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Relationship Id="rId5" Type="http://schemas.openxmlformats.org/officeDocument/2006/relationships/hyperlink" Target="http://lc.cyut.edu.tw/CyutLC_Web/Lang/Courses2.aspx?Show=1" TargetMode="External"/><Relationship Id="rId4" Type="http://schemas.openxmlformats.org/officeDocument/2006/relationships/hyperlink" Target="http://lc.cyut.edu.tw/CyutLC_Web/Lang/Courses3.aspx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auth2.cyut.edu.tw/User/Login?ReturnUrl=%2fcyApp%2fST0061%3fru%3d%26rh%3dhttps%253a%252f%252fstudent.cyut.edu.tw&amp;ru=&amp;rh=https%3a%2f%2fstudent.cyut.edu.tw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5" Type="http://schemas.openxmlformats.org/officeDocument/2006/relationships/hyperlink" Target="http://ge.cyut.edu.tw/p/412-1023-3957.php?Lang=zh-tw" TargetMode="External"/><Relationship Id="rId4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ge.cyut.edu.tw/p/412-1023-3957.php?Lang=zh-tw" TargetMode="Externa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lc.cyut.edu.tw/FLC_web/Lang/Download.aspx" TargetMode="Externa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8.xml"/><Relationship Id="rId4" Type="http://schemas.openxmlformats.org/officeDocument/2006/relationships/hyperlink" Target="http://lc.cyut.edu.tw/CyutLC_Web/Lang/Courses3.aspx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5" Type="http://schemas.openxmlformats.org/officeDocument/2006/relationships/hyperlink" Target="https://www.cyut.edu.tw/~enroll/graduate/graduate/main-graduate.html" TargetMode="External"/><Relationship Id="rId4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2339752" y="548680"/>
            <a:ext cx="6480720" cy="4608512"/>
          </a:xfrm>
        </p:spPr>
        <p:txBody>
          <a:bodyPr>
            <a:normAutofit/>
          </a:bodyPr>
          <a:lstStyle/>
          <a:p>
            <a:pPr algn="ctr"/>
            <a:r>
              <a:rPr lang="zh-TW" altLang="en-US" sz="600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朝陽科技大學</a:t>
            </a:r>
            <a:r>
              <a:rPr lang="en-US" altLang="zh-TW" sz="600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600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sz="220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220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sz="400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110</a:t>
            </a:r>
            <a:r>
              <a:rPr lang="zh-TW" altLang="en-US" sz="400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學年度應屆畢業生</a:t>
            </a:r>
            <a:r>
              <a:rPr lang="en-US" altLang="zh-TW" sz="400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400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sz="12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12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畢業資格審核注意事項</a:t>
            </a:r>
            <a:r>
              <a:rPr lang="en-US" altLang="zh-TW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</a:t>
            </a:r>
            <a:r>
              <a:rPr lang="zh-TW" altLang="en-US" sz="73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會計系</a:t>
            </a:r>
            <a:endParaRPr lang="zh-TW" sz="7300" b="0" dirty="0">
              <a:solidFill>
                <a:schemeClr val="tx1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3" name="Title 1"/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2771800" y="3390200"/>
            <a:ext cx="4896544" cy="580256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75000" lnSpcReduction="20000"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kumimoji="0" lang="zh-TW" sz="4400" b="1" kern="1200" cap="small" baseline="0">
                <a:solidFill>
                  <a:srgbClr val="003300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</a:t>
            </a:r>
            <a:r>
              <a:rPr lang="zh-TW" altLang="en-US" sz="32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　</a:t>
            </a:r>
            <a:r>
              <a:rPr lang="en-US" altLang="zh-TW" sz="320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 </a:t>
            </a:r>
            <a:r>
              <a:rPr lang="en-US" altLang="zh-TW" sz="33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(</a:t>
            </a:r>
            <a:r>
              <a:rPr lang="zh-TW" altLang="en-US" sz="33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適用</a:t>
            </a:r>
            <a:r>
              <a:rPr lang="en-US" altLang="zh-TW" sz="33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107</a:t>
            </a:r>
            <a:r>
              <a:rPr lang="zh-TW" altLang="en-US" sz="33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年度課程規劃表</a:t>
            </a:r>
            <a:r>
              <a:rPr lang="en-US" altLang="zh-TW" sz="33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)</a:t>
            </a: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</a:t>
            </a:r>
            <a:endParaRPr lang="zh-TW" altLang="en-US" b="0" dirty="0">
              <a:solidFill>
                <a:schemeClr val="tx1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</p:spTree>
    <p:custDataLst>
      <p:tags r:id="rId1"/>
    </p:custData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10</a:t>
            </a:fld>
            <a:endParaRPr kumimoji="0" lang="zh-TW" alt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07504" y="2780928"/>
            <a:ext cx="8856984" cy="3888432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 fontScale="625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en-US" sz="3500" dirty="0" smtClean="0">
                <a:latin typeface="標楷體" pitchFamily="65" charset="-120"/>
                <a:ea typeface="標楷體" pitchFamily="65" charset="-120"/>
              </a:rPr>
              <a:t>專業必修、專業選修及自由選修之認列，請參閱所屬</a:t>
            </a:r>
            <a:r>
              <a:rPr lang="zh-TW" altLang="en-US" sz="3500" dirty="0">
                <a:latin typeface="標楷體" pitchFamily="65" charset="-120"/>
                <a:ea typeface="標楷體" pitchFamily="65" charset="-120"/>
              </a:rPr>
              <a:t>入學時</a:t>
            </a:r>
            <a:r>
              <a:rPr lang="zh-TW" altLang="en-US" sz="3500" dirty="0" smtClean="0">
                <a:latin typeface="標楷體" pitchFamily="65" charset="-120"/>
                <a:ea typeface="標楷體" pitchFamily="65" charset="-120"/>
              </a:rPr>
              <a:t>之課程規劃</a:t>
            </a:r>
            <a:r>
              <a:rPr lang="en-US" altLang="zh-TW" sz="35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3500" dirty="0" smtClean="0">
                <a:latin typeface="標楷體" pitchFamily="65" charset="-120"/>
                <a:ea typeface="標楷體" pitchFamily="65" charset="-120"/>
              </a:rPr>
              <a:t>公告於系網頁</a:t>
            </a:r>
            <a:r>
              <a:rPr lang="en-US" altLang="zh-TW" sz="35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500" dirty="0" smtClean="0">
                <a:latin typeface="標楷體" pitchFamily="65" charset="-120"/>
                <a:ea typeface="標楷體" pitchFamily="65" charset="-120"/>
              </a:rPr>
              <a:t>，有疑問可洽詢系辦助教確認</a:t>
            </a:r>
            <a:r>
              <a:rPr lang="en-US" altLang="zh-TW" sz="35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3500" dirty="0" smtClean="0">
                <a:latin typeface="標楷體" pitchFamily="65" charset="-120"/>
                <a:ea typeface="標楷體" pitchFamily="65" charset="-120"/>
              </a:rPr>
              <a:t>分機</a:t>
            </a:r>
            <a:r>
              <a:rPr lang="en-US" altLang="zh-TW" sz="35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7424</a:t>
            </a:r>
            <a:r>
              <a:rPr lang="en-US" altLang="zh-TW" sz="35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zh-TW" sz="35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3500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sz="35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500" dirty="0">
                <a:latin typeface="標楷體" pitchFamily="65" charset="-120"/>
                <a:ea typeface="標楷體" pitchFamily="65" charset="-120"/>
                <a:hlinkClick r:id="rId3"/>
              </a:rPr>
              <a:t>通識課程</a:t>
            </a:r>
            <a:r>
              <a:rPr lang="zh-TW" altLang="en-US" sz="3500" dirty="0" smtClean="0">
                <a:latin typeface="標楷體" pitchFamily="65" charset="-120"/>
                <a:ea typeface="標楷體" pitchFamily="65" charset="-120"/>
              </a:rPr>
              <a:t>，請洽通識中心助教</a:t>
            </a:r>
            <a:r>
              <a:rPr lang="en-US" altLang="zh-TW" sz="35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3500" dirty="0" smtClean="0">
                <a:latin typeface="標楷體" pitchFamily="65" charset="-120"/>
                <a:ea typeface="標楷體" pitchFamily="65" charset="-120"/>
              </a:rPr>
              <a:t>分機</a:t>
            </a:r>
            <a:r>
              <a:rPr lang="en-US" altLang="zh-TW" sz="35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7246</a:t>
            </a:r>
            <a:r>
              <a:rPr lang="en-US" altLang="zh-TW" sz="3500" dirty="0" smtClean="0">
                <a:latin typeface="標楷體" pitchFamily="65" charset="-120"/>
                <a:ea typeface="標楷體" pitchFamily="65" charset="-120"/>
              </a:rPr>
              <a:t>)</a:t>
            </a:r>
          </a:p>
          <a:p>
            <a:pPr marL="457200" indent="-457200">
              <a:buFont typeface="Arial" pitchFamily="34" charset="0"/>
              <a:buChar char="•"/>
            </a:pPr>
            <a:endParaRPr lang="en-US" altLang="zh-TW" sz="35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500" dirty="0" smtClean="0">
                <a:latin typeface="標楷體" pitchFamily="65" charset="-120"/>
                <a:ea typeface="標楷體" pitchFamily="65" charset="-120"/>
                <a:hlinkClick r:id="rId4"/>
              </a:rPr>
              <a:t>外語能力檢定</a:t>
            </a:r>
            <a:r>
              <a:rPr lang="zh-TW" altLang="en-US" sz="3500" dirty="0" smtClean="0">
                <a:latin typeface="標楷體" pitchFamily="65" charset="-120"/>
                <a:ea typeface="標楷體" pitchFamily="65" charset="-120"/>
              </a:rPr>
              <a:t>、</a:t>
            </a:r>
            <a:r>
              <a:rPr lang="zh-TW" altLang="en-US" sz="3500" dirty="0">
                <a:latin typeface="標楷體" pitchFamily="65" charset="-120"/>
                <a:ea typeface="標楷體" pitchFamily="65" charset="-120"/>
                <a:hlinkClick r:id="rId5"/>
              </a:rPr>
              <a:t>大一大二英文</a:t>
            </a:r>
            <a:r>
              <a:rPr lang="zh-TW" altLang="en-US" sz="3500" dirty="0">
                <a:latin typeface="標楷體" pitchFamily="65" charset="-120"/>
                <a:ea typeface="標楷體" pitchFamily="65" charset="-120"/>
              </a:rPr>
              <a:t>，請洽語言中心</a:t>
            </a:r>
            <a:r>
              <a:rPr lang="zh-TW" altLang="en-US" sz="3500" dirty="0" smtClean="0">
                <a:latin typeface="標楷體" pitchFamily="65" charset="-120"/>
                <a:ea typeface="標楷體" pitchFamily="65" charset="-120"/>
              </a:rPr>
              <a:t>助教</a:t>
            </a:r>
            <a:r>
              <a:rPr lang="en-US" altLang="zh-TW" sz="35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3500" dirty="0" smtClean="0">
                <a:latin typeface="標楷體" pitchFamily="65" charset="-120"/>
                <a:ea typeface="標楷體" pitchFamily="65" charset="-120"/>
              </a:rPr>
              <a:t>分機</a:t>
            </a:r>
            <a:r>
              <a:rPr lang="en-US" altLang="zh-TW" sz="35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7525</a:t>
            </a:r>
            <a:r>
              <a:rPr lang="en-US" altLang="zh-TW" sz="3500" dirty="0" smtClean="0">
                <a:latin typeface="標楷體" pitchFamily="65" charset="-120"/>
                <a:ea typeface="標楷體" pitchFamily="65" charset="-120"/>
              </a:rPr>
              <a:t>)</a:t>
            </a:r>
          </a:p>
          <a:p>
            <a:endParaRPr lang="en-US" altLang="zh-TW" sz="35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500" dirty="0">
                <a:latin typeface="標楷體" pitchFamily="65" charset="-120"/>
                <a:ea typeface="標楷體" pitchFamily="65" charset="-120"/>
              </a:rPr>
              <a:t>創造力講座，請洽三創教育與發展中心助教</a:t>
            </a:r>
            <a:r>
              <a:rPr lang="en-US" altLang="zh-TW" sz="35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3500" dirty="0" smtClean="0">
                <a:latin typeface="標楷體" pitchFamily="65" charset="-120"/>
                <a:ea typeface="標楷體" pitchFamily="65" charset="-120"/>
              </a:rPr>
              <a:t>分機</a:t>
            </a:r>
            <a:r>
              <a:rPr lang="en-US" altLang="zh-TW" sz="35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6302</a:t>
            </a:r>
            <a:r>
              <a:rPr lang="en-US" altLang="zh-TW" sz="3500" dirty="0" smtClean="0">
                <a:latin typeface="標楷體" pitchFamily="65" charset="-120"/>
                <a:ea typeface="標楷體" pitchFamily="65" charset="-120"/>
              </a:rPr>
              <a:t>)</a:t>
            </a:r>
          </a:p>
          <a:p>
            <a:endParaRPr lang="en-US" altLang="zh-TW" sz="35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500" dirty="0">
                <a:latin typeface="標楷體" pitchFamily="65" charset="-120"/>
                <a:ea typeface="標楷體" pitchFamily="65" charset="-120"/>
              </a:rPr>
              <a:t>勞作教育，請洽學務處服務學習</a:t>
            </a:r>
            <a:r>
              <a:rPr lang="zh-TW" altLang="en-US" sz="3500" dirty="0" smtClean="0">
                <a:latin typeface="標楷體" pitchFamily="65" charset="-120"/>
                <a:ea typeface="標楷體" pitchFamily="65" charset="-120"/>
              </a:rPr>
              <a:t>組</a:t>
            </a:r>
            <a:r>
              <a:rPr lang="en-US" altLang="zh-TW" sz="35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3500" dirty="0" smtClean="0">
                <a:latin typeface="標楷體" pitchFamily="65" charset="-120"/>
                <a:ea typeface="標楷體" pitchFamily="65" charset="-120"/>
              </a:rPr>
              <a:t>分機</a:t>
            </a:r>
            <a:r>
              <a:rPr lang="en-US" altLang="zh-TW" sz="35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5042</a:t>
            </a:r>
            <a:r>
              <a:rPr lang="zh-TW" altLang="en-US" sz="35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、</a:t>
            </a:r>
            <a:r>
              <a:rPr lang="en-US" altLang="zh-TW" sz="35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5044</a:t>
            </a:r>
            <a:r>
              <a:rPr lang="en-US" altLang="zh-TW" sz="3500" dirty="0">
                <a:latin typeface="標楷體" pitchFamily="65" charset="-120"/>
                <a:ea typeface="標楷體" pitchFamily="65" charset="-120"/>
              </a:rPr>
              <a:t>)</a:t>
            </a:r>
          </a:p>
          <a:p>
            <a:pPr marL="457200" indent="-457200">
              <a:buFont typeface="Arial" pitchFamily="34" charset="0"/>
              <a:buChar char="•"/>
            </a:pPr>
            <a:endParaRPr lang="en-US" altLang="zh-TW" sz="35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500" dirty="0" smtClean="0">
                <a:latin typeface="標楷體" pitchFamily="65" charset="-120"/>
                <a:ea typeface="標楷體" pitchFamily="65" charset="-120"/>
              </a:rPr>
              <a:t>畢業資格審查系統問題</a:t>
            </a:r>
            <a:r>
              <a:rPr lang="en-US" altLang="zh-TW" sz="35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3500" dirty="0" smtClean="0">
                <a:latin typeface="標楷體" pitchFamily="65" charset="-120"/>
                <a:ea typeface="標楷體" pitchFamily="65" charset="-120"/>
              </a:rPr>
              <a:t>如已修科目未出現等</a:t>
            </a:r>
            <a:r>
              <a:rPr lang="en-US" altLang="zh-TW" sz="35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500" dirty="0" smtClean="0">
                <a:latin typeface="標楷體" pitchFamily="65" charset="-120"/>
                <a:ea typeface="標楷體" pitchFamily="65" charset="-120"/>
              </a:rPr>
              <a:t>：</a:t>
            </a:r>
            <a:endParaRPr lang="en-US" altLang="zh-TW" sz="35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500" dirty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3500" dirty="0" smtClean="0"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en-US" sz="1000" dirty="0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3500" dirty="0" smtClean="0">
                <a:latin typeface="標楷體" pitchFamily="65" charset="-120"/>
                <a:ea typeface="標楷體" pitchFamily="65" charset="-120"/>
              </a:rPr>
              <a:t>請洽註冊組</a:t>
            </a:r>
            <a:r>
              <a:rPr lang="en-US" altLang="zh-TW" sz="35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3500" dirty="0" smtClean="0">
                <a:latin typeface="標楷體" pitchFamily="65" charset="-120"/>
                <a:ea typeface="標楷體" pitchFamily="65" charset="-120"/>
              </a:rPr>
              <a:t>分機</a:t>
            </a:r>
            <a:r>
              <a:rPr lang="en-US" altLang="zh-TW" sz="35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4012~4016</a:t>
            </a:r>
            <a:r>
              <a:rPr lang="en-US" altLang="zh-TW" sz="3500" dirty="0" smtClean="0">
                <a:latin typeface="標楷體" pitchFamily="65" charset="-120"/>
                <a:ea typeface="標楷體" pitchFamily="65" charset="-120"/>
              </a:rPr>
              <a:t>)</a:t>
            </a:r>
          </a:p>
          <a:p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　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 </a:t>
            </a:r>
            <a:endParaRPr lang="en-US" altLang="zh-TW" sz="22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4427984" y="928613"/>
            <a:ext cx="2880320" cy="936104"/>
          </a:xfrm>
        </p:spPr>
        <p:txBody>
          <a:bodyPr>
            <a:noAutofit/>
          </a:bodyPr>
          <a:lstStyle/>
          <a:p>
            <a:pPr algn="ctr">
              <a:defRPr lang="zh-TW"/>
            </a:pPr>
            <a:r>
              <a:rPr lang="zh-TW" altLang="en-US" sz="4500" b="0" u="sng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洽詢單</a:t>
            </a:r>
            <a:r>
              <a:rPr lang="zh-TW" altLang="en-US" sz="4500" b="0" u="sng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位</a:t>
            </a:r>
            <a:endParaRPr lang="zh-TW" sz="4500" b="0" u="sng" dirty="0">
              <a:solidFill>
                <a:srgbClr val="0000FF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3635896" y="1916832"/>
            <a:ext cx="413606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2800" dirty="0">
                <a:latin typeface="標楷體" pitchFamily="65" charset="-120"/>
                <a:ea typeface="標楷體" pitchFamily="65" charset="-120"/>
                <a:cs typeface="+mj-cs"/>
              </a:rPr>
              <a:t>學校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  <a:cs typeface="+mj-cs"/>
              </a:rPr>
              <a:t>電話：</a:t>
            </a:r>
            <a:r>
              <a:rPr lang="en-US" altLang="zh-TW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  <a:sym typeface="Wingdings" panose="05000000000000000000" pitchFamily="2" charset="2"/>
              </a:rPr>
              <a:t>(</a:t>
            </a:r>
            <a:r>
              <a:rPr lang="en-US" altLang="zh-TW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04)2332-3000</a:t>
            </a:r>
            <a:endParaRPr lang="zh-TW" altLang="en-US" sz="2800" dirty="0"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753396"/>
      </p:ext>
    </p:extLst>
  </p:cSld>
  <p:clrMapOvr>
    <a:masterClrMapping/>
  </p:clrMapOvr>
  <p:transition spd="slow">
    <p:wipe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一、應屆畢業生規定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：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62000" y="1412777"/>
            <a:ext cx="8077200" cy="4680520"/>
          </a:xfrm>
        </p:spPr>
        <p:txBody>
          <a:bodyPr>
            <a:normAutofit lnSpcReduction="10000"/>
          </a:bodyPr>
          <a:lstStyle/>
          <a:p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應屆畢業生規定：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dirty="0"/>
              <a:t>　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 smtClean="0"/>
              <a:t>　</a:t>
            </a:r>
            <a:endParaRPr lang="en-US" altLang="zh-TW" dirty="0" smtClean="0"/>
          </a:p>
          <a:p>
            <a:pPr marL="0" indent="0">
              <a:buNone/>
            </a:pPr>
            <a:endParaRPr lang="en-US" altLang="zh-TW" dirty="0" smtClean="0"/>
          </a:p>
          <a:p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未修足學期數，但學分已修足欲畢業者，須依學則第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54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條規定申請提前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學期畢業，審核通過者始得畢業。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申請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提前畢業，請依「本校行事曆」規定時間辦理。</a:t>
            </a:r>
            <a:endParaRPr lang="zh-TW" altLang="en-US" sz="30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2</a:t>
            </a:fld>
            <a:endParaRPr kumimoji="0" lang="zh-TW" altLang="en-US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2954635"/>
              </p:ext>
            </p:extLst>
          </p:nvPr>
        </p:nvGraphicFramePr>
        <p:xfrm>
          <a:off x="1619672" y="1988840"/>
          <a:ext cx="4752528" cy="1371600"/>
        </p:xfrm>
        <a:graphic>
          <a:graphicData uri="http://schemas.openxmlformats.org/drawingml/2006/table">
            <a:tbl>
              <a:tblPr firstRow="1" bandRow="1"/>
              <a:tblGrid>
                <a:gridCol w="23762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762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二技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四技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4</a:t>
                      </a:r>
                      <a:r>
                        <a:rPr lang="zh-TW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學期</a:t>
                      </a:r>
                      <a:r>
                        <a:rPr lang="zh-TW" alt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皆在學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8</a:t>
                      </a:r>
                      <a:r>
                        <a:rPr lang="zh-TW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學期</a:t>
                      </a:r>
                      <a:r>
                        <a:rPr lang="zh-TW" alt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皆在學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altLang="en-US" sz="2400" kern="100" dirty="0" smtClean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註：休學之學期不算在學。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138132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62000" y="269632"/>
            <a:ext cx="8077200" cy="711096"/>
          </a:xfrm>
        </p:spPr>
        <p:txBody>
          <a:bodyPr>
            <a:norm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二、畢業自審：</a:t>
            </a:r>
            <a:endParaRPr lang="zh-TW" altLang="en-US" sz="34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11560" y="1052736"/>
            <a:ext cx="8280920" cy="5616624"/>
          </a:xfrm>
        </p:spPr>
        <p:txBody>
          <a:bodyPr>
            <a:noAutofit/>
          </a:bodyPr>
          <a:lstStyle/>
          <a:p>
            <a:r>
              <a:rPr lang="zh-TW" altLang="en-US" sz="2600" dirty="0">
                <a:latin typeface="標楷體" pitchFamily="65" charset="-120"/>
                <a:ea typeface="標楷體" pitchFamily="65" charset="-120"/>
              </a:rPr>
              <a:t>畢業應修科目及學分數，係依入學時</a:t>
            </a:r>
            <a:r>
              <a:rPr lang="zh-TW" altLang="en-US" sz="2600" dirty="0" smtClean="0">
                <a:latin typeface="標楷體" pitchFamily="65" charset="-120"/>
                <a:ea typeface="標楷體" pitchFamily="65" charset="-120"/>
              </a:rPr>
              <a:t>之課程</a:t>
            </a:r>
            <a:r>
              <a:rPr lang="zh-TW" altLang="en-US" sz="2600" dirty="0">
                <a:latin typeface="標楷體" pitchFamily="65" charset="-120"/>
                <a:ea typeface="標楷體" pitchFamily="65" charset="-120"/>
              </a:rPr>
              <a:t>規劃表修習。</a:t>
            </a:r>
            <a:endParaRPr lang="en-US" altLang="zh-TW" sz="2600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600" dirty="0" smtClean="0">
                <a:latin typeface="標楷體" pitchFamily="65" charset="-120"/>
                <a:ea typeface="標楷體" pitchFamily="65" charset="-120"/>
              </a:rPr>
              <a:t>至</a:t>
            </a:r>
            <a:r>
              <a:rPr lang="en-US" altLang="zh-TW" sz="2600" dirty="0" smtClean="0"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600" dirty="0">
                <a:latin typeface="標楷體" pitchFamily="65" charset="-120"/>
                <a:ea typeface="標楷體" pitchFamily="65" charset="-120"/>
                <a:hlinkClick r:id="rId2"/>
              </a:rPr>
              <a:t>學生資訊系統</a:t>
            </a:r>
            <a:r>
              <a:rPr lang="zh-TW" altLang="en-US" sz="2600" dirty="0" smtClean="0">
                <a:latin typeface="標楷體" pitchFamily="65" charset="-120"/>
                <a:ea typeface="標楷體" pitchFamily="65" charset="-120"/>
              </a:rPr>
              <a:t>＼畢業審核自審</a:t>
            </a:r>
            <a:r>
              <a:rPr lang="en-US" altLang="zh-TW" sz="2600" dirty="0" smtClean="0"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600" dirty="0" smtClean="0">
                <a:latin typeface="標楷體" pitchFamily="65" charset="-120"/>
                <a:ea typeface="標楷體" pitchFamily="65" charset="-120"/>
              </a:rPr>
              <a:t>自我審核各應修類別是否有漏修。</a:t>
            </a:r>
            <a:endParaRPr lang="en-US" altLang="zh-TW" sz="2600" dirty="0" smtClean="0"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1200"/>
              </a:spcBef>
            </a:pPr>
            <a:r>
              <a:rPr lang="zh-TW" altLang="en-US" sz="2600" dirty="0" smtClean="0">
                <a:latin typeface="標楷體" pitchFamily="65" charset="-120"/>
                <a:ea typeface="標楷體" pitchFamily="65" charset="-120"/>
              </a:rPr>
              <a:t>「畢業</a:t>
            </a:r>
            <a:r>
              <a:rPr lang="zh-TW" altLang="en-US" sz="2600" dirty="0">
                <a:latin typeface="標楷體" pitchFamily="65" charset="-120"/>
                <a:ea typeface="標楷體" pitchFamily="65" charset="-120"/>
              </a:rPr>
              <a:t>審核自</a:t>
            </a:r>
            <a:r>
              <a:rPr lang="zh-TW" altLang="en-US" sz="2600" dirty="0" smtClean="0">
                <a:latin typeface="標楷體" pitchFamily="65" charset="-120"/>
                <a:ea typeface="標楷體" pitchFamily="65" charset="-120"/>
              </a:rPr>
              <a:t>審」自三上起，即可自行上網查看。</a:t>
            </a:r>
            <a:endParaRPr lang="zh-TW" altLang="en-US" sz="2600" dirty="0"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1200"/>
              </a:spcBef>
            </a:pPr>
            <a:r>
              <a:rPr lang="zh-TW" altLang="en-US" sz="2600" b="1" u="sng" dirty="0" smtClean="0">
                <a:latin typeface="標楷體" pitchFamily="65" charset="-120"/>
                <a:ea typeface="標楷體" pitchFamily="65" charset="-120"/>
              </a:rPr>
              <a:t>校訂必修</a:t>
            </a:r>
            <a:r>
              <a:rPr lang="zh-TW" altLang="en-US" sz="2600" dirty="0" smtClean="0">
                <a:latin typeface="標楷體" pitchFamily="65" charset="-120"/>
                <a:ea typeface="標楷體" pitchFamily="65" charset="-120"/>
              </a:rPr>
              <a:t>，若為重補修課會對應至「自由選修」頁籤，請先與通識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中心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學院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2600" dirty="0" smtClean="0">
                <a:latin typeface="標楷體" pitchFamily="65" charset="-120"/>
                <a:ea typeface="標楷體" pitchFamily="65" charset="-120"/>
              </a:rPr>
              <a:t>老師確認後，再於</a:t>
            </a:r>
            <a:r>
              <a:rPr lang="en-US" altLang="zh-TW" sz="2600" dirty="0" smtClean="0">
                <a:latin typeface="標楷體" pitchFamily="65" charset="-120"/>
                <a:ea typeface="標楷體" pitchFamily="65" charset="-120"/>
              </a:rPr>
              <a:t>〔</a:t>
            </a:r>
            <a:r>
              <a:rPr lang="zh-TW" altLang="en-US" sz="2600" dirty="0" smtClean="0">
                <a:latin typeface="標楷體" pitchFamily="65" charset="-120"/>
                <a:ea typeface="標楷體" pitchFamily="65" charset="-120"/>
              </a:rPr>
              <a:t>自審異動</a:t>
            </a:r>
            <a:r>
              <a:rPr lang="en-US" altLang="zh-TW" sz="2600" dirty="0" smtClean="0">
                <a:latin typeface="標楷體" pitchFamily="65" charset="-120"/>
                <a:ea typeface="標楷體" pitchFamily="65" charset="-120"/>
              </a:rPr>
              <a:t>〕</a:t>
            </a:r>
            <a:r>
              <a:rPr lang="zh-TW" altLang="en-US" sz="2600" dirty="0" smtClean="0">
                <a:latin typeface="標楷體" pitchFamily="65" charset="-120"/>
                <a:ea typeface="標楷體" pitchFamily="65" charset="-120"/>
              </a:rPr>
              <a:t>註記即可。</a:t>
            </a:r>
            <a:endParaRPr lang="en-US" altLang="zh-TW" sz="2600" dirty="0" smtClean="0"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1200"/>
              </a:spcBef>
            </a:pPr>
            <a:r>
              <a:rPr lang="zh-TW" altLang="en-US" sz="2600" b="1" u="sng" dirty="0" smtClean="0">
                <a:latin typeface="標楷體" pitchFamily="65" charset="-120"/>
                <a:ea typeface="標楷體" pitchFamily="65" charset="-120"/>
              </a:rPr>
              <a:t>專業必修</a:t>
            </a:r>
            <a:r>
              <a:rPr lang="zh-TW" altLang="en-US" sz="2600" dirty="0">
                <a:latin typeface="標楷體" pitchFamily="65" charset="-120"/>
                <a:ea typeface="標楷體" pitchFamily="65" charset="-120"/>
              </a:rPr>
              <a:t>，若為重補修</a:t>
            </a:r>
            <a:r>
              <a:rPr lang="zh-TW" altLang="en-US" sz="2600" dirty="0" smtClean="0">
                <a:latin typeface="標楷體" pitchFamily="65" charset="-120"/>
                <a:ea typeface="標楷體" pitchFamily="65" charset="-120"/>
              </a:rPr>
              <a:t>課也會</a:t>
            </a:r>
            <a:r>
              <a:rPr lang="zh-TW" altLang="en-US" sz="2600" dirty="0">
                <a:latin typeface="標楷體" pitchFamily="65" charset="-120"/>
                <a:ea typeface="標楷體" pitchFamily="65" charset="-120"/>
              </a:rPr>
              <a:t>對應至「自由選修」頁籤</a:t>
            </a:r>
            <a:r>
              <a:rPr lang="zh-TW" altLang="en-US" sz="2600" dirty="0" smtClean="0">
                <a:latin typeface="標楷體" pitchFamily="65" charset="-120"/>
                <a:ea typeface="標楷體" pitchFamily="65" charset="-120"/>
              </a:rPr>
              <a:t>，請自行於系統進行</a:t>
            </a:r>
            <a:r>
              <a:rPr lang="en-US" altLang="zh-TW" sz="2600" dirty="0" smtClean="0">
                <a:latin typeface="標楷體" pitchFamily="65" charset="-120"/>
                <a:ea typeface="標楷體" pitchFamily="65" charset="-120"/>
              </a:rPr>
              <a:t>〔</a:t>
            </a:r>
            <a:r>
              <a:rPr lang="zh-TW" altLang="en-US" sz="2600" dirty="0">
                <a:latin typeface="標楷體" pitchFamily="65" charset="-120"/>
                <a:ea typeface="標楷體" pitchFamily="65" charset="-120"/>
              </a:rPr>
              <a:t>自審異動</a:t>
            </a:r>
            <a:r>
              <a:rPr lang="en-US" altLang="zh-TW" sz="2600" dirty="0" smtClean="0">
                <a:latin typeface="標楷體" pitchFamily="65" charset="-120"/>
                <a:ea typeface="標楷體" pitchFamily="65" charset="-120"/>
              </a:rPr>
              <a:t>〕</a:t>
            </a:r>
            <a:r>
              <a:rPr lang="zh-TW" altLang="en-US" sz="2600" dirty="0" smtClean="0">
                <a:latin typeface="標楷體" pitchFamily="65" charset="-120"/>
                <a:ea typeface="標楷體" pitchFamily="65" charset="-120"/>
              </a:rPr>
              <a:t>調整即可</a:t>
            </a:r>
            <a:r>
              <a:rPr lang="zh-TW" altLang="en-US" sz="2600" dirty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600" dirty="0" smtClean="0"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1200"/>
              </a:spcBef>
            </a:pPr>
            <a:r>
              <a:rPr lang="zh-TW" altLang="en-US" sz="2600" dirty="0">
                <a:latin typeface="標楷體" pitchFamily="65" charset="-120"/>
                <a:ea typeface="標楷體" pitchFamily="65" charset="-120"/>
              </a:rPr>
              <a:t>自審異動後</a:t>
            </a:r>
            <a:r>
              <a:rPr lang="zh-TW" altLang="en-US" sz="2600" dirty="0" smtClean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en-US" sz="2600" b="1" u="sng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於</a:t>
            </a:r>
            <a:r>
              <a:rPr lang="zh-TW" altLang="en-US" sz="2600" b="1" u="sng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系統開放</a:t>
            </a:r>
            <a:r>
              <a:rPr lang="zh-TW" altLang="en-US" sz="2600" b="1" u="sng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系辦審查期間</a:t>
            </a:r>
            <a:r>
              <a:rPr lang="zh-TW" altLang="en-US" sz="2600" u="sng" dirty="0" smtClean="0">
                <a:latin typeface="標楷體" pitchFamily="65" charset="-120"/>
                <a:ea typeface="標楷體" pitchFamily="65" charset="-120"/>
              </a:rPr>
              <a:t>經由助教複審通過</a:t>
            </a:r>
            <a:r>
              <a:rPr lang="zh-TW" altLang="en-US" sz="2600" u="sng" dirty="0">
                <a:latin typeface="標楷體" pitchFamily="65" charset="-120"/>
                <a:ea typeface="標楷體" pitchFamily="65" charset="-120"/>
              </a:rPr>
              <a:t>後，才會對應至正確的</a:t>
            </a:r>
            <a:r>
              <a:rPr lang="zh-TW" altLang="en-US" sz="2600" u="sng" dirty="0" smtClean="0">
                <a:latin typeface="標楷體" pitchFamily="65" charset="-120"/>
                <a:ea typeface="標楷體" pitchFamily="65" charset="-120"/>
              </a:rPr>
              <a:t>位置</a:t>
            </a:r>
            <a:r>
              <a:rPr lang="zh-TW" altLang="en-US" sz="2600" u="sng" dirty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600" u="sng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3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4083541187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71264" y="332656"/>
            <a:ext cx="8077200" cy="1368152"/>
          </a:xfrm>
        </p:spPr>
        <p:txBody>
          <a:bodyPr>
            <a:normAutofit fontScale="90000"/>
          </a:bodyPr>
          <a:lstStyle/>
          <a:p>
            <a:pPr>
              <a:lnSpc>
                <a:spcPts val="5500"/>
              </a:lnSpc>
              <a:spcBef>
                <a:spcPts val="600"/>
              </a:spcBef>
            </a:pP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三</a:t>
            </a:r>
            <a:r>
              <a:rPr lang="zh-TW" altLang="en-US" sz="3800" dirty="0">
                <a:latin typeface="華康中圓體" pitchFamily="49" charset="-120"/>
                <a:ea typeface="華康中圓體" pitchFamily="49" charset="-120"/>
              </a:rPr>
              <a:t>、</a:t>
            </a:r>
            <a:r>
              <a:rPr lang="zh-TW" altLang="en-US" sz="38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會計</a:t>
            </a:r>
            <a:r>
              <a:rPr lang="zh-TW" altLang="en-US" sz="38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系（四日）</a:t>
            </a: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畢業資格應修學分</a:t>
            </a:r>
            <a:r>
              <a:rPr lang="zh-TW" altLang="en-US" sz="3800" dirty="0">
                <a:latin typeface="華康中圓體" pitchFamily="49" charset="-120"/>
                <a:ea typeface="華康中圓體" pitchFamily="49" charset="-120"/>
              </a:rPr>
              <a:t>數</a:t>
            </a: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r>
              <a:rPr lang="en-US" altLang="zh-TW" sz="3800" dirty="0" smtClean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800" dirty="0" smtClean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◎</a:t>
            </a:r>
            <a:r>
              <a:rPr lang="zh-TW" altLang="en-US" sz="2900" b="1" dirty="0" smtClean="0">
                <a:latin typeface="標楷體" pitchFamily="65" charset="-120"/>
                <a:ea typeface="標楷體" pitchFamily="65" charset="-120"/>
              </a:rPr>
              <a:t>適用課規：</a:t>
            </a:r>
            <a:r>
              <a:rPr lang="en-US" altLang="zh-TW" sz="2900" b="1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107</a:t>
            </a:r>
            <a:r>
              <a:rPr lang="zh-TW" altLang="en-US" sz="2900" b="1" dirty="0" smtClean="0">
                <a:latin typeface="標楷體" pitchFamily="65" charset="-120"/>
                <a:ea typeface="標楷體" pitchFamily="65" charset="-120"/>
              </a:rPr>
              <a:t>學年度入學適用</a:t>
            </a:r>
            <a:endParaRPr lang="zh-TW" sz="29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27584" y="5877272"/>
            <a:ext cx="7920880" cy="43204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※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畢業自審：請至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學生資訊系統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\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畢業審核自審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先進行自審作業。</a:t>
            </a:r>
            <a:endParaRPr lang="zh-TW" altLang="en-US" sz="2000" dirty="0">
              <a:latin typeface="標楷體" pitchFamily="65" charset="-120"/>
              <a:ea typeface="標楷體" pitchFamily="65" charset="-120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7102408"/>
              </p:ext>
            </p:extLst>
          </p:nvPr>
        </p:nvGraphicFramePr>
        <p:xfrm>
          <a:off x="671264" y="1952836"/>
          <a:ext cx="8221215" cy="3672408"/>
        </p:xfrm>
        <a:graphic>
          <a:graphicData uri="http://schemas.openxmlformats.org/drawingml/2006/table">
            <a:tbl>
              <a:tblPr firstRow="1" bandRow="1"/>
              <a:tblGrid>
                <a:gridCol w="13523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63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947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9476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4529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7055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711111">
                <a:tc grid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畢業</a:t>
                      </a:r>
                      <a:r>
                        <a:rPr lang="zh-TW" altLang="en-US" sz="26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r>
                        <a:rPr lang="zh-TW" sz="26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審查</a:t>
                      </a:r>
                      <a:r>
                        <a:rPr lang="zh-TW" sz="26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項目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0105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應修類別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zh-TW" altLang="zh-TW" sz="2200" i="0" u="sng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  <a:hlinkClick r:id="rId5"/>
                        </a:rPr>
                        <a:t>校訂</a:t>
                      </a:r>
                      <a:endParaRPr kumimoji="0" lang="en-US" altLang="zh-TW" sz="2200" i="0" u="sng" kern="1200" dirty="0" smtClean="0">
                        <a:solidFill>
                          <a:schemeClr val="tx1"/>
                        </a:solidFill>
                        <a:effectLst/>
                        <a:latin typeface="Times New Roman"/>
                        <a:ea typeface="標楷體"/>
                        <a:cs typeface="新細明體"/>
                        <a:hlinkClick r:id="rId5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zh-TW" altLang="zh-TW" sz="2200" i="0" u="sng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  <a:hlinkClick r:id="rId5"/>
                        </a:rPr>
                        <a:t>必修</a:t>
                      </a:r>
                      <a:endParaRPr kumimoji="0" lang="zh-TW" altLang="zh-TW" sz="2200" i="0" u="sng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標楷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</a:t>
                      </a:r>
                      <a:endParaRPr lang="en-US" altLang="zh-TW" sz="2200" kern="12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i="0" u="non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必</a:t>
                      </a:r>
                      <a:r>
                        <a:rPr lang="zh-TW" sz="2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</a:t>
                      </a:r>
                      <a:endParaRPr lang="en-US" altLang="zh-TW" sz="2200" kern="12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選修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自由</a:t>
                      </a:r>
                      <a:endParaRPr lang="en-US" altLang="zh-TW" sz="2200" kern="12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選修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總</a:t>
                      </a:r>
                      <a:r>
                        <a:rPr lang="zh-TW" sz="22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</a:t>
                      </a:r>
                      <a:endParaRPr lang="en-US" altLang="zh-TW" sz="2200" kern="0" dirty="0" smtClean="0">
                        <a:effectLst/>
                        <a:latin typeface="Times New Roman"/>
                        <a:ea typeface="標楷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分數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602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應修科目數及學分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30</a:t>
                      </a:r>
                      <a:r>
                        <a:rPr kumimoji="0" lang="zh-TW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69</a:t>
                      </a:r>
                      <a:r>
                        <a:rPr lang="zh-TW" alt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altLang="zh-TW" sz="2400" kern="100" dirty="0" smtClean="0">
                        <a:solidFill>
                          <a:srgbClr val="0000FF"/>
                        </a:solidFill>
                        <a:effectLst/>
                        <a:latin typeface="Times New Roman"/>
                        <a:ea typeface="+mn-ea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800" kern="1200" dirty="0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(</a:t>
                      </a:r>
                      <a:r>
                        <a:rPr lang="zh-TW" altLang="en-US" sz="1800" kern="1200" dirty="0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須含一模組系列課程</a:t>
                      </a:r>
                      <a:r>
                        <a:rPr lang="en-US" altLang="zh-TW" sz="1800" kern="1200" dirty="0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)</a:t>
                      </a:r>
                      <a:endParaRPr lang="zh-TW" sz="1800" kern="100" dirty="0">
                        <a:solidFill>
                          <a:srgbClr val="C00000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</a:t>
                      </a:r>
                      <a:r>
                        <a:rPr lang="en-US" alt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7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000" kern="100" dirty="0">
                        <a:solidFill>
                          <a:srgbClr val="C00000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400" kern="120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12</a:t>
                      </a:r>
                      <a:r>
                        <a:rPr lang="zh-TW" sz="2400" kern="120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128</a:t>
                      </a:r>
                      <a:r>
                        <a:rPr lang="zh-TW" sz="2400" kern="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4</a:t>
            </a:fld>
            <a:endParaRPr kumimoji="0" lang="zh-TW" altLang="en-US"/>
          </a:p>
        </p:txBody>
      </p:sp>
    </p:spTree>
    <p:custDataLst>
      <p:tags r:id="rId1"/>
    </p:custData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5</a:t>
            </a:fld>
            <a:endParaRPr kumimoji="0" lang="zh-TW" altLang="en-US"/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2234024"/>
              </p:ext>
            </p:extLst>
          </p:nvPr>
        </p:nvGraphicFramePr>
        <p:xfrm>
          <a:off x="899592" y="1916832"/>
          <a:ext cx="7848873" cy="4545713"/>
        </p:xfrm>
        <a:graphic>
          <a:graphicData uri="http://schemas.openxmlformats.org/drawingml/2006/table">
            <a:tbl>
              <a:tblPr firstRow="1" bandRow="1"/>
              <a:tblGrid>
                <a:gridCol w="8301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546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96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8974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5467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27153"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畢業審查</a:t>
                      </a:r>
                      <a:r>
                        <a:rPr lang="zh-TW" altLang="en-US" sz="26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補充說明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413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應修類別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zh-TW" sz="26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  <a:hlinkClick r:id="rId3"/>
                        </a:rPr>
                        <a:t>校訂必修</a:t>
                      </a:r>
                      <a:endParaRPr lang="zh-TW" altLang="zh-TW" sz="2600" kern="100" dirty="0">
                        <a:effectLst/>
                        <a:latin typeface="Times New Roman"/>
                        <a:ea typeface="+mn-ea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專業必修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專業選修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6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可承認之非本系學分數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213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備註</a:t>
                      </a:r>
                      <a:endParaRPr lang="zh-TW" sz="10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2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除表</a:t>
                      </a:r>
                      <a:r>
                        <a:rPr lang="zh-TW" sz="22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列</a:t>
                      </a:r>
                      <a:r>
                        <a:rPr lang="zh-TW" altLang="en-US" sz="22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必修</a:t>
                      </a:r>
                      <a:r>
                        <a:rPr lang="zh-TW" sz="22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課程</a:t>
                      </a:r>
                      <a:r>
                        <a:rPr lang="zh-TW" sz="22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外，</a:t>
                      </a:r>
                      <a:r>
                        <a:rPr lang="zh-TW" sz="2200" kern="1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尚須修</a:t>
                      </a:r>
                      <a:r>
                        <a:rPr lang="zh-TW" sz="2200" kern="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習</a:t>
                      </a:r>
                      <a:r>
                        <a:rPr kumimoji="0" lang="zh-TW" sz="2200" b="1" kern="100" dirty="0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「</a:t>
                      </a:r>
                      <a:r>
                        <a:rPr kumimoji="0" lang="zh-TW" sz="2200" b="1" kern="1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大學入門」</a:t>
                      </a:r>
                      <a:r>
                        <a:rPr lang="zh-TW" sz="2200" kern="1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及</a:t>
                      </a:r>
                      <a:r>
                        <a:rPr lang="zh-TW" sz="2200" b="1" kern="1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「</a:t>
                      </a:r>
                      <a:r>
                        <a:rPr lang="zh-TW" sz="2200" b="1" kern="1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創造力講座」</a:t>
                      </a:r>
                      <a:endParaRPr lang="zh-TW" sz="2200" b="1" dirty="0">
                        <a:solidFill>
                          <a:srgbClr val="FF0000"/>
                        </a:solidFill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22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以課程規劃之必修課程為主</a:t>
                      </a:r>
                      <a:endParaRPr lang="en-US" altLang="zh-TW" sz="2200" kern="1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6840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2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以課程規劃之選修課程為主 </a:t>
                      </a:r>
                      <a:endParaRPr lang="en-US" altLang="zh-TW" sz="2200" kern="1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Arial"/>
                      </a:endParaRPr>
                    </a:p>
                    <a:p>
                      <a:pPr marL="0" marR="0" indent="0" algn="ctr" defTabSz="6840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2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，</a:t>
                      </a:r>
                      <a:r>
                        <a:rPr lang="zh-TW" sz="22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多修</a:t>
                      </a:r>
                      <a:r>
                        <a:rPr lang="zh-TW" altLang="zh-TW" sz="2200" b="1" kern="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「</a:t>
                      </a:r>
                      <a:r>
                        <a:rPr lang="zh-TW" altLang="en-US" sz="2200" kern="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單科課程</a:t>
                      </a:r>
                      <a:r>
                        <a:rPr lang="zh-TW" altLang="zh-TW" sz="2200" b="1" kern="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」</a:t>
                      </a:r>
                      <a:r>
                        <a:rPr lang="zh-TW" sz="22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之</a:t>
                      </a:r>
                      <a:r>
                        <a:rPr lang="zh-TW" sz="22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學分數</a:t>
                      </a:r>
                      <a:r>
                        <a:rPr lang="zh-TW" sz="2200" b="1" kern="1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得</a:t>
                      </a:r>
                      <a:r>
                        <a:rPr lang="zh-TW" sz="22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認</a:t>
                      </a:r>
                      <a:r>
                        <a:rPr lang="zh-TW" sz="22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列為</a:t>
                      </a:r>
                      <a:r>
                        <a:rPr lang="zh-TW" altLang="en-US" sz="22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可承認之非本系學分</a:t>
                      </a:r>
                      <a:endParaRPr lang="zh-TW" sz="22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altLang="zh-TW" sz="2200" b="1" kern="1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得</a:t>
                      </a:r>
                      <a:r>
                        <a:rPr lang="zh-TW" altLang="en-US" sz="2200" b="0" kern="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修習外系或通識課程或專業選修</a:t>
                      </a:r>
                      <a:endParaRPr lang="zh-TW" sz="2200" b="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8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71264" y="332656"/>
            <a:ext cx="8077200" cy="1368152"/>
          </a:xfrm>
        </p:spPr>
        <p:txBody>
          <a:bodyPr>
            <a:normAutofit fontScale="90000"/>
          </a:bodyPr>
          <a:lstStyle/>
          <a:p>
            <a:pPr>
              <a:lnSpc>
                <a:spcPts val="5500"/>
              </a:lnSpc>
              <a:spcBef>
                <a:spcPts val="600"/>
              </a:spcBef>
            </a:pP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三</a:t>
            </a:r>
            <a:r>
              <a:rPr lang="zh-TW" altLang="en-US" sz="3800" dirty="0">
                <a:latin typeface="華康中圓體" pitchFamily="49" charset="-120"/>
                <a:ea typeface="華康中圓體" pitchFamily="49" charset="-120"/>
              </a:rPr>
              <a:t>、</a:t>
            </a:r>
            <a:r>
              <a:rPr lang="zh-TW" altLang="en-US" sz="38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會計</a:t>
            </a:r>
            <a:r>
              <a:rPr lang="zh-TW" altLang="en-US" sz="38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系（四日）</a:t>
            </a: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畢業資格應修學分</a:t>
            </a:r>
            <a:r>
              <a:rPr lang="zh-TW" altLang="en-US" sz="3800" dirty="0">
                <a:latin typeface="華康中圓體" pitchFamily="49" charset="-120"/>
                <a:ea typeface="華康中圓體" pitchFamily="49" charset="-120"/>
              </a:rPr>
              <a:t>數</a:t>
            </a: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r>
              <a:rPr lang="en-US" altLang="zh-TW" sz="3800" dirty="0" smtClean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800" dirty="0" smtClean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◎</a:t>
            </a:r>
            <a:r>
              <a:rPr lang="zh-TW" altLang="en-US" sz="2900" b="1" dirty="0" smtClean="0">
                <a:latin typeface="標楷體" pitchFamily="65" charset="-120"/>
                <a:ea typeface="標楷體" pitchFamily="65" charset="-120"/>
              </a:rPr>
              <a:t>適用課規：</a:t>
            </a:r>
            <a:r>
              <a:rPr lang="en-US" altLang="zh-TW" sz="2900" b="1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107</a:t>
            </a:r>
            <a:r>
              <a:rPr lang="zh-TW" altLang="en-US" sz="2900" b="1" dirty="0" smtClean="0">
                <a:latin typeface="標楷體" pitchFamily="65" charset="-120"/>
                <a:ea typeface="標楷體" pitchFamily="65" charset="-120"/>
              </a:rPr>
              <a:t>學年度入學適用</a:t>
            </a:r>
            <a:endParaRPr lang="zh-TW" sz="2900" b="1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1810381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50776" y="692696"/>
            <a:ext cx="8274496" cy="648072"/>
          </a:xfrm>
        </p:spPr>
        <p:txBody>
          <a:bodyPr>
            <a:no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四、</a:t>
            </a:r>
            <a:r>
              <a:rPr lang="zh-TW"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會計系（四日）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畢業資格注意事項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>(1)</a:t>
            </a:r>
            <a:endParaRPr lang="zh-TW" sz="3400" dirty="0"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27584" y="1412776"/>
            <a:ext cx="8064896" cy="5256584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>『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學年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度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>』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課程需</a:t>
            </a:r>
            <a:r>
              <a:rPr lang="zh-TW" altLang="en-US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上、下學期均修習及格，始可列入畢業學分。</a:t>
            </a:r>
            <a:endParaRPr lang="en-US" altLang="zh-TW" sz="2800" dirty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『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非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學年度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課程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>』 </a:t>
            </a:r>
            <a:r>
              <a:rPr lang="zh-TW" altLang="zh-TW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同一</a:t>
            </a:r>
            <a:r>
              <a:rPr lang="zh-TW" altLang="zh-TW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科目名稱</a:t>
            </a:r>
            <a:r>
              <a:rPr lang="zh-TW" altLang="zh-TW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重</a:t>
            </a:r>
            <a:r>
              <a:rPr lang="zh-TW" altLang="en-US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複</a:t>
            </a:r>
            <a:r>
              <a:rPr lang="zh-TW" altLang="zh-TW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修</a:t>
            </a:r>
            <a:r>
              <a:rPr lang="zh-TW" altLang="zh-TW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習，第</a:t>
            </a:r>
            <a:r>
              <a:rPr lang="en-US" altLang="zh-TW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門</a:t>
            </a:r>
            <a:r>
              <a:rPr lang="zh-TW" altLang="zh-TW" sz="28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不</a:t>
            </a:r>
            <a:r>
              <a:rPr lang="zh-TW" altLang="en-US" sz="28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得</a:t>
            </a:r>
            <a:r>
              <a:rPr lang="zh-TW" altLang="zh-TW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列</a:t>
            </a:r>
            <a:r>
              <a:rPr lang="zh-TW" altLang="en-US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計</a:t>
            </a:r>
            <a:r>
              <a:rPr lang="zh-TW" altLang="zh-TW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為</a:t>
            </a:r>
            <a:r>
              <a:rPr lang="zh-TW" altLang="zh-TW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畢業</a:t>
            </a:r>
            <a:r>
              <a:rPr lang="zh-TW" altLang="zh-TW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學分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。</a:t>
            </a:r>
            <a:endParaRPr lang="zh-TW" altLang="zh-TW" sz="2800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　 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例如：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選項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體育選修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次籃球課，第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次修習的籃球</a:t>
            </a:r>
            <a:r>
              <a:rPr lang="zh-TW" altLang="zh-TW" sz="2400" b="1" dirty="0" smtClean="0">
                <a:latin typeface="標楷體" pitchFamily="65" charset="-120"/>
                <a:ea typeface="標楷體" pitchFamily="65" charset="-120"/>
              </a:rPr>
              <a:t>不得</a:t>
            </a:r>
            <a:r>
              <a:rPr lang="zh-TW" altLang="en-US" sz="2400" b="1" dirty="0" smtClean="0">
                <a:latin typeface="標楷體" pitchFamily="65" charset="-120"/>
                <a:ea typeface="標楷體" pitchFamily="65" charset="-120"/>
              </a:rPr>
              <a:t>   </a:t>
            </a:r>
            <a:endParaRPr lang="en-US" altLang="zh-TW" sz="2400" b="1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400" b="1" dirty="0" smtClean="0">
                <a:latin typeface="標楷體" pitchFamily="65" charset="-120"/>
                <a:ea typeface="標楷體" pitchFamily="65" charset="-120"/>
              </a:rPr>
              <a:t>       </a:t>
            </a:r>
            <a:r>
              <a:rPr lang="zh-TW" altLang="en-US" sz="1800" b="1" dirty="0" smtClean="0"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en-US" sz="1600" b="1" dirty="0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zh-TW" sz="2400" b="1" dirty="0" smtClean="0">
                <a:latin typeface="標楷體" pitchFamily="65" charset="-120"/>
                <a:ea typeface="標楷體" pitchFamily="65" charset="-120"/>
              </a:rPr>
              <a:t>列</a:t>
            </a:r>
            <a:r>
              <a:rPr lang="zh-TW" altLang="zh-TW" sz="2400" b="1" dirty="0">
                <a:latin typeface="標楷體" pitchFamily="65" charset="-120"/>
                <a:ea typeface="標楷體" pitchFamily="65" charset="-120"/>
              </a:rPr>
              <a:t>計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至畢業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學分中，須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再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補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修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門非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籃球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課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之選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      </a:t>
            </a:r>
            <a:r>
              <a:rPr lang="zh-TW" altLang="en-US" sz="1800" dirty="0" smtClean="0">
                <a:latin typeface="標楷體" pitchFamily="65" charset="-120"/>
                <a:ea typeface="標楷體" pitchFamily="65" charset="-120"/>
              </a:rPr>
              <a:t>   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項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體育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若重補修課程學分數不同者，以科目對應科目替代或抵免，多的學分數不得另外列計於總畢業學分中。</a:t>
            </a:r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勞作教育為必修，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須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次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成績及格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學則第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>23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條規定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6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2595466480"/>
      </p:ext>
    </p:extLst>
  </p:cSld>
  <p:clrMapOvr>
    <a:masterClrMapping/>
  </p:clrMapOvr>
  <p:transition spd="slow">
    <p:wipe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50776" y="297131"/>
            <a:ext cx="8274496" cy="854968"/>
          </a:xfrm>
        </p:spPr>
        <p:txBody>
          <a:bodyPr>
            <a:no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四、</a:t>
            </a:r>
            <a:r>
              <a:rPr lang="zh-TW"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會計系（四日）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畢業資格注意事項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>(2)</a:t>
            </a:r>
            <a:endParaRPr lang="zh-TW" sz="34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27584" y="1628800"/>
            <a:ext cx="7920880" cy="4536504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zh-TW" altLang="en-US" sz="18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688838" y="1377960"/>
            <a:ext cx="8136904" cy="475252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en-US" sz="1800" b="1" dirty="0">
                <a:latin typeface="標楷體" pitchFamily="65" charset="-120"/>
                <a:ea typeface="標楷體" pitchFamily="65" charset="-120"/>
              </a:rPr>
              <a:t>校定</a:t>
            </a:r>
            <a:r>
              <a:rPr lang="zh-TW" altLang="zh-TW" sz="1800" b="1" dirty="0">
                <a:latin typeface="標楷體" pitchFamily="65" charset="-120"/>
                <a:ea typeface="標楷體" pitchFamily="65" charset="-120"/>
              </a:rPr>
              <a:t>「</a:t>
            </a:r>
            <a:r>
              <a:rPr lang="zh-TW" altLang="en-US" sz="1800" b="1" dirty="0">
                <a:latin typeface="標楷體" pitchFamily="65" charset="-120"/>
                <a:ea typeface="標楷體" pitchFamily="65" charset="-120"/>
              </a:rPr>
              <a:t>英文檢定</a:t>
            </a:r>
            <a:r>
              <a:rPr lang="zh-TW" altLang="zh-TW" sz="1800" b="1" dirty="0">
                <a:latin typeface="標楷體" pitchFamily="65" charset="-120"/>
                <a:ea typeface="標楷體" pitchFamily="65" charset="-120"/>
              </a:rPr>
              <a:t>」</a:t>
            </a:r>
            <a:r>
              <a:rPr lang="zh-TW" altLang="en-US" sz="1800" b="1" dirty="0">
                <a:latin typeface="標楷體" pitchFamily="65" charset="-120"/>
                <a:ea typeface="標楷體" pitchFamily="65" charset="-120"/>
              </a:rPr>
              <a:t>門檻</a:t>
            </a:r>
            <a:r>
              <a:rPr lang="en-US" altLang="zh-TW" sz="1800" kern="100" dirty="0">
                <a:latin typeface="Times New Roman"/>
                <a:ea typeface="標楷體"/>
                <a:cs typeface="Arial"/>
              </a:rPr>
              <a:t>-</a:t>
            </a:r>
            <a:r>
              <a:rPr lang="en-US" altLang="zh-TW" sz="1800" dirty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1800" dirty="0">
                <a:latin typeface="標楷體" pitchFamily="65" charset="-120"/>
                <a:ea typeface="標楷體" pitchFamily="65" charset="-120"/>
              </a:rPr>
            </a:br>
            <a:r>
              <a:rPr lang="zh-TW" altLang="en-US" sz="1800" dirty="0" smtClean="0">
                <a:latin typeface="標楷體" pitchFamily="65" charset="-120"/>
                <a:ea typeface="標楷體" pitchFamily="65" charset="-120"/>
              </a:rPr>
              <a:t>應</a:t>
            </a:r>
            <a:r>
              <a:rPr lang="zh-TW" altLang="en-US" sz="1800" dirty="0">
                <a:latin typeface="標楷體" pitchFamily="65" charset="-120"/>
                <a:ea typeface="標楷體" pitchFamily="65" charset="-120"/>
              </a:rPr>
              <a:t>通過本校「外語</a:t>
            </a:r>
            <a:r>
              <a:rPr lang="zh-TW" altLang="en-US" sz="1800" dirty="0" smtClean="0">
                <a:latin typeface="標楷體" pitchFamily="65" charset="-120"/>
                <a:ea typeface="標楷體" pitchFamily="65" charset="-120"/>
              </a:rPr>
              <a:t>能力畢業指標實施</a:t>
            </a:r>
            <a:r>
              <a:rPr lang="zh-TW" altLang="en-US" sz="1800" dirty="0">
                <a:latin typeface="標楷體" pitchFamily="65" charset="-120"/>
                <a:ea typeface="標楷體" pitchFamily="65" charset="-120"/>
              </a:rPr>
              <a:t>辦法」中</a:t>
            </a:r>
            <a:r>
              <a:rPr lang="zh-TW" altLang="en-US" sz="1800" dirty="0" smtClean="0">
                <a:latin typeface="標楷體" pitchFamily="65" charset="-120"/>
                <a:ea typeface="標楷體" pitchFamily="65" charset="-120"/>
              </a:rPr>
              <a:t>任一項標準，</a:t>
            </a:r>
            <a:r>
              <a:rPr lang="zh-TW" altLang="en-US" sz="1800" kern="100" dirty="0" smtClean="0">
                <a:latin typeface="Times New Roman"/>
                <a:ea typeface="標楷體"/>
                <a:cs typeface="Arial"/>
              </a:rPr>
              <a:t>取得</a:t>
            </a:r>
            <a:r>
              <a:rPr lang="zh-TW" altLang="en-US" sz="1800" kern="100" dirty="0">
                <a:latin typeface="Times New Roman"/>
                <a:ea typeface="標楷體"/>
                <a:cs typeface="Arial"/>
              </a:rPr>
              <a:t>證照時，務必將證照正本送至</a:t>
            </a:r>
            <a:r>
              <a:rPr lang="en-US" altLang="zh-TW" sz="1800" kern="100" dirty="0">
                <a:latin typeface="Times New Roman"/>
                <a:ea typeface="標楷體"/>
                <a:cs typeface="Arial"/>
              </a:rPr>
              <a:t>【</a:t>
            </a:r>
            <a:r>
              <a:rPr lang="zh-TW" altLang="zh-TW" sz="1800" dirty="0">
                <a:latin typeface="標楷體" pitchFamily="65" charset="-120"/>
                <a:ea typeface="標楷體" pitchFamily="65" charset="-120"/>
              </a:rPr>
              <a:t>外語</a:t>
            </a:r>
            <a:r>
              <a:rPr lang="zh-TW" altLang="en-US" sz="1800" dirty="0">
                <a:latin typeface="標楷體" pitchFamily="65" charset="-120"/>
                <a:ea typeface="標楷體" pitchFamily="65" charset="-120"/>
              </a:rPr>
              <a:t>中心</a:t>
            </a:r>
            <a:r>
              <a:rPr lang="en-US" altLang="zh-TW" sz="1800" kern="100" dirty="0">
                <a:latin typeface="Times New Roman"/>
                <a:ea typeface="標楷體"/>
                <a:cs typeface="Arial"/>
              </a:rPr>
              <a:t>】</a:t>
            </a:r>
            <a:r>
              <a:rPr lang="zh-TW" altLang="en-US" sz="1800" kern="100" dirty="0">
                <a:latin typeface="Times New Roman"/>
                <a:ea typeface="標楷體"/>
                <a:cs typeface="Arial"/>
              </a:rPr>
              <a:t>登記</a:t>
            </a:r>
            <a:r>
              <a:rPr lang="zh-TW" altLang="en-US" sz="1800" kern="100" dirty="0" smtClean="0">
                <a:latin typeface="Times New Roman"/>
                <a:ea typeface="標楷體"/>
                <a:cs typeface="Arial"/>
              </a:rPr>
              <a:t>。</a:t>
            </a:r>
            <a:r>
              <a:rPr lang="zh-TW" altLang="zh-TW" sz="1800" dirty="0">
                <a:latin typeface="標楷體" pitchFamily="65" charset="-120"/>
                <a:ea typeface="標楷體" pitchFamily="65" charset="-120"/>
                <a:hlinkClick r:id="rId3"/>
              </a:rPr>
              <a:t>外語能力</a:t>
            </a:r>
            <a:r>
              <a:rPr lang="zh-TW" altLang="zh-TW" sz="1800" dirty="0">
                <a:latin typeface="標楷體" pitchFamily="65" charset="-120"/>
                <a:ea typeface="標楷體" pitchFamily="65" charset="-120"/>
                <a:hlinkClick r:id="rId4"/>
              </a:rPr>
              <a:t>輔導</a:t>
            </a:r>
            <a:r>
              <a:rPr lang="zh-TW" altLang="zh-TW" sz="1800" dirty="0">
                <a:latin typeface="標楷體" pitchFamily="65" charset="-120"/>
                <a:ea typeface="標楷體" pitchFamily="65" charset="-120"/>
                <a:hlinkClick r:id="rId3"/>
              </a:rPr>
              <a:t>課程</a:t>
            </a:r>
            <a:r>
              <a:rPr lang="zh-TW" altLang="zh-TW" sz="1800" dirty="0" smtClean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zh-TW" sz="1800" dirty="0">
                <a:latin typeface="標楷體" pitchFamily="65" charset="-120"/>
                <a:ea typeface="標楷體" pitchFamily="65" charset="-120"/>
              </a:rPr>
              <a:t>若於應屆畢業之次學期開學前未及格或</a:t>
            </a:r>
            <a:r>
              <a:rPr lang="zh-TW" altLang="en-US" sz="1800" dirty="0">
                <a:latin typeface="標楷體" pitchFamily="65" charset="-120"/>
                <a:ea typeface="標楷體" pitchFamily="65" charset="-120"/>
              </a:rPr>
              <a:t>未</a:t>
            </a:r>
            <a:r>
              <a:rPr lang="zh-TW" altLang="zh-TW" sz="1800" dirty="0">
                <a:latin typeface="標楷體" pitchFamily="65" charset="-120"/>
                <a:ea typeface="標楷體" pitchFamily="65" charset="-120"/>
              </a:rPr>
              <a:t>取得規定之</a:t>
            </a:r>
            <a:r>
              <a:rPr lang="zh-TW" altLang="zh-TW" sz="1800" dirty="0" smtClean="0">
                <a:latin typeface="標楷體" pitchFamily="65" charset="-120"/>
                <a:ea typeface="標楷體" pitchFamily="65" charset="-120"/>
              </a:rPr>
              <a:t>證照門檻，</a:t>
            </a:r>
            <a:r>
              <a:rPr lang="zh-TW" altLang="zh-TW" sz="1800" dirty="0">
                <a:latin typeface="標楷體" pitchFamily="65" charset="-120"/>
                <a:ea typeface="標楷體" pitchFamily="65" charset="-120"/>
              </a:rPr>
              <a:t>須選</a:t>
            </a:r>
            <a:r>
              <a:rPr lang="zh-TW" altLang="en-US" sz="1800" dirty="0">
                <a:latin typeface="標楷體" pitchFamily="65" charset="-120"/>
                <a:ea typeface="標楷體" pitchFamily="65" charset="-120"/>
              </a:rPr>
              <a:t>修</a:t>
            </a:r>
            <a:r>
              <a:rPr lang="zh-TW" altLang="zh-TW" sz="1800" dirty="0">
                <a:latin typeface="標楷體" pitchFamily="65" charset="-120"/>
                <a:ea typeface="標楷體" pitchFamily="65" charset="-120"/>
              </a:rPr>
              <a:t>「外語能力輔導課程」並完成註冊繳費</a:t>
            </a:r>
            <a:r>
              <a:rPr lang="zh-TW" altLang="zh-TW" sz="18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18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1800" b="1" kern="100" dirty="0" smtClean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院</a:t>
            </a:r>
            <a:r>
              <a:rPr lang="zh-TW" altLang="en-US" sz="1800" b="1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訂</a:t>
            </a:r>
            <a:r>
              <a:rPr lang="zh-TW" altLang="zh-TW" sz="1800" b="1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「</a:t>
            </a:r>
            <a:r>
              <a:rPr lang="zh-TW" altLang="en-US" sz="1800" b="1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資訊證照</a:t>
            </a:r>
            <a:r>
              <a:rPr lang="zh-TW" altLang="zh-TW" sz="1800" b="1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」</a:t>
            </a:r>
            <a:r>
              <a:rPr lang="zh-TW" altLang="en-US" sz="1800" b="1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門檻</a:t>
            </a:r>
            <a:r>
              <a:rPr lang="en-US" altLang="zh-TW" sz="18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-</a:t>
            </a:r>
            <a:r>
              <a:rPr lang="zh-TW" altLang="en-US" sz="1800" b="1" u="sng" kern="100" dirty="0">
                <a:solidFill>
                  <a:srgbClr val="C00000"/>
                </a:solidFill>
                <a:latin typeface="Times New Roman"/>
                <a:ea typeface="標楷體"/>
                <a:cs typeface="Arial"/>
              </a:rPr>
              <a:t>不限入學後</a:t>
            </a:r>
            <a:r>
              <a:rPr lang="zh-TW" altLang="en-US" sz="1800" b="1" u="sng" kern="100" dirty="0" smtClean="0">
                <a:solidFill>
                  <a:srgbClr val="C00000"/>
                </a:solidFill>
                <a:latin typeface="Times New Roman"/>
                <a:ea typeface="標楷體"/>
                <a:cs typeface="Arial"/>
              </a:rPr>
              <a:t>考取</a:t>
            </a:r>
            <a:r>
              <a:rPr lang="zh-TW" altLang="en-US" sz="1800" kern="100" dirty="0" smtClean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本</a:t>
            </a:r>
            <a:r>
              <a:rPr lang="zh-TW" altLang="en-US" sz="18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系生應考取</a:t>
            </a:r>
            <a:r>
              <a:rPr lang="zh-TW" altLang="zh-TW" sz="1800" b="1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「</a:t>
            </a:r>
            <a:r>
              <a:rPr lang="zh-TW" altLang="en-US" sz="18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電腦軟體應用丙級技術士</a:t>
            </a:r>
            <a:r>
              <a:rPr lang="zh-TW" altLang="zh-TW" sz="1800" b="1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」</a:t>
            </a:r>
            <a:r>
              <a:rPr lang="zh-TW" altLang="en-US" sz="1800" kern="100" dirty="0" smtClean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。</a:t>
            </a:r>
            <a:r>
              <a:rPr lang="en-US" altLang="zh-TW" sz="18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(</a:t>
            </a:r>
            <a:r>
              <a:rPr lang="zh-TW" altLang="en-US" sz="1800" kern="100" dirty="0">
                <a:solidFill>
                  <a:srgbClr val="006600"/>
                </a:solidFill>
                <a:latin typeface="Times New Roman"/>
                <a:ea typeface="標楷體"/>
                <a:cs typeface="Arial"/>
              </a:rPr>
              <a:t>外籍生與</a:t>
            </a:r>
            <a:r>
              <a:rPr lang="en-US" altLang="zh-TW" sz="1800" kern="100" dirty="0">
                <a:solidFill>
                  <a:srgbClr val="006600"/>
                </a:solidFill>
                <a:latin typeface="Times New Roman"/>
                <a:ea typeface="標楷體"/>
                <a:cs typeface="Arial"/>
              </a:rPr>
              <a:t>106</a:t>
            </a:r>
            <a:r>
              <a:rPr lang="zh-TW" altLang="en-US" sz="1800" kern="100" dirty="0">
                <a:solidFill>
                  <a:srgbClr val="006600"/>
                </a:solidFill>
                <a:latin typeface="Times New Roman"/>
                <a:ea typeface="標楷體"/>
                <a:cs typeface="Arial"/>
              </a:rPr>
              <a:t>學年度</a:t>
            </a:r>
            <a:r>
              <a:rPr lang="zh-TW" altLang="en-US" sz="1800" kern="100" dirty="0" smtClean="0">
                <a:solidFill>
                  <a:srgbClr val="006600"/>
                </a:solidFill>
                <a:latin typeface="Times New Roman"/>
                <a:ea typeface="標楷體"/>
                <a:cs typeface="Arial"/>
              </a:rPr>
              <a:t>起入學學生</a:t>
            </a:r>
            <a:r>
              <a:rPr lang="zh-TW" altLang="en-US" sz="1800" kern="100" dirty="0">
                <a:solidFill>
                  <a:srgbClr val="006600"/>
                </a:solidFill>
                <a:latin typeface="Times New Roman"/>
                <a:ea typeface="標楷體"/>
                <a:cs typeface="Arial"/>
              </a:rPr>
              <a:t>不適用</a:t>
            </a:r>
            <a:r>
              <a:rPr lang="en-US" altLang="zh-TW" sz="1800" kern="100" dirty="0" smtClean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)</a:t>
            </a:r>
            <a:endParaRPr lang="en-US" altLang="zh-TW" sz="1800" b="1" u="sng" kern="100" dirty="0">
              <a:solidFill>
                <a:srgbClr val="C00000"/>
              </a:solidFill>
              <a:latin typeface="Times New Roman"/>
              <a:ea typeface="標楷體"/>
              <a:cs typeface="Arial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zh-TW" sz="1800" b="1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系</a:t>
            </a:r>
            <a:r>
              <a:rPr lang="zh-TW" altLang="en-US" sz="1800" b="1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訂</a:t>
            </a:r>
            <a:r>
              <a:rPr lang="zh-TW" altLang="zh-TW" sz="1800" b="1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「</a:t>
            </a:r>
            <a:r>
              <a:rPr lang="zh-TW" altLang="en-US" sz="1800" b="1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專業</a:t>
            </a:r>
            <a:r>
              <a:rPr lang="zh-TW" altLang="zh-TW" sz="1800" b="1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證照」門檻</a:t>
            </a:r>
            <a:r>
              <a:rPr lang="en-US" altLang="zh-TW" sz="18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--</a:t>
            </a:r>
            <a:r>
              <a:rPr lang="zh-TW" altLang="en-US" sz="1800" b="1" u="sng" kern="100" dirty="0">
                <a:solidFill>
                  <a:srgbClr val="C00000"/>
                </a:solidFill>
                <a:latin typeface="Times New Roman"/>
                <a:ea typeface="標楷體"/>
                <a:cs typeface="Arial"/>
              </a:rPr>
              <a:t>限</a:t>
            </a:r>
            <a:r>
              <a:rPr lang="zh-TW" altLang="en-US" sz="1800" b="1" u="sng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入學後考取</a:t>
            </a:r>
            <a:endParaRPr lang="en-US" altLang="zh-TW" sz="1800" b="1" u="sng" kern="100" dirty="0">
              <a:solidFill>
                <a:srgbClr val="0000FF"/>
              </a:solidFill>
              <a:latin typeface="Times New Roman"/>
              <a:ea typeface="標楷體"/>
              <a:cs typeface="Arial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1800" b="1" u="sng" kern="100" dirty="0" smtClean="0">
                <a:solidFill>
                  <a:srgbClr val="C00000"/>
                </a:solidFill>
                <a:latin typeface="Times New Roman"/>
                <a:ea typeface="標楷體"/>
                <a:cs typeface="Arial"/>
              </a:rPr>
              <a:t>各模組學生</a:t>
            </a:r>
            <a:r>
              <a:rPr lang="zh-TW" altLang="en-US" sz="1800" kern="100" dirty="0" smtClean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應考取系訂</a:t>
            </a:r>
            <a:r>
              <a:rPr lang="zh-TW" altLang="zh-TW" sz="1800" b="1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「</a:t>
            </a:r>
            <a:r>
              <a:rPr lang="zh-TW" altLang="en-US" sz="1800" kern="100" dirty="0" smtClean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專業證照一覽表</a:t>
            </a:r>
            <a:r>
              <a:rPr lang="zh-TW" altLang="zh-TW" sz="1800" b="1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」</a:t>
            </a:r>
            <a:r>
              <a:rPr lang="zh-TW" altLang="en-US" sz="1800" kern="100" dirty="0" smtClean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規範之專業證照且點數達</a:t>
            </a:r>
            <a:r>
              <a:rPr lang="en-US" altLang="zh-TW" sz="1800" kern="100" dirty="0" smtClean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80</a:t>
            </a:r>
            <a:r>
              <a:rPr lang="zh-TW" altLang="en-US" sz="1800" kern="100" dirty="0" smtClean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點</a:t>
            </a:r>
            <a:r>
              <a:rPr lang="zh-TW" altLang="en-US" sz="1800" b="1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1800" dirty="0">
              <a:solidFill>
                <a:srgbClr val="0000FF"/>
              </a:solidFill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zh-TW" sz="18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「</a:t>
            </a:r>
            <a:r>
              <a:rPr lang="zh-TW" altLang="en-US" sz="18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資訊證照</a:t>
            </a:r>
            <a:r>
              <a:rPr lang="zh-TW" altLang="zh-TW" sz="18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」</a:t>
            </a:r>
            <a:r>
              <a:rPr lang="zh-TW" altLang="en-US" sz="18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與</a:t>
            </a:r>
            <a:r>
              <a:rPr lang="zh-TW" altLang="zh-TW" sz="18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「</a:t>
            </a:r>
            <a:r>
              <a:rPr lang="zh-TW" altLang="en-US" sz="18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專業</a:t>
            </a:r>
            <a:r>
              <a:rPr lang="zh-TW" altLang="zh-TW" sz="18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證照」</a:t>
            </a:r>
            <a:r>
              <a:rPr lang="zh-TW" altLang="en-US" sz="1800" kern="100" dirty="0" smtClean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門檻審核方式說明：</a:t>
            </a:r>
            <a:endParaRPr lang="en-US" altLang="zh-TW" sz="1800" kern="100" dirty="0" smtClean="0">
              <a:solidFill>
                <a:srgbClr val="0000FF"/>
              </a:solidFill>
              <a:latin typeface="Times New Roman"/>
              <a:ea typeface="標楷體"/>
              <a:cs typeface="Arial"/>
            </a:endParaRPr>
          </a:p>
          <a:p>
            <a:r>
              <a:rPr lang="zh-TW" altLang="en-US" sz="18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 </a:t>
            </a:r>
            <a:r>
              <a:rPr lang="zh-TW" altLang="en-US" sz="1800" kern="100" dirty="0" smtClean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       務必</a:t>
            </a:r>
            <a:r>
              <a:rPr lang="zh-TW" altLang="en-US" sz="18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親自</a:t>
            </a:r>
            <a:r>
              <a:rPr lang="zh-TW" altLang="en-US" sz="1800" kern="100" dirty="0" smtClean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填寫系訂</a:t>
            </a:r>
            <a:r>
              <a:rPr lang="en-US" altLang="zh-TW" sz="1800" kern="100" dirty="0" smtClean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【</a:t>
            </a:r>
            <a:r>
              <a:rPr lang="zh-TW" altLang="en-US" sz="18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專業證照審核表</a:t>
            </a:r>
            <a:r>
              <a:rPr lang="en-US" altLang="zh-TW" sz="18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】</a:t>
            </a:r>
            <a:r>
              <a:rPr lang="zh-TW" altLang="en-US" sz="1800" kern="100" dirty="0" smtClean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且附上各證照</a:t>
            </a:r>
            <a:r>
              <a:rPr lang="zh-TW" altLang="en-US" sz="18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影本並簽名</a:t>
            </a:r>
            <a:r>
              <a:rPr lang="zh-TW" altLang="en-US" sz="1800" kern="100" dirty="0" smtClean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確認</a:t>
            </a:r>
            <a:r>
              <a:rPr lang="zh-TW" altLang="en-US" sz="18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資料</a:t>
            </a:r>
            <a:endParaRPr lang="en-US" altLang="zh-TW" sz="1800" kern="100" dirty="0" smtClean="0">
              <a:solidFill>
                <a:srgbClr val="0000FF"/>
              </a:solidFill>
              <a:latin typeface="Times New Roman"/>
              <a:ea typeface="標楷體"/>
              <a:cs typeface="Arial"/>
            </a:endParaRPr>
          </a:p>
          <a:p>
            <a:r>
              <a:rPr lang="zh-TW" altLang="en-US" sz="1800" kern="100" dirty="0" smtClean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        無誤，</a:t>
            </a:r>
            <a:r>
              <a:rPr lang="zh-TW" altLang="en-US" sz="18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統一</a:t>
            </a:r>
            <a:r>
              <a:rPr lang="zh-TW" altLang="en-US" sz="1800" kern="100" dirty="0" smtClean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請</a:t>
            </a:r>
            <a:r>
              <a:rPr lang="zh-TW" altLang="en-US" sz="18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班</a:t>
            </a:r>
            <a:r>
              <a:rPr lang="zh-TW" altLang="en-US" sz="1800" kern="100" dirty="0" smtClean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代</a:t>
            </a:r>
            <a:r>
              <a:rPr lang="zh-TW" altLang="en-US" sz="18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收齊</a:t>
            </a:r>
            <a:r>
              <a:rPr lang="zh-TW" altLang="en-US" sz="1800" kern="100" dirty="0" smtClean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於系辦</a:t>
            </a:r>
            <a:r>
              <a:rPr lang="zh-TW" altLang="en-US" sz="18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公</a:t>
            </a:r>
            <a:r>
              <a:rPr lang="zh-TW" altLang="en-US" sz="1800" kern="100" dirty="0" smtClean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告期限內繳交</a:t>
            </a:r>
            <a:r>
              <a:rPr lang="zh-TW" altLang="en-US" sz="18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系辦，經系辦複</a:t>
            </a:r>
            <a:r>
              <a:rPr lang="zh-TW" altLang="en-US" sz="1800" kern="100" dirty="0" smtClean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審</a:t>
            </a:r>
            <a:r>
              <a:rPr lang="zh-TW" altLang="en-US" sz="18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始得通過</a:t>
            </a:r>
            <a:endParaRPr lang="en-US" altLang="zh-TW" sz="1800" kern="100" dirty="0" smtClean="0">
              <a:solidFill>
                <a:srgbClr val="0000FF"/>
              </a:solidFill>
              <a:latin typeface="Times New Roman"/>
              <a:ea typeface="標楷體"/>
              <a:cs typeface="Arial"/>
            </a:endParaRPr>
          </a:p>
          <a:p>
            <a:r>
              <a:rPr lang="zh-TW" altLang="en-US" sz="1800" kern="100" dirty="0" smtClean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       ，</a:t>
            </a:r>
            <a:r>
              <a:rPr lang="zh-TW" altLang="en-US" sz="1800" b="1" u="sng" kern="100" dirty="0" smtClean="0">
                <a:solidFill>
                  <a:srgbClr val="C00000"/>
                </a:solidFill>
                <a:latin typeface="Times New Roman"/>
                <a:ea typeface="標楷體"/>
                <a:cs typeface="Arial"/>
              </a:rPr>
              <a:t>逾期繳交影響畢業時程請自行負責</a:t>
            </a:r>
            <a:r>
              <a:rPr lang="zh-TW" altLang="en-US" sz="1800" kern="100" dirty="0" smtClean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。</a:t>
            </a:r>
            <a:endParaRPr lang="en-US" altLang="zh-TW" sz="1800" kern="100" dirty="0" smtClean="0">
              <a:solidFill>
                <a:srgbClr val="0000FF"/>
              </a:solidFill>
              <a:latin typeface="Times New Roman"/>
              <a:ea typeface="標楷體"/>
              <a:cs typeface="Arial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18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若繳交期限內</a:t>
            </a:r>
            <a:r>
              <a:rPr lang="zh-TW" altLang="en-US" sz="1800" kern="100" dirty="0" smtClean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尚有未取得之專業證照為符合門檻者，還是要填寫</a:t>
            </a:r>
            <a:r>
              <a:rPr lang="en-US" altLang="zh-TW" sz="18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【</a:t>
            </a:r>
            <a:r>
              <a:rPr lang="zh-TW" altLang="en-US" sz="18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專業證照審核表</a:t>
            </a:r>
            <a:r>
              <a:rPr lang="en-US" altLang="zh-TW" sz="1800" kern="100" dirty="0" smtClean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】</a:t>
            </a:r>
            <a:r>
              <a:rPr lang="zh-TW" altLang="en-US" sz="1800" kern="100" dirty="0" smtClean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並附上已取得證照</a:t>
            </a:r>
            <a:r>
              <a:rPr lang="zh-TW" altLang="en-US" sz="18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影本並</a:t>
            </a:r>
            <a:r>
              <a:rPr lang="zh-TW" altLang="en-US" sz="1800" kern="100" dirty="0" smtClean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簽名繳交，待補考後再將證照影本補交系辦審核。</a:t>
            </a:r>
            <a:endParaRPr lang="en-US" altLang="zh-TW" sz="1800" kern="100" dirty="0">
              <a:latin typeface="Times New Roman"/>
              <a:ea typeface="標楷體"/>
              <a:cs typeface="Arial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1800" kern="100" dirty="0">
                <a:solidFill>
                  <a:srgbClr val="C00000"/>
                </a:solidFill>
                <a:latin typeface="Times New Roman"/>
                <a:ea typeface="標楷體"/>
                <a:cs typeface="Arial"/>
              </a:rPr>
              <a:t>上列畢業門檻若</a:t>
            </a:r>
            <a:r>
              <a:rPr lang="zh-TW" altLang="zh-TW" sz="1800" dirty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於應屆畢業之次學期開學前未取得者，須完成次學期之註冊繳費</a:t>
            </a:r>
            <a:r>
              <a:rPr lang="zh-TW" altLang="en-US" sz="1800" dirty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程序</a:t>
            </a:r>
            <a:r>
              <a:rPr lang="zh-TW" altLang="zh-TW" sz="1800" dirty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，次學期取得證照經系辦通過者，</a:t>
            </a:r>
            <a:r>
              <a:rPr lang="zh-TW" altLang="en-US" sz="1800" dirty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得</a:t>
            </a:r>
            <a:r>
              <a:rPr lang="zh-TW" altLang="zh-TW" sz="1800" dirty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於</a:t>
            </a:r>
            <a:r>
              <a:rPr lang="zh-TW" altLang="en-US" sz="1800" dirty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次學期之</a:t>
            </a:r>
            <a:r>
              <a:rPr lang="zh-TW" altLang="zh-TW" sz="1800" b="1" u="sng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期末</a:t>
            </a:r>
            <a:r>
              <a:rPr lang="zh-TW" altLang="zh-TW" sz="1800" dirty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始得領取畢業證書</a:t>
            </a:r>
            <a:r>
              <a:rPr lang="zh-TW" altLang="en-US" sz="1800" dirty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。</a:t>
            </a:r>
          </a:p>
        </p:txBody>
      </p:sp>
      <p:sp>
        <p:nvSpPr>
          <p:cNvPr id="10" name="投影片編號版面配置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7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3759151357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8</a:t>
            </a:fld>
            <a:endParaRPr kumimoji="0" lang="zh-TW" altLang="en-US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999912" y="116631"/>
            <a:ext cx="5544617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398463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398463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398463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398463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398463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98463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98463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98463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98463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98463" algn="l"/>
              </a:tabLst>
            </a:pPr>
            <a:r>
              <a:rPr kumimoji="1" lang="zh-TW" altLang="zh-TW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朝陽科技大學會計系證照檢定畢業門檻審核表</a:t>
            </a:r>
            <a:r>
              <a:rPr kumimoji="1" lang="en-US" altLang="zh-TW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1090526</a:t>
            </a:r>
            <a:r>
              <a:rPr kumimoji="1" lang="zh-TW" alt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版</a:t>
            </a:r>
            <a:endParaRPr lang="zh-TW" altLang="zh-TW" sz="1000" b="1" dirty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98463" algn="l"/>
              </a:tabLst>
            </a:pPr>
            <a:endParaRPr kumimoji="1" lang="zh-TW" alt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628900" y="19129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zh-TW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1906447" y="6309320"/>
            <a:ext cx="5638082" cy="253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398463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398463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398463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398463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398463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98463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98463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98463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98463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98463" algn="l"/>
              </a:tabLst>
            </a:pPr>
            <a:r>
              <a:rPr kumimoji="1" lang="en-US" altLang="zh-TW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*</a:t>
            </a:r>
            <a:r>
              <a:rPr kumimoji="1" lang="zh-TW" altLang="en-US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上列資料若填寫不實，且未符合本系證照畢業門檻之規定者，影響畢業者本人願自行負責。</a:t>
            </a:r>
            <a:endParaRPr kumimoji="1" lang="zh-TW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710743"/>
              </p:ext>
            </p:extLst>
          </p:nvPr>
        </p:nvGraphicFramePr>
        <p:xfrm>
          <a:off x="1906447" y="620691"/>
          <a:ext cx="5792249" cy="5735659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{5940675A-B579-460E-94D1-54222C63F5DA}</a:tableStyleId>
              </a:tblPr>
              <a:tblGrid>
                <a:gridCol w="4002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33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66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7299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71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2732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1787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9432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1506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14716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294323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809389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756451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289860">
                <a:tc gridSpan="3">
                  <a:txBody>
                    <a:bodyPr/>
                    <a:lstStyle/>
                    <a:p>
                      <a:pPr algn="dist">
                        <a:spcAft>
                          <a:spcPts val="0"/>
                        </a:spcAft>
                      </a:pPr>
                      <a:r>
                        <a:rPr lang="zh-TW" sz="800" kern="100" dirty="0">
                          <a:effectLst/>
                        </a:rPr>
                        <a:t>班級</a:t>
                      </a:r>
                      <a:endParaRPr lang="zh-TW" sz="8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34840" marR="34840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10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800" kern="100" dirty="0">
                          <a:effectLst/>
                        </a:rPr>
                        <a:t>四年制</a:t>
                      </a:r>
                      <a:r>
                        <a:rPr lang="en-US" sz="800" kern="100" dirty="0">
                          <a:effectLst/>
                        </a:rPr>
                        <a:t>______</a:t>
                      </a:r>
                      <a:r>
                        <a:rPr lang="zh-TW" sz="800" kern="100" dirty="0">
                          <a:effectLst/>
                        </a:rPr>
                        <a:t>年</a:t>
                      </a:r>
                      <a:r>
                        <a:rPr lang="en-US" sz="800" u="sng" kern="100" dirty="0">
                          <a:effectLst/>
                        </a:rPr>
                        <a:t>      </a:t>
                      </a:r>
                      <a:r>
                        <a:rPr lang="zh-TW" sz="800" kern="100" dirty="0">
                          <a:effectLst/>
                        </a:rPr>
                        <a:t>班</a:t>
                      </a:r>
                      <a:r>
                        <a:rPr lang="en-US" sz="800" kern="100" dirty="0">
                          <a:effectLst/>
                        </a:rPr>
                        <a:t>  </a:t>
                      </a:r>
                      <a:endParaRPr lang="zh-TW" sz="8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34840" marR="34840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7557">
                <a:tc gridSpan="3">
                  <a:txBody>
                    <a:bodyPr/>
                    <a:lstStyle/>
                    <a:p>
                      <a:pPr algn="dist">
                        <a:spcAft>
                          <a:spcPts val="0"/>
                        </a:spcAft>
                      </a:pPr>
                      <a:r>
                        <a:rPr lang="zh-TW" sz="800" kern="100">
                          <a:effectLst/>
                        </a:rPr>
                        <a:t>姓名</a:t>
                      </a:r>
                      <a:endParaRPr lang="zh-TW" sz="8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34840" marR="34840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kern="100" dirty="0">
                          <a:effectLst/>
                        </a:rPr>
                        <a:t> </a:t>
                      </a:r>
                      <a:endParaRPr lang="zh-TW" sz="8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34840" marR="34840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dist">
                        <a:spcAft>
                          <a:spcPts val="0"/>
                        </a:spcAft>
                      </a:pPr>
                      <a:r>
                        <a:rPr lang="zh-TW" sz="800" kern="100" dirty="0">
                          <a:effectLst/>
                        </a:rPr>
                        <a:t>學</a:t>
                      </a:r>
                      <a:r>
                        <a:rPr lang="en-US" sz="800" kern="100" dirty="0">
                          <a:effectLst/>
                        </a:rPr>
                        <a:t>     </a:t>
                      </a:r>
                      <a:r>
                        <a:rPr lang="zh-TW" sz="800" kern="100" dirty="0">
                          <a:effectLst/>
                        </a:rPr>
                        <a:t>號</a:t>
                      </a:r>
                      <a:endParaRPr lang="zh-TW" sz="8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34840" marR="34840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kern="100" dirty="0">
                          <a:effectLst/>
                        </a:rPr>
                        <a:t> </a:t>
                      </a:r>
                      <a:endParaRPr lang="zh-TW" sz="8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34840" marR="34840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9672">
                <a:tc gridSpan="3">
                  <a:txBody>
                    <a:bodyPr/>
                    <a:lstStyle/>
                    <a:p>
                      <a:pPr algn="dist">
                        <a:spcAft>
                          <a:spcPts val="0"/>
                        </a:spcAft>
                      </a:pPr>
                      <a:r>
                        <a:rPr lang="zh-TW" sz="800" kern="100">
                          <a:effectLst/>
                        </a:rPr>
                        <a:t>所屬模組</a:t>
                      </a:r>
                      <a:endParaRPr lang="zh-TW" sz="8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34840" marR="34840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kern="100">
                          <a:effectLst/>
                        </a:rPr>
                        <a:t> </a:t>
                      </a:r>
                      <a:endParaRPr lang="zh-TW" sz="8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34840" marR="34840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dist">
                        <a:spcAft>
                          <a:spcPts val="0"/>
                        </a:spcAft>
                      </a:pPr>
                      <a:r>
                        <a:rPr lang="zh-TW" sz="800" kern="100" dirty="0">
                          <a:effectLst/>
                        </a:rPr>
                        <a:t>聯絡電話</a:t>
                      </a:r>
                      <a:endParaRPr lang="zh-TW" sz="8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34840" marR="34840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kern="100" dirty="0">
                          <a:effectLst/>
                        </a:rPr>
                        <a:t> </a:t>
                      </a:r>
                      <a:endParaRPr lang="zh-TW" sz="8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34840" marR="34840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7442"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800" kern="100" dirty="0">
                          <a:effectLst/>
                        </a:rPr>
                        <a:t>資訊證照門檻</a:t>
                      </a:r>
                      <a:r>
                        <a:rPr lang="en-US" sz="800" kern="100" dirty="0">
                          <a:effectLst/>
                        </a:rPr>
                        <a:t/>
                      </a:r>
                      <a:br>
                        <a:rPr lang="en-US" sz="800" kern="100" dirty="0">
                          <a:effectLst/>
                        </a:rPr>
                      </a:br>
                      <a:r>
                        <a:rPr lang="en-US" sz="800" kern="100" dirty="0">
                          <a:effectLst/>
                        </a:rPr>
                        <a:t>(</a:t>
                      </a:r>
                      <a:r>
                        <a:rPr lang="zh-TW" sz="800" kern="100" dirty="0">
                          <a:effectLst/>
                        </a:rPr>
                        <a:t>必考證照</a:t>
                      </a:r>
                      <a:r>
                        <a:rPr lang="en-US" sz="800" kern="100" dirty="0">
                          <a:effectLst/>
                        </a:rPr>
                        <a:t>/</a:t>
                      </a:r>
                      <a:r>
                        <a:rPr lang="zh-TW" sz="800" kern="100" dirty="0">
                          <a:effectLst/>
                        </a:rPr>
                        <a:t>不可列計點數</a:t>
                      </a:r>
                      <a:r>
                        <a:rPr lang="en-US" sz="800" kern="100" dirty="0">
                          <a:effectLst/>
                        </a:rPr>
                        <a:t>)</a:t>
                      </a:r>
                      <a:endParaRPr lang="zh-TW" sz="8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34840" marR="34840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800" kern="100" dirty="0">
                          <a:effectLst/>
                        </a:rPr>
                        <a:t>電腦軟體應用丙級技術</a:t>
                      </a:r>
                      <a:r>
                        <a:rPr lang="zh-TW" sz="800" kern="100" dirty="0" smtClean="0">
                          <a:effectLst/>
                        </a:rPr>
                        <a:t>士</a:t>
                      </a:r>
                      <a:r>
                        <a:rPr lang="en-US" altLang="zh-TW" sz="800" kern="100" dirty="0" smtClean="0">
                          <a:effectLst/>
                        </a:rPr>
                        <a:t/>
                      </a:r>
                      <a:br>
                        <a:rPr lang="en-US" altLang="zh-TW" sz="800" kern="100" dirty="0" smtClean="0">
                          <a:effectLst/>
                        </a:rPr>
                      </a:br>
                      <a:r>
                        <a:rPr lang="en-US" altLang="zh-TW" sz="800" kern="100" dirty="0" smtClean="0">
                          <a:effectLst/>
                        </a:rPr>
                        <a:t>(106</a:t>
                      </a:r>
                      <a:r>
                        <a:rPr lang="zh-TW" altLang="en-US" sz="800" kern="100" dirty="0" smtClean="0">
                          <a:effectLst/>
                        </a:rPr>
                        <a:t>學年度起入學學生不適用</a:t>
                      </a:r>
                      <a:r>
                        <a:rPr lang="en-US" altLang="zh-TW" sz="800" kern="100" dirty="0" smtClean="0">
                          <a:effectLst/>
                        </a:rPr>
                        <a:t>)</a:t>
                      </a:r>
                      <a:endParaRPr lang="zh-TW" sz="8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34840" marR="34840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800" kern="100" dirty="0">
                          <a:effectLst/>
                        </a:rPr>
                        <a:t>  </a:t>
                      </a:r>
                      <a:r>
                        <a:rPr lang="zh-TW" sz="800" kern="100" dirty="0">
                          <a:effectLst/>
                        </a:rPr>
                        <a:t>年  </a:t>
                      </a:r>
                      <a:r>
                        <a:rPr lang="en-US" sz="800" kern="100" dirty="0">
                          <a:effectLst/>
                        </a:rPr>
                        <a:t>   </a:t>
                      </a:r>
                      <a:r>
                        <a:rPr lang="zh-TW" sz="800" kern="100" dirty="0">
                          <a:effectLst/>
                        </a:rPr>
                        <a:t>月</a:t>
                      </a:r>
                      <a:r>
                        <a:rPr lang="en-US" sz="800" kern="100" dirty="0">
                          <a:effectLst/>
                        </a:rPr>
                        <a:t>     </a:t>
                      </a:r>
                      <a:r>
                        <a:rPr lang="zh-TW" sz="800" kern="100" dirty="0">
                          <a:effectLst/>
                        </a:rPr>
                        <a:t>日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kern="100" dirty="0">
                          <a:effectLst/>
                        </a:rPr>
                        <a:t>(</a:t>
                      </a:r>
                      <a:r>
                        <a:rPr lang="zh-TW" sz="800" kern="100" dirty="0">
                          <a:effectLst/>
                        </a:rPr>
                        <a:t>不限入學後考取</a:t>
                      </a:r>
                      <a:r>
                        <a:rPr lang="en-US" sz="800" kern="100" dirty="0">
                          <a:effectLst/>
                        </a:rPr>
                        <a:t>)</a:t>
                      </a:r>
                      <a:endParaRPr lang="zh-TW" sz="8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34840" marR="34840" marT="0" marB="0" anchor="b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4491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800" kern="100">
                          <a:effectLst/>
                        </a:rPr>
                        <a:t>編號</a:t>
                      </a:r>
                      <a:endParaRPr lang="zh-TW" sz="8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34840" marR="34840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800" kern="100" dirty="0">
                          <a:effectLst/>
                        </a:rPr>
                        <a:t>證照名稱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kern="100" dirty="0">
                          <a:effectLst/>
                        </a:rPr>
                        <a:t>(</a:t>
                      </a:r>
                      <a:r>
                        <a:rPr lang="zh-TW" sz="800" kern="100" dirty="0">
                          <a:effectLst/>
                        </a:rPr>
                        <a:t>限入學後考取</a:t>
                      </a:r>
                      <a:r>
                        <a:rPr lang="en-US" sz="800" kern="100" dirty="0">
                          <a:effectLst/>
                        </a:rPr>
                        <a:t>)</a:t>
                      </a:r>
                      <a:endParaRPr lang="zh-TW" sz="8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34840" marR="34840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dist">
                        <a:spcAft>
                          <a:spcPts val="0"/>
                        </a:spcAft>
                      </a:pPr>
                      <a:r>
                        <a:rPr lang="zh-TW" sz="800" kern="100" dirty="0">
                          <a:effectLst/>
                        </a:rPr>
                        <a:t>證照生效日</a:t>
                      </a:r>
                      <a:endParaRPr lang="zh-TW" sz="8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34840" marR="34840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800" kern="100">
                          <a:effectLst/>
                        </a:rPr>
                        <a:t>證照點數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kern="100">
                          <a:effectLst/>
                        </a:rPr>
                        <a:t>(</a:t>
                      </a:r>
                      <a:r>
                        <a:rPr lang="zh-TW" sz="800" kern="100">
                          <a:effectLst/>
                        </a:rPr>
                        <a:t>學生填寫</a:t>
                      </a:r>
                      <a:r>
                        <a:rPr lang="en-US" sz="800" kern="100">
                          <a:effectLst/>
                        </a:rPr>
                        <a:t>)</a:t>
                      </a:r>
                      <a:endParaRPr lang="zh-TW" sz="8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34840" marR="3484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800" kern="100" dirty="0">
                          <a:effectLst/>
                        </a:rPr>
                        <a:t>核可點數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kern="100" dirty="0">
                          <a:effectLst/>
                        </a:rPr>
                        <a:t>(</a:t>
                      </a:r>
                      <a:r>
                        <a:rPr lang="zh-TW" sz="800" kern="100" dirty="0">
                          <a:effectLst/>
                        </a:rPr>
                        <a:t>審查委員填寫</a:t>
                      </a:r>
                      <a:r>
                        <a:rPr lang="en-US" sz="800" kern="100" dirty="0">
                          <a:effectLst/>
                        </a:rPr>
                        <a:t>)</a:t>
                      </a:r>
                      <a:endParaRPr lang="zh-TW" sz="8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34840" marR="3484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6396"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800" kern="100">
                          <a:effectLst/>
                        </a:rPr>
                        <a:t>專業證照門檻</a:t>
                      </a:r>
                      <a:endParaRPr lang="zh-TW" sz="8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34840" marR="3484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TW" sz="800" kern="100" dirty="0">
                          <a:effectLst/>
                        </a:rPr>
                        <a:t>模組必考</a:t>
                      </a:r>
                      <a:endParaRPr lang="zh-TW" sz="8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34840" marR="34840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kern="100" dirty="0">
                          <a:effectLst/>
                        </a:rPr>
                        <a:t> </a:t>
                      </a:r>
                      <a:endParaRPr lang="zh-TW" sz="8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34840" marR="34840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800" kern="100" dirty="0">
                          <a:effectLst/>
                        </a:rPr>
                        <a:t> </a:t>
                      </a:r>
                      <a:r>
                        <a:rPr lang="zh-TW" sz="800" kern="100" dirty="0">
                          <a:effectLst/>
                        </a:rPr>
                        <a:t>年   月</a:t>
                      </a:r>
                      <a:r>
                        <a:rPr lang="en-US" sz="800" kern="100" dirty="0">
                          <a:effectLst/>
                        </a:rPr>
                        <a:t>   </a:t>
                      </a:r>
                      <a:r>
                        <a:rPr lang="zh-TW" sz="800" kern="100" dirty="0">
                          <a:effectLst/>
                        </a:rPr>
                        <a:t>日</a:t>
                      </a:r>
                      <a:endParaRPr lang="zh-TW" sz="8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34840" marR="34840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kern="100" dirty="0">
                          <a:effectLst/>
                        </a:rPr>
                        <a:t> </a:t>
                      </a:r>
                      <a:endParaRPr lang="zh-TW" sz="8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34840" marR="3484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kern="100" dirty="0">
                          <a:effectLst/>
                        </a:rPr>
                        <a:t> </a:t>
                      </a:r>
                      <a:endParaRPr lang="zh-TW" sz="8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34840" marR="3484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6396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TW" sz="800" kern="100" dirty="0">
                          <a:effectLst/>
                        </a:rPr>
                        <a:t>自由選考</a:t>
                      </a:r>
                      <a:endParaRPr lang="zh-TW" sz="8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34840" marR="34840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kern="100" dirty="0">
                          <a:effectLst/>
                        </a:rPr>
                        <a:t> </a:t>
                      </a:r>
                      <a:endParaRPr lang="zh-TW" sz="8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34840" marR="34840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800" kern="100">
                          <a:effectLst/>
                        </a:rPr>
                        <a:t>  </a:t>
                      </a:r>
                      <a:r>
                        <a:rPr lang="zh-TW" sz="800" kern="100">
                          <a:effectLst/>
                        </a:rPr>
                        <a:t>年</a:t>
                      </a:r>
                      <a:r>
                        <a:rPr lang="en-US" sz="800" kern="100">
                          <a:effectLst/>
                        </a:rPr>
                        <a:t>   </a:t>
                      </a:r>
                      <a:r>
                        <a:rPr lang="zh-TW" sz="800" kern="100">
                          <a:effectLst/>
                        </a:rPr>
                        <a:t>月</a:t>
                      </a:r>
                      <a:r>
                        <a:rPr lang="en-US" sz="800" kern="100">
                          <a:effectLst/>
                        </a:rPr>
                        <a:t>   </a:t>
                      </a:r>
                      <a:r>
                        <a:rPr lang="zh-TW" sz="800" kern="100">
                          <a:effectLst/>
                        </a:rPr>
                        <a:t>日</a:t>
                      </a:r>
                      <a:endParaRPr lang="zh-TW" sz="8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34840" marR="34840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kern="100">
                          <a:effectLst/>
                        </a:rPr>
                        <a:t> </a:t>
                      </a:r>
                      <a:endParaRPr lang="zh-TW" sz="8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34840" marR="3484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kern="100" dirty="0">
                          <a:effectLst/>
                        </a:rPr>
                        <a:t> </a:t>
                      </a:r>
                      <a:endParaRPr lang="zh-TW" sz="8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34840" marR="3484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6396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TW" sz="800" kern="100" dirty="0">
                          <a:effectLst/>
                        </a:rPr>
                        <a:t>自由選考</a:t>
                      </a:r>
                      <a:endParaRPr lang="zh-TW" sz="8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34840" marR="34840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kern="100" dirty="0">
                          <a:effectLst/>
                        </a:rPr>
                        <a:t> </a:t>
                      </a:r>
                      <a:endParaRPr lang="zh-TW" sz="8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34840" marR="34840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800" kern="100">
                          <a:effectLst/>
                        </a:rPr>
                        <a:t> </a:t>
                      </a:r>
                      <a:r>
                        <a:rPr lang="zh-TW" sz="800" kern="100">
                          <a:effectLst/>
                        </a:rPr>
                        <a:t>年</a:t>
                      </a:r>
                      <a:r>
                        <a:rPr lang="en-US" sz="800" kern="100">
                          <a:effectLst/>
                        </a:rPr>
                        <a:t>   </a:t>
                      </a:r>
                      <a:r>
                        <a:rPr lang="zh-TW" sz="800" kern="100">
                          <a:effectLst/>
                        </a:rPr>
                        <a:t>月</a:t>
                      </a:r>
                      <a:r>
                        <a:rPr lang="en-US" sz="800" kern="100">
                          <a:effectLst/>
                        </a:rPr>
                        <a:t>   </a:t>
                      </a:r>
                      <a:r>
                        <a:rPr lang="zh-TW" sz="800" kern="100">
                          <a:effectLst/>
                        </a:rPr>
                        <a:t>日</a:t>
                      </a:r>
                      <a:endParaRPr lang="zh-TW" sz="8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34840" marR="34840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kern="100">
                          <a:effectLst/>
                        </a:rPr>
                        <a:t> </a:t>
                      </a:r>
                      <a:endParaRPr lang="zh-TW" sz="8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34840" marR="3484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kern="100" dirty="0">
                          <a:effectLst/>
                        </a:rPr>
                        <a:t> </a:t>
                      </a:r>
                      <a:endParaRPr lang="zh-TW" sz="8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34840" marR="3484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6396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TW" sz="800" kern="100" dirty="0">
                          <a:effectLst/>
                        </a:rPr>
                        <a:t>自由選考</a:t>
                      </a:r>
                      <a:endParaRPr lang="zh-TW" sz="8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34840" marR="34840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kern="100" dirty="0">
                          <a:effectLst/>
                        </a:rPr>
                        <a:t> </a:t>
                      </a:r>
                      <a:endParaRPr lang="zh-TW" sz="8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34840" marR="34840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800" kern="100">
                          <a:effectLst/>
                        </a:rPr>
                        <a:t> </a:t>
                      </a:r>
                      <a:r>
                        <a:rPr lang="zh-TW" sz="800" kern="100">
                          <a:effectLst/>
                        </a:rPr>
                        <a:t>年</a:t>
                      </a:r>
                      <a:r>
                        <a:rPr lang="en-US" sz="800" kern="100">
                          <a:effectLst/>
                        </a:rPr>
                        <a:t>   </a:t>
                      </a:r>
                      <a:r>
                        <a:rPr lang="zh-TW" sz="800" kern="100">
                          <a:effectLst/>
                        </a:rPr>
                        <a:t>月</a:t>
                      </a:r>
                      <a:r>
                        <a:rPr lang="en-US" sz="800" kern="100">
                          <a:effectLst/>
                        </a:rPr>
                        <a:t>   </a:t>
                      </a:r>
                      <a:r>
                        <a:rPr lang="zh-TW" sz="800" kern="100">
                          <a:effectLst/>
                        </a:rPr>
                        <a:t>日</a:t>
                      </a:r>
                      <a:endParaRPr lang="zh-TW" sz="8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34840" marR="34840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kern="100">
                          <a:effectLst/>
                        </a:rPr>
                        <a:t> </a:t>
                      </a:r>
                      <a:endParaRPr lang="zh-TW" sz="8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34840" marR="3484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kern="100" dirty="0">
                          <a:effectLst/>
                        </a:rPr>
                        <a:t> </a:t>
                      </a:r>
                      <a:endParaRPr lang="zh-TW" sz="8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34840" marR="3484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35032">
                <a:tc gridSpan="8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800" kern="100">
                          <a:effectLst/>
                        </a:rPr>
                        <a:t>合</a:t>
                      </a:r>
                      <a:r>
                        <a:rPr lang="en-US" sz="800" kern="100">
                          <a:effectLst/>
                        </a:rPr>
                        <a:t>      </a:t>
                      </a:r>
                      <a:r>
                        <a:rPr lang="zh-TW" sz="800" kern="100">
                          <a:effectLst/>
                        </a:rPr>
                        <a:t>計</a:t>
                      </a:r>
                      <a:endParaRPr lang="zh-TW" sz="8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34840" marR="34840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800" kern="100" dirty="0">
                          <a:effectLst/>
                        </a:rPr>
                        <a:t>(</a:t>
                      </a:r>
                      <a:r>
                        <a:rPr lang="zh-TW" sz="800" kern="100" dirty="0">
                          <a:effectLst/>
                        </a:rPr>
                        <a:t>審查委員填寫</a:t>
                      </a:r>
                      <a:r>
                        <a:rPr lang="en-US" sz="800" kern="100" dirty="0">
                          <a:effectLst/>
                        </a:rPr>
                        <a:t>)</a:t>
                      </a:r>
                      <a:endParaRPr lang="zh-TW" sz="8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34840" marR="34840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4692"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800" kern="100">
                          <a:effectLst/>
                        </a:rPr>
                        <a:t>審查委員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800" kern="100">
                          <a:effectLst/>
                        </a:rPr>
                        <a:t>簽章</a:t>
                      </a:r>
                      <a:endParaRPr lang="zh-TW" sz="8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34840" marR="34840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zh-TW" sz="8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34840" marR="34840" marT="0" marB="0" anchor="ctr"/>
                </a:tc>
                <a:tc grid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800" u="none" strike="noStrike" kern="100" dirty="0">
                          <a:effectLst/>
                        </a:rPr>
                        <a:t> </a:t>
                      </a:r>
                      <a:endParaRPr lang="zh-TW" sz="8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34840" marR="34840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zh-TW" sz="8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34840" marR="3484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800" kern="100" dirty="0">
                          <a:effectLst/>
                        </a:rPr>
                        <a:t>系主任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800" kern="100" dirty="0">
                          <a:effectLst/>
                        </a:rPr>
                        <a:t>簽章</a:t>
                      </a:r>
                      <a:endParaRPr lang="zh-TW" sz="8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34840" marR="34840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800" u="none" strike="noStrike" kern="100" dirty="0">
                          <a:effectLst/>
                        </a:rPr>
                        <a:t> </a:t>
                      </a:r>
                      <a:endParaRPr lang="zh-TW" sz="8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34840" marR="34840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391329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800" kern="100">
                          <a:effectLst/>
                        </a:rPr>
                        <a:t>說明</a:t>
                      </a:r>
                      <a:endParaRPr lang="zh-TW" sz="8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34840" marR="34840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11">
                  <a:txBody>
                    <a:bodyPr/>
                    <a:lstStyle/>
                    <a:p>
                      <a:pPr marL="342900" lvl="0" indent="-342900" algn="just">
                        <a:lnSpc>
                          <a:spcPts val="1200"/>
                        </a:lnSpc>
                        <a:spcAft>
                          <a:spcPts val="0"/>
                        </a:spcAft>
                        <a:buFont typeface="+mj-ea"/>
                        <a:buAutoNum type="ea1ChtPlain"/>
                        <a:tabLst>
                          <a:tab pos="381635" algn="l"/>
                        </a:tabLst>
                      </a:pPr>
                      <a:r>
                        <a:rPr lang="zh-TW" sz="800" kern="100" dirty="0" smtClean="0">
                          <a:effectLst/>
                        </a:rPr>
                        <a:t>系訂「專業證照檢定」畢業門檻</a:t>
                      </a:r>
                      <a:r>
                        <a:rPr lang="en-US" sz="800" kern="100" dirty="0" smtClean="0">
                          <a:effectLst/>
                        </a:rPr>
                        <a:t>(</a:t>
                      </a:r>
                      <a:r>
                        <a:rPr lang="zh-TW" sz="800" kern="100" dirty="0" smtClean="0">
                          <a:effectLst/>
                        </a:rPr>
                        <a:t>限入學後考取</a:t>
                      </a:r>
                      <a:r>
                        <a:rPr lang="en-US" sz="800" kern="100" dirty="0" smtClean="0">
                          <a:effectLst/>
                        </a:rPr>
                        <a:t>)</a:t>
                      </a:r>
                      <a:r>
                        <a:rPr lang="zh-TW" sz="800" kern="100" dirty="0" smtClean="0">
                          <a:effectLst/>
                        </a:rPr>
                        <a:t>：四年制學生應取得</a:t>
                      </a:r>
                      <a:r>
                        <a:rPr lang="en-US" sz="800" kern="100" dirty="0" smtClean="0">
                          <a:effectLst/>
                        </a:rPr>
                        <a:t>80</a:t>
                      </a:r>
                      <a:r>
                        <a:rPr lang="zh-TW" sz="800" kern="100" dirty="0" smtClean="0">
                          <a:effectLst/>
                        </a:rPr>
                        <a:t>點以上證照點數及研究所學生應取得</a:t>
                      </a:r>
                      <a:r>
                        <a:rPr lang="en-US" sz="800" kern="100" dirty="0" smtClean="0">
                          <a:effectLst/>
                        </a:rPr>
                        <a:t>100</a:t>
                      </a:r>
                      <a:r>
                        <a:rPr lang="zh-TW" sz="800" kern="100" dirty="0" smtClean="0">
                          <a:effectLst/>
                        </a:rPr>
                        <a:t>點以上證照點數，方得畢業</a:t>
                      </a:r>
                      <a:r>
                        <a:rPr lang="en-US" sz="800" kern="100" dirty="0" smtClean="0">
                          <a:effectLst/>
                        </a:rPr>
                        <a:t>(</a:t>
                      </a:r>
                      <a:r>
                        <a:rPr lang="zh-TW" sz="800" kern="100" dirty="0" smtClean="0">
                          <a:effectLst/>
                        </a:rPr>
                        <a:t>不含外籍生</a:t>
                      </a:r>
                      <a:r>
                        <a:rPr lang="en-US" sz="800" kern="100" dirty="0" smtClean="0">
                          <a:effectLst/>
                        </a:rPr>
                        <a:t>)</a:t>
                      </a:r>
                      <a:r>
                        <a:rPr lang="zh-TW" sz="800" kern="100" dirty="0" smtClean="0">
                          <a:effectLst/>
                        </a:rPr>
                        <a:t>。</a:t>
                      </a:r>
                    </a:p>
                    <a:p>
                      <a:pPr marL="342900" lvl="0" indent="-342900" algn="just">
                        <a:lnSpc>
                          <a:spcPts val="1200"/>
                        </a:lnSpc>
                        <a:spcAft>
                          <a:spcPts val="0"/>
                        </a:spcAft>
                        <a:buFont typeface="+mj-ea"/>
                        <a:buAutoNum type="ea1ChtPlain"/>
                        <a:tabLst>
                          <a:tab pos="381635" algn="l"/>
                        </a:tabLst>
                      </a:pPr>
                      <a:r>
                        <a:rPr lang="zh-TW" sz="800" kern="100" dirty="0" smtClean="0">
                          <a:effectLst/>
                        </a:rPr>
                        <a:t>四年制學生必須至少取得</a:t>
                      </a:r>
                      <a:r>
                        <a:rPr lang="en-US" sz="800" kern="100" dirty="0" smtClean="0">
                          <a:effectLst/>
                        </a:rPr>
                        <a:t>1</a:t>
                      </a:r>
                      <a:r>
                        <a:rPr lang="zh-TW" sz="800" kern="100" dirty="0" smtClean="0">
                          <a:effectLst/>
                        </a:rPr>
                        <a:t>張所屬模組之證照，研究所學生至少取得</a:t>
                      </a:r>
                      <a:r>
                        <a:rPr lang="en-US" sz="800" kern="100" dirty="0" smtClean="0">
                          <a:effectLst/>
                        </a:rPr>
                        <a:t>1</a:t>
                      </a:r>
                      <a:r>
                        <a:rPr lang="zh-TW" sz="800" kern="100" dirty="0" smtClean="0">
                          <a:effectLst/>
                        </a:rPr>
                        <a:t>張專業證照。</a:t>
                      </a:r>
                    </a:p>
                    <a:p>
                      <a:pPr marL="342900" lvl="0" indent="-342900" algn="just">
                        <a:lnSpc>
                          <a:spcPts val="1200"/>
                        </a:lnSpc>
                        <a:spcAft>
                          <a:spcPts val="0"/>
                        </a:spcAft>
                        <a:buFont typeface="+mj-ea"/>
                        <a:buAutoNum type="ea1ChtPlain"/>
                        <a:tabLst>
                          <a:tab pos="381635" algn="l"/>
                        </a:tabLst>
                      </a:pPr>
                      <a:r>
                        <a:rPr lang="zh-TW" altLang="en-US" sz="800" kern="100" dirty="0" smtClean="0">
                          <a:effectLst/>
                        </a:rPr>
                        <a:t>已認列校訂「外語證照」畢業門檻之證照，不得重複認列專業證照計算點數。</a:t>
                      </a:r>
                      <a:endParaRPr lang="en-US" altLang="zh-TW" sz="800" kern="100" dirty="0" smtClean="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ts val="1200"/>
                        </a:lnSpc>
                        <a:spcAft>
                          <a:spcPts val="0"/>
                        </a:spcAft>
                        <a:buFont typeface="+mj-ea"/>
                        <a:buAutoNum type="ea1ChtPlain"/>
                        <a:tabLst>
                          <a:tab pos="381635" algn="l"/>
                        </a:tabLst>
                      </a:pPr>
                      <a:r>
                        <a:rPr lang="zh-TW" sz="800" kern="100" dirty="0" smtClean="0">
                          <a:effectLst/>
                        </a:rPr>
                        <a:t>院訂「資訊證照檢定」畢業門檻：四年制學生應取得「資訊類證照</a:t>
                      </a:r>
                      <a:r>
                        <a:rPr lang="en-US" sz="800" kern="100" dirty="0" smtClean="0">
                          <a:effectLst/>
                        </a:rPr>
                        <a:t>-</a:t>
                      </a:r>
                      <a:r>
                        <a:rPr lang="zh-TW" sz="800" kern="100" dirty="0" smtClean="0">
                          <a:effectLst/>
                        </a:rPr>
                        <a:t>電腦軟體應用丙級」，方得畢業。</a:t>
                      </a:r>
                      <a:r>
                        <a:rPr lang="zh-TW" altLang="en-US" sz="800" kern="100" dirty="0" smtClean="0">
                          <a:effectLst/>
                        </a:rPr>
                        <a:t>    </a:t>
                      </a:r>
                      <a:r>
                        <a:rPr lang="en-US" sz="800" kern="100" dirty="0" smtClean="0">
                          <a:effectLst/>
                        </a:rPr>
                        <a:t>(</a:t>
                      </a:r>
                      <a:r>
                        <a:rPr lang="en-US" sz="800" kern="100" dirty="0" smtClean="0">
                          <a:solidFill>
                            <a:srgbClr val="0000FF"/>
                          </a:solidFill>
                          <a:effectLst/>
                        </a:rPr>
                        <a:t>106</a:t>
                      </a:r>
                      <a:r>
                        <a:rPr lang="zh-TW" sz="800" kern="100" dirty="0" smtClean="0">
                          <a:solidFill>
                            <a:srgbClr val="0000FF"/>
                          </a:solidFill>
                          <a:effectLst/>
                        </a:rPr>
                        <a:t>學年度起入學學生與外籍生不適用</a:t>
                      </a:r>
                      <a:r>
                        <a:rPr lang="en-US" sz="800" kern="100" dirty="0" smtClean="0">
                          <a:effectLst/>
                        </a:rPr>
                        <a:t>)</a:t>
                      </a:r>
                      <a:r>
                        <a:rPr lang="zh-TW" sz="800" kern="100" dirty="0" smtClean="0">
                          <a:effectLst/>
                        </a:rPr>
                        <a:t>。</a:t>
                      </a:r>
                    </a:p>
                    <a:p>
                      <a:pPr marL="342900" lvl="0" indent="-342900" algn="just">
                        <a:lnSpc>
                          <a:spcPts val="1200"/>
                        </a:lnSpc>
                        <a:spcAft>
                          <a:spcPts val="0"/>
                        </a:spcAft>
                        <a:buFont typeface="+mj-ea"/>
                        <a:buAutoNum type="ea1ChtPlain"/>
                        <a:tabLst>
                          <a:tab pos="381635" algn="l"/>
                        </a:tabLst>
                      </a:pPr>
                      <a:r>
                        <a:rPr lang="zh-TW" sz="800" kern="100" dirty="0" smtClean="0">
                          <a:effectLst/>
                        </a:rPr>
                        <a:t>務必</a:t>
                      </a:r>
                      <a:r>
                        <a:rPr lang="zh-TW" sz="800" u="sng" kern="100" dirty="0" smtClean="0">
                          <a:effectLst/>
                        </a:rPr>
                        <a:t>檢附證照影本</a:t>
                      </a:r>
                      <a:r>
                        <a:rPr lang="en-US" sz="800" u="sng" kern="100" dirty="0" smtClean="0">
                          <a:effectLst/>
                        </a:rPr>
                        <a:t>(</a:t>
                      </a:r>
                      <a:r>
                        <a:rPr lang="zh-TW" altLang="en-US" sz="800" u="sng" kern="100" dirty="0" smtClean="0">
                          <a:effectLst/>
                        </a:rPr>
                        <a:t>務必空白處</a:t>
                      </a:r>
                      <a:r>
                        <a:rPr lang="zh-TW" sz="800" u="sng" kern="100" dirty="0" smtClean="0">
                          <a:effectLst/>
                        </a:rPr>
                        <a:t>簽名</a:t>
                      </a:r>
                      <a:r>
                        <a:rPr lang="en-US" sz="800" u="sng" kern="100" dirty="0" smtClean="0">
                          <a:effectLst/>
                        </a:rPr>
                        <a:t>)</a:t>
                      </a:r>
                      <a:r>
                        <a:rPr lang="zh-TW" sz="800" kern="100" dirty="0" smtClean="0">
                          <a:effectLst/>
                        </a:rPr>
                        <a:t>，並依填寫順序裝訂於本表後供審查。</a:t>
                      </a:r>
                    </a:p>
                    <a:p>
                      <a:pPr marL="342900" lvl="0" indent="-342900" algn="just">
                        <a:lnSpc>
                          <a:spcPts val="1200"/>
                        </a:lnSpc>
                        <a:spcAft>
                          <a:spcPts val="0"/>
                        </a:spcAft>
                        <a:buFont typeface="+mj-ea"/>
                        <a:buAutoNum type="ea1ChtPlain"/>
                        <a:tabLst>
                          <a:tab pos="381635" algn="l"/>
                        </a:tabLst>
                      </a:pPr>
                      <a:r>
                        <a:rPr lang="zh-TW" sz="800" kern="100" dirty="0" smtClean="0">
                          <a:effectLst/>
                        </a:rPr>
                        <a:t>請務必於</a:t>
                      </a:r>
                      <a:r>
                        <a:rPr lang="zh-TW" altLang="en-US" sz="800" kern="100" dirty="0" smtClean="0">
                          <a:effectLst/>
                        </a:rPr>
                        <a:t>下</a:t>
                      </a:r>
                      <a:r>
                        <a:rPr lang="zh-TW" sz="800" kern="100" dirty="0" smtClean="0">
                          <a:effectLst/>
                        </a:rPr>
                        <a:t>學期期</a:t>
                      </a:r>
                      <a:r>
                        <a:rPr lang="zh-TW" altLang="en-US" sz="800" kern="100" dirty="0" smtClean="0">
                          <a:effectLst/>
                        </a:rPr>
                        <a:t>初</a:t>
                      </a:r>
                      <a:r>
                        <a:rPr lang="zh-TW" altLang="en-US" sz="800" b="1" u="sng" kern="100" dirty="0" smtClean="0">
                          <a:solidFill>
                            <a:srgbClr val="FF0000"/>
                          </a:solidFill>
                          <a:effectLst/>
                        </a:rPr>
                        <a:t>公告日</a:t>
                      </a:r>
                      <a:r>
                        <a:rPr lang="zh-TW" sz="800" b="1" u="sng" kern="100" dirty="0" smtClean="0">
                          <a:solidFill>
                            <a:srgbClr val="FF0000"/>
                          </a:solidFill>
                          <a:effectLst/>
                        </a:rPr>
                        <a:t>前</a:t>
                      </a:r>
                      <a:r>
                        <a:rPr lang="zh-TW" sz="800" kern="100" dirty="0" smtClean="0">
                          <a:effectLst/>
                        </a:rPr>
                        <a:t>，統一由班代收齊後送至系辦公室審核，若逾期繳交導致影響畢業者，請自行負責。</a:t>
                      </a:r>
                    </a:p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TW" sz="800" kern="100" dirty="0" smtClean="0">
                          <a:effectLst/>
                        </a:rPr>
                        <a:t>備註：</a:t>
                      </a:r>
                    </a:p>
                    <a:p>
                      <a:pPr marL="342900" lvl="0" indent="-342900" algn="just">
                        <a:lnSpc>
                          <a:spcPts val="1200"/>
                        </a:lnSpc>
                        <a:spcAft>
                          <a:spcPts val="0"/>
                        </a:spcAft>
                        <a:buSzPct val="100000"/>
                        <a:buFont typeface="Times New Roman"/>
                        <a:buAutoNum type="arabicPeriod"/>
                        <a:tabLst>
                          <a:tab pos="201930" algn="l"/>
                        </a:tabLst>
                      </a:pPr>
                      <a:r>
                        <a:rPr lang="zh-TW" altLang="zh-TW" sz="800" kern="100" dirty="0" smtClean="0">
                          <a:effectLst/>
                        </a:rPr>
                        <a:t>參加記帳士考試「會計學概要」、「稅務相關法規概要」或「租稅申報實務」考試成績達</a:t>
                      </a:r>
                      <a:r>
                        <a:rPr lang="en-US" altLang="zh-TW" sz="800" kern="100" dirty="0" smtClean="0">
                          <a:effectLst/>
                        </a:rPr>
                        <a:t>60</a:t>
                      </a:r>
                      <a:r>
                        <a:rPr lang="zh-TW" altLang="zh-TW" sz="800" kern="100" dirty="0" smtClean="0">
                          <a:effectLst/>
                        </a:rPr>
                        <a:t>分</a:t>
                      </a:r>
                      <a:r>
                        <a:rPr lang="en-US" altLang="zh-TW" sz="800" kern="100" dirty="0" smtClean="0">
                          <a:effectLst/>
                        </a:rPr>
                        <a:t>(</a:t>
                      </a:r>
                      <a:r>
                        <a:rPr lang="zh-TW" altLang="zh-TW" sz="800" kern="100" dirty="0" smtClean="0">
                          <a:effectLst/>
                        </a:rPr>
                        <a:t>含</a:t>
                      </a:r>
                      <a:r>
                        <a:rPr lang="en-US" altLang="zh-TW" sz="800" kern="100" dirty="0" smtClean="0">
                          <a:effectLst/>
                        </a:rPr>
                        <a:t>)</a:t>
                      </a:r>
                      <a:r>
                        <a:rPr lang="zh-TW" altLang="zh-TW" sz="800" kern="100" dirty="0" smtClean="0">
                          <a:effectLst/>
                        </a:rPr>
                        <a:t>以上者，可分別列計為會計模組或租稅法模組證照門檻</a:t>
                      </a:r>
                      <a:r>
                        <a:rPr lang="en-US" altLang="zh-TW" sz="800" kern="100" dirty="0" smtClean="0">
                          <a:effectLst/>
                        </a:rPr>
                        <a:t>40</a:t>
                      </a:r>
                      <a:r>
                        <a:rPr lang="zh-TW" altLang="zh-TW" sz="800" kern="100" dirty="0" smtClean="0">
                          <a:effectLst/>
                        </a:rPr>
                        <a:t>、</a:t>
                      </a:r>
                      <a:r>
                        <a:rPr lang="en-US" altLang="zh-TW" sz="800" kern="100" dirty="0" smtClean="0">
                          <a:effectLst/>
                        </a:rPr>
                        <a:t>40</a:t>
                      </a:r>
                      <a:r>
                        <a:rPr lang="zh-TW" altLang="zh-TW" sz="800" kern="100" dirty="0" smtClean="0">
                          <a:effectLst/>
                        </a:rPr>
                        <a:t>與</a:t>
                      </a:r>
                      <a:r>
                        <a:rPr lang="en-US" altLang="zh-TW" sz="800" kern="100" dirty="0" smtClean="0">
                          <a:effectLst/>
                        </a:rPr>
                        <a:t>60</a:t>
                      </a:r>
                      <a:r>
                        <a:rPr lang="zh-TW" altLang="zh-TW" sz="800" kern="100" dirty="0" smtClean="0">
                          <a:effectLst/>
                        </a:rPr>
                        <a:t>點，但不得單獨列為模組專業證照</a:t>
                      </a:r>
                      <a:endParaRPr lang="en-US" altLang="zh-TW" sz="800" kern="100" dirty="0" smtClean="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ts val="1200"/>
                        </a:lnSpc>
                        <a:spcAft>
                          <a:spcPts val="0"/>
                        </a:spcAft>
                        <a:buSzPct val="100000"/>
                        <a:buFont typeface="Times New Roman"/>
                        <a:buAutoNum type="arabicPeriod"/>
                        <a:tabLst>
                          <a:tab pos="201930" algn="l"/>
                        </a:tabLst>
                      </a:pPr>
                      <a:r>
                        <a:rPr lang="zh-TW" sz="800" kern="100" dirty="0" smtClean="0">
                          <a:effectLst/>
                        </a:rPr>
                        <a:t>五年一貫研究生於五年一貫學程期間所考取之表列專業證照，其未用於認列大學部畢業門檻者，可用以申請認列研究所專業證照畢業門檻。</a:t>
                      </a:r>
                    </a:p>
                    <a:p>
                      <a:pPr marL="342900" lvl="0" indent="-342900" algn="just">
                        <a:lnSpc>
                          <a:spcPts val="1200"/>
                        </a:lnSpc>
                        <a:spcAft>
                          <a:spcPts val="0"/>
                        </a:spcAft>
                        <a:buSzPct val="100000"/>
                        <a:buFont typeface="Times New Roman"/>
                        <a:buAutoNum type="arabicPeriod"/>
                        <a:tabLst>
                          <a:tab pos="201930" algn="l"/>
                          <a:tab pos="285750" algn="l"/>
                        </a:tabLst>
                      </a:pPr>
                      <a:r>
                        <a:rPr lang="zh-TW" sz="800" kern="100" dirty="0" smtClean="0">
                          <a:effectLst/>
                        </a:rPr>
                        <a:t>研究所學生通過會計師考試之專業科目，每科可列計證照點數</a:t>
                      </a:r>
                      <a:r>
                        <a:rPr lang="en-US" sz="800" kern="100" dirty="0" smtClean="0">
                          <a:effectLst/>
                        </a:rPr>
                        <a:t>30</a:t>
                      </a:r>
                      <a:r>
                        <a:rPr lang="zh-TW" sz="800" kern="100" dirty="0" smtClean="0">
                          <a:effectLst/>
                        </a:rPr>
                        <a:t>點，但不得單獨列為專業證照。。</a:t>
                      </a:r>
                      <a:endParaRPr lang="zh-TW" sz="8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34840" marR="34840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1979299" y="6536306"/>
            <a:ext cx="5480988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398463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398463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398463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398463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398463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98463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98463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98463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98463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98463" algn="l"/>
              </a:tabLst>
            </a:pPr>
            <a:r>
              <a:rPr kumimoji="1" lang="zh-TW" alt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學生簽名</a:t>
            </a:r>
            <a:r>
              <a:rPr lang="zh-TW" altLang="en-US" sz="1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en-US" sz="1400" b="1" u="sng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</a:t>
            </a:r>
            <a:r>
              <a:rPr lang="zh-TW" altLang="en-US" sz="1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，日期：</a:t>
            </a:r>
            <a:r>
              <a:rPr lang="zh-TW" altLang="en-US" sz="1400" b="1" u="sng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</a:t>
            </a:r>
            <a:r>
              <a:rPr lang="zh-TW" altLang="en-US" sz="1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年</a:t>
            </a:r>
            <a:r>
              <a:rPr lang="zh-TW" altLang="en-US" sz="1400" b="1" u="sng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</a:t>
            </a:r>
            <a:r>
              <a:rPr lang="zh-TW" altLang="en-US" sz="1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月</a:t>
            </a:r>
            <a:r>
              <a:rPr lang="zh-TW" altLang="en-US" sz="1400" b="1" u="sng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</a:t>
            </a:r>
            <a:r>
              <a:rPr lang="zh-TW" altLang="en-US" sz="1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日</a:t>
            </a:r>
            <a:endParaRPr kumimoji="1" lang="zh-TW" alt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9</a:t>
            </a:fld>
            <a:endParaRPr kumimoji="0" lang="zh-TW" alt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395536" y="1556792"/>
            <a:ext cx="8352928" cy="4536504"/>
          </a:xfrm>
        </p:spPr>
        <p:txBody>
          <a:bodyPr>
            <a:noAutofit/>
          </a:bodyPr>
          <a:lstStyle/>
          <a:p>
            <a:pPr algn="ctr">
              <a:spcBef>
                <a:spcPts val="1200"/>
              </a:spcBef>
              <a:defRPr lang="zh-TW"/>
            </a:pPr>
            <a:r>
              <a:rPr lang="en-US" altLang="zh-TW" sz="8000" dirty="0" smtClean="0">
                <a:solidFill>
                  <a:srgbClr val="0000FF"/>
                </a:solidFill>
              </a:rPr>
              <a:t>Q&amp;A</a:t>
            </a:r>
            <a:r>
              <a:rPr lang="en-US" altLang="zh-TW" sz="6000" dirty="0" smtClean="0">
                <a:solidFill>
                  <a:schemeClr val="tx1"/>
                </a:solidFill>
              </a:rPr>
              <a:t/>
            </a:r>
            <a:br>
              <a:rPr lang="en-US" altLang="zh-TW" sz="6000" dirty="0" smtClean="0">
                <a:solidFill>
                  <a:schemeClr val="tx1"/>
                </a:solidFill>
              </a:rPr>
            </a:br>
            <a:r>
              <a:rPr lang="en-US" altLang="zh-TW" sz="2000" dirty="0" smtClean="0">
                <a:solidFill>
                  <a:schemeClr val="tx1"/>
                </a:solidFill>
              </a:rPr>
              <a:t/>
            </a:r>
            <a:br>
              <a:rPr lang="en-US" altLang="zh-TW" sz="2000" dirty="0" smtClean="0">
                <a:solidFill>
                  <a:schemeClr val="tx1"/>
                </a:solidFill>
              </a:rPr>
            </a:br>
            <a:r>
              <a:rPr lang="zh-TW" altLang="en-US" sz="6000" dirty="0" smtClean="0">
                <a:solidFill>
                  <a:schemeClr val="tx1"/>
                </a:solidFill>
              </a:rPr>
              <a:t>是否仍有</a:t>
            </a:r>
            <a:r>
              <a:rPr lang="zh-TW" sz="6000" dirty="0" smtClean="0">
                <a:solidFill>
                  <a:schemeClr val="tx1"/>
                </a:solidFill>
              </a:rPr>
              <a:t>問題?</a:t>
            </a:r>
            <a:r>
              <a:rPr lang="en-US" altLang="zh-TW" sz="6000" dirty="0" smtClean="0">
                <a:solidFill>
                  <a:schemeClr val="tx1"/>
                </a:solidFill>
              </a:rPr>
              <a:t/>
            </a:r>
            <a:br>
              <a:rPr lang="en-US" altLang="zh-TW" sz="6000" dirty="0" smtClean="0">
                <a:solidFill>
                  <a:schemeClr val="tx1"/>
                </a:solidFill>
              </a:rPr>
            </a:br>
            <a:r>
              <a:rPr lang="zh-TW" altLang="en-US" sz="3000" dirty="0" smtClean="0">
                <a:solidFill>
                  <a:schemeClr val="bg1"/>
                </a:solidFill>
              </a:rPr>
              <a:t>．</a:t>
            </a:r>
            <a:r>
              <a:rPr lang="en-US" altLang="zh-TW" sz="6000" dirty="0">
                <a:solidFill>
                  <a:schemeClr val="tx1"/>
                </a:solidFill>
              </a:rPr>
              <a:t/>
            </a:r>
            <a:br>
              <a:rPr lang="en-US" altLang="zh-TW" sz="6000" dirty="0">
                <a:solidFill>
                  <a:schemeClr val="tx1"/>
                </a:solidFill>
              </a:rPr>
            </a:br>
            <a: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sym typeface="Wingdings" pitchFamily="2" charset="2"/>
              </a:rPr>
              <a:t></a:t>
            </a:r>
            <a:r>
              <a:rPr lang="zh-TW" altLang="en-US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請先上網查看</a:t>
            </a:r>
            <a:r>
              <a:rPr lang="en-US" altLang="zh-TW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5"/>
              </a:rPr>
              <a:t>【</a:t>
            </a:r>
            <a:r>
              <a:rPr lang="zh-TW" altLang="en-US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5"/>
              </a:rPr>
              <a:t>畢業生專區</a:t>
            </a:r>
            <a:r>
              <a:rPr lang="en-US" altLang="zh-TW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5"/>
              </a:rPr>
              <a:t>】</a:t>
            </a:r>
            <a:r>
              <a:rPr lang="zh-TW" altLang="en-US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資訊</a:t>
            </a:r>
            <a: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sz="2200" b="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.</a:t>
            </a:r>
            <a: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</a:br>
            <a:endParaRPr lang="zh-TW" sz="6000" b="0" dirty="0">
              <a:solidFill>
                <a:srgbClr val="7030A0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784341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yI2DOt6RzRcU51QxdhNewL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ezdaKHeWyBnZyZ2cDqRSoa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ezdaKHeWyBnZyZ2cDqRSoa"/>
</p:tagLst>
</file>

<file path=ppt/theme/theme1.xml><?xml version="1.0" encoding="utf-8"?>
<a:theme xmlns:a="http://schemas.openxmlformats.org/drawingml/2006/main" name="訓練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Training</Template>
  <TotalTime>0</TotalTime>
  <Words>1306</Words>
  <Application>Microsoft Office PowerPoint</Application>
  <PresentationFormat>如螢幕大小 (4:3)</PresentationFormat>
  <Paragraphs>192</Paragraphs>
  <Slides>10</Slides>
  <Notes>4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9" baseType="lpstr">
      <vt:lpstr>華康中圓體</vt:lpstr>
      <vt:lpstr>新細明體</vt:lpstr>
      <vt:lpstr>標楷體</vt:lpstr>
      <vt:lpstr>Arial</vt:lpstr>
      <vt:lpstr>Calibri</vt:lpstr>
      <vt:lpstr>Georgia</vt:lpstr>
      <vt:lpstr>Times New Roman</vt:lpstr>
      <vt:lpstr>Wingdings</vt:lpstr>
      <vt:lpstr>訓練</vt:lpstr>
      <vt:lpstr>朝陽科技大學  110學年度應屆畢業生  畢業資格審核注意事項  　會計系</vt:lpstr>
      <vt:lpstr>一、應屆畢業生規定：</vt:lpstr>
      <vt:lpstr>二、畢業自審：</vt:lpstr>
      <vt:lpstr>三、會計系（四日）畢業資格應修學分數： ◎適用課規：107學年度入學適用</vt:lpstr>
      <vt:lpstr>三、會計系（四日）畢業資格應修學分數： ◎適用課規：107學年度入學適用</vt:lpstr>
      <vt:lpstr>四、會計系（四日）畢業資格注意事項(1)</vt:lpstr>
      <vt:lpstr>四、會計系（四日）畢業資格注意事項(2)</vt:lpstr>
      <vt:lpstr>PowerPoint 簡報</vt:lpstr>
      <vt:lpstr>Q&amp;A  是否仍有問題? ． 請先上網查看【畢業生專區】資訊 . </vt:lpstr>
      <vt:lpstr>洽詢單位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2015-11-09T06:45:29Z</dcterms:created>
  <dcterms:modified xsi:type="dcterms:W3CDTF">2020-10-27T02:05:16Z</dcterms:modified>
</cp:coreProperties>
</file>