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6" r:id="rId10"/>
    <p:sldId id="293" r:id="rId11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6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32" autoAdjust="0"/>
    <p:restoredTop sz="97658" autoAdjust="0"/>
  </p:normalViewPr>
  <p:slideViewPr>
    <p:cSldViewPr>
      <p:cViewPr varScale="1">
        <p:scale>
          <a:sx n="83" d="100"/>
          <a:sy n="83" d="100"/>
        </p:scale>
        <p:origin x="189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4" Type="http://schemas.openxmlformats.org/officeDocument/2006/relationships/hyperlink" Target="http://lc.cyut.edu.tw/CyutLC_Web/Lang/Courses3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39752" y="548680"/>
            <a:ext cx="6480720" cy="460851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111</a:t>
            </a:r>
            <a:r>
              <a:rPr lang="zh-TW" altLang="en-US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學年度應屆畢業生</a:t>
            </a: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7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</a:t>
            </a:r>
            <a:endParaRPr lang="zh-TW" sz="7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771800" y="3390200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sz="3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en-US" altLang="zh-TW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年度課程規劃表</a:t>
            </a:r>
            <a:r>
              <a:rPr lang="en-US" altLang="zh-TW" sz="3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2780928"/>
            <a:ext cx="8856984" cy="38884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專業必修、專業選修及自由選修之認列，請參閱所屬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入學時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之課程規劃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公告於系網頁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，有疑問可洽詢系辦助教確認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7424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，請洽通識中心助教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，請洽語言中心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助教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創造力講座，請洽三創教育與發展中心助教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勞作教育，請洽學務處服務學習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組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5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5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1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請洽註冊組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427984" y="928613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35896" y="1916832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71109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052736"/>
            <a:ext cx="8280920" cy="5616624"/>
          </a:xfrm>
        </p:spPr>
        <p:txBody>
          <a:bodyPr>
            <a:noAutofit/>
          </a:bodyPr>
          <a:lstStyle/>
          <a:p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畢業應修科目及學分數，係依入學時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之課程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規劃表修習。</a:t>
            </a: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審」自三上起，即可自行上網查看。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老師確認後，再於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專業必修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，若為重補修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課也會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對應至「自由選修」頁籤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，請自行於系統進行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調整即可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自審異動後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系統開放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系辦審查期間</a:t>
            </a:r>
            <a:r>
              <a:rPr lang="zh-TW" altLang="en-US" sz="2600" u="sng" dirty="0" smtClean="0">
                <a:latin typeface="標楷體" pitchFamily="65" charset="-120"/>
                <a:ea typeface="標楷體" pitchFamily="65" charset="-120"/>
              </a:rPr>
              <a:t>經由助教複審通過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後，才會對應至正確的</a:t>
            </a:r>
            <a:r>
              <a:rPr lang="zh-TW" altLang="en-US" sz="2600" u="sng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108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877272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578850"/>
              </p:ext>
            </p:extLst>
          </p:nvPr>
        </p:nvGraphicFramePr>
        <p:xfrm>
          <a:off x="671264" y="1952836"/>
          <a:ext cx="8221215" cy="3672408"/>
        </p:xfrm>
        <a:graphic>
          <a:graphicData uri="http://schemas.openxmlformats.org/drawingml/2006/table">
            <a:tbl>
              <a:tblPr firstRow="1" bandRow="1"/>
              <a:tblGrid>
                <a:gridCol w="1352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5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5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審查</a:t>
                      </a: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altLang="zh-TW" sz="2200" i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</a:t>
                      </a:r>
                      <a:endParaRPr kumimoji="0" lang="en-US" altLang="zh-TW" sz="2200" i="0" u="sng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  <a:hlinkClick r:id="rId5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altLang="zh-TW" sz="2200" i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必修</a:t>
                      </a:r>
                      <a:endParaRPr kumimoji="0" lang="zh-TW" altLang="zh-TW" sz="2200" i="0" u="sng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i="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必</a:t>
                      </a: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kumimoji="0"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69</a:t>
                      </a:r>
                      <a:r>
                        <a:rPr lang="zh-TW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altLang="zh-TW" sz="2400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須含一模組系列課程</a:t>
                      </a: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301214"/>
              </p:ext>
            </p:extLst>
          </p:nvPr>
        </p:nvGraphicFramePr>
        <p:xfrm>
          <a:off x="899592" y="1916832"/>
          <a:ext cx="7848873" cy="4545713"/>
        </p:xfrm>
        <a:graphic>
          <a:graphicData uri="http://schemas.openxmlformats.org/drawingml/2006/table">
            <a:tbl>
              <a:tblPr firstRow="1" bandRow="1"/>
              <a:tblGrid>
                <a:gridCol w="830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9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4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畢業審查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補充說明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可承認之非本系學分數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外，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尚須修</a:t>
                      </a: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</a:t>
                      </a:r>
                      <a:r>
                        <a:rPr kumimoji="0" lang="zh-TW" sz="22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kumimoji="0" lang="zh-TW" sz="2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大學入門」</a:t>
                      </a:r>
                      <a:r>
                        <a:rPr lang="zh-TW" sz="2200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及</a:t>
                      </a:r>
                      <a:r>
                        <a:rPr lang="zh-TW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sz="2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創造力講座」</a:t>
                      </a:r>
                      <a:endParaRPr lang="zh-TW" sz="2200" b="1" dirty="0">
                        <a:solidFill>
                          <a:srgbClr val="FF00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以課程規劃之必修課程為主</a:t>
                      </a:r>
                      <a:endParaRPr lang="en-US" altLang="zh-TW" sz="22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以課程規劃之選修課程為主 </a:t>
                      </a:r>
                      <a:endParaRPr lang="en-US" altLang="zh-TW" sz="22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marL="0" marR="0" indent="0" algn="ctr" defTabSz="68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，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altLang="en-US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單科課程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學分數</a:t>
                      </a:r>
                      <a:r>
                        <a:rPr lang="zh-TW" sz="2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列為</a:t>
                      </a: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可承認之非本系學分</a:t>
                      </a:r>
                      <a:endParaRPr lang="zh-TW" sz="22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修習外系或通識課程或專業選修</a:t>
                      </a:r>
                      <a:endParaRPr lang="zh-TW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108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692696"/>
            <a:ext cx="8274496" cy="648072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(1)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412776"/>
            <a:ext cx="8064896" cy="52565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度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課程需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上、下學期均修習及格，始可列入畢業學分。</a:t>
            </a:r>
            <a:endParaRPr lang="en-US" altLang="zh-TW" sz="2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課程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』 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例如：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不得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之選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若重補修課程學分數不同者，以科目對應科目替代或抵免，多的學分數不得另外列計於總畢業學分中。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297131"/>
            <a:ext cx="8274496" cy="854968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(2)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8838" y="1377960"/>
            <a:ext cx="8136904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>
                <a:latin typeface="標楷體" pitchFamily="65" charset="-120"/>
                <a:ea typeface="標楷體" pitchFamily="65" charset="-120"/>
              </a:rPr>
              <a:t>校定</a:t>
            </a:r>
            <a:r>
              <a:rPr lang="zh-TW" altLang="zh-TW" sz="1800" b="1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b="1" dirty="0">
                <a:latin typeface="標楷體" pitchFamily="65" charset="-120"/>
                <a:ea typeface="標楷體" pitchFamily="65" charset="-120"/>
              </a:rPr>
              <a:t>英文檢定</a:t>
            </a:r>
            <a:r>
              <a:rPr lang="zh-TW" altLang="zh-TW" sz="1800" b="1" dirty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1800" b="1" dirty="0">
                <a:latin typeface="標楷體" pitchFamily="65" charset="-120"/>
                <a:ea typeface="標楷體" pitchFamily="65" charset="-120"/>
              </a:rPr>
              <a:t>門檻</a:t>
            </a:r>
            <a:r>
              <a:rPr lang="en-US" altLang="zh-TW" sz="1800" kern="100" dirty="0">
                <a:latin typeface="Times New Roman"/>
                <a:ea typeface="標楷體"/>
                <a:cs typeface="Arial"/>
              </a:rPr>
              <a:t>-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通過本校「外語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能力畢業指標實施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辦法」中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任一項標準，</a:t>
            </a:r>
            <a:r>
              <a:rPr lang="zh-TW" altLang="en-US" sz="1800" kern="100" dirty="0" smtClean="0">
                <a:latin typeface="Times New Roman"/>
                <a:ea typeface="標楷體"/>
                <a:cs typeface="Arial"/>
              </a:rPr>
              <a:t>取得</a:t>
            </a:r>
            <a:r>
              <a:rPr lang="zh-TW" altLang="en-US" sz="1800" kern="100" dirty="0">
                <a:latin typeface="Times New Roman"/>
                <a:ea typeface="標楷體"/>
                <a:cs typeface="Arial"/>
              </a:rPr>
              <a:t>證照時，務必將證照正本送至</a:t>
            </a:r>
            <a:r>
              <a:rPr lang="en-US" altLang="zh-TW" sz="1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18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1800" kern="100" dirty="0">
                <a:latin typeface="Times New Roman"/>
                <a:ea typeface="標楷體"/>
                <a:cs typeface="Arial"/>
              </a:rPr>
              <a:t>登記</a:t>
            </a:r>
            <a:r>
              <a:rPr lang="zh-TW" altLang="en-US" sz="1800" kern="100" dirty="0" smtClean="0">
                <a:latin typeface="Times New Roman"/>
                <a:ea typeface="標楷體"/>
                <a:cs typeface="Arial"/>
              </a:rPr>
              <a:t>。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  <a:hlinkClick r:id="rId3"/>
              </a:rPr>
              <a:t>外語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  <a:hlinkClick r:id="rId4"/>
              </a:rPr>
              <a:t>能力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  <a:hlinkClick r:id="rId3"/>
              </a:rPr>
              <a:t>輔導課程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取得規定之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證照門檻，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須選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院</a:t>
            </a:r>
            <a:r>
              <a:rPr lang="zh-TW" altLang="en-US" sz="1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訂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資訊證照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1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</a:t>
            </a:r>
            <a:r>
              <a:rPr lang="en-US" altLang="zh-TW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-</a:t>
            </a:r>
            <a:r>
              <a:rPr lang="zh-TW" altLang="en-US" sz="1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不限入學後</a:t>
            </a:r>
            <a:r>
              <a:rPr lang="zh-TW" altLang="en-US" sz="1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考取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本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系生應考取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電腦軟體應用丙級技術士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r>
              <a:rPr lang="en-US" altLang="zh-TW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1800" kern="100" dirty="0">
                <a:solidFill>
                  <a:srgbClr val="006600"/>
                </a:solidFill>
                <a:latin typeface="Times New Roman"/>
                <a:ea typeface="標楷體"/>
                <a:cs typeface="Arial"/>
              </a:rPr>
              <a:t>外籍生與</a:t>
            </a:r>
            <a:r>
              <a:rPr lang="en-US" altLang="zh-TW" sz="1800" kern="100" dirty="0">
                <a:solidFill>
                  <a:srgbClr val="006600"/>
                </a:solidFill>
                <a:latin typeface="Times New Roman"/>
                <a:ea typeface="標楷體"/>
                <a:cs typeface="Arial"/>
              </a:rPr>
              <a:t>106</a:t>
            </a:r>
            <a:r>
              <a:rPr lang="zh-TW" altLang="en-US" sz="1800" kern="100" dirty="0">
                <a:solidFill>
                  <a:srgbClr val="006600"/>
                </a:solidFill>
                <a:latin typeface="Times New Roman"/>
                <a:ea typeface="標楷體"/>
                <a:cs typeface="Arial"/>
              </a:rPr>
              <a:t>學年度</a:t>
            </a:r>
            <a:r>
              <a:rPr lang="zh-TW" altLang="en-US" sz="1800" kern="100" dirty="0" smtClean="0">
                <a:solidFill>
                  <a:srgbClr val="006600"/>
                </a:solidFill>
                <a:latin typeface="Times New Roman"/>
                <a:ea typeface="標楷體"/>
                <a:cs typeface="Arial"/>
              </a:rPr>
              <a:t>起入學學生</a:t>
            </a:r>
            <a:r>
              <a:rPr lang="zh-TW" altLang="en-US" sz="1800" kern="100" dirty="0">
                <a:solidFill>
                  <a:srgbClr val="006600"/>
                </a:solidFill>
                <a:latin typeface="Times New Roman"/>
                <a:ea typeface="標楷體"/>
                <a:cs typeface="Arial"/>
              </a:rPr>
              <a:t>不適用</a:t>
            </a:r>
            <a:r>
              <a:rPr lang="en-US" altLang="zh-TW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)</a:t>
            </a:r>
            <a:endParaRPr lang="en-US" altLang="zh-TW" sz="1800" b="1" u="sng" kern="100" dirty="0">
              <a:solidFill>
                <a:srgbClr val="C00000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1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訂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1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證照」門檻</a:t>
            </a:r>
            <a:r>
              <a:rPr lang="en-US" altLang="zh-TW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--</a:t>
            </a:r>
            <a:r>
              <a:rPr lang="zh-TW" altLang="en-US" sz="1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限</a:t>
            </a:r>
            <a:r>
              <a:rPr lang="zh-TW" altLang="en-US" sz="1800" b="1" u="sng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入學後考取</a:t>
            </a:r>
            <a:endParaRPr lang="en-US" altLang="zh-TW" sz="1800" b="1" u="sng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各模組學生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應考取系訂</a:t>
            </a:r>
            <a:r>
              <a:rPr lang="zh-TW" altLang="zh-TW" sz="1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專業證照一覽表</a:t>
            </a:r>
            <a:r>
              <a:rPr lang="zh-TW" altLang="zh-TW" sz="1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規範之專業證照且點數達</a:t>
            </a:r>
            <a:r>
              <a:rPr lang="en-US" altLang="zh-TW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80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點</a:t>
            </a:r>
            <a:r>
              <a:rPr lang="zh-TW" altLang="en-US" sz="1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1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資訊證照</a:t>
            </a:r>
            <a:r>
              <a:rPr lang="zh-TW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1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門檻審核方式說明：</a:t>
            </a:r>
            <a:endParaRPr lang="en-US" altLang="zh-TW" sz="1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務必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親自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填寫系訂</a:t>
            </a:r>
            <a:r>
              <a:rPr lang="en-US" altLang="zh-TW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且附上各證照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影本並簽名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確認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資料</a:t>
            </a:r>
            <a:endParaRPr lang="en-US" altLang="zh-TW" sz="1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 無誤，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統一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請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班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代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收齊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於系辦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公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告期限內繳交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系辦，經系辦複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審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始得通過</a:t>
            </a:r>
            <a:endParaRPr lang="en-US" altLang="zh-TW" sz="1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，</a:t>
            </a:r>
            <a:r>
              <a:rPr lang="zh-TW" altLang="en-US" sz="1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逾期繳交影響畢業時程請自行負責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1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若繳交期限內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尚有未取得之專業證照為符合門檻者，還是要填寫</a:t>
            </a:r>
            <a:r>
              <a:rPr lang="en-US" altLang="zh-TW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並附上已取得證照</a:t>
            </a: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影本並</a:t>
            </a:r>
            <a:r>
              <a:rPr lang="zh-TW" altLang="en-US" sz="1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簽名繳交，待補考後再將證照影本補交系辦審核。</a:t>
            </a:r>
            <a:endParaRPr lang="en-US" altLang="zh-TW" sz="18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上列畢業門檻若</a:t>
            </a:r>
            <a:r>
              <a:rPr lang="zh-TW" altLang="zh-TW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於應屆畢業之次學期開學前未取得者，須完成次學期之註冊繳費</a:t>
            </a:r>
            <a:r>
              <a:rPr lang="zh-TW" altLang="en-US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18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en-US" sz="1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99912" y="116631"/>
            <a:ext cx="55446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zh-TW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朝陽科技大學會計系證照檢定畢業門檻審核表</a:t>
            </a:r>
            <a:r>
              <a:rPr kumimoji="1" lang="en-US" altLang="zh-TW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1090526</a:t>
            </a:r>
            <a:r>
              <a:rPr kumimoji="1" lang="zh-TW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</a:t>
            </a:r>
            <a:endParaRPr lang="zh-TW" altLang="zh-TW" sz="10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endParaRPr kumimoji="1" lang="zh-TW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28900" y="1912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06447" y="6309320"/>
            <a:ext cx="563808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en-US" altLang="zh-TW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*</a:t>
            </a:r>
            <a:r>
              <a:rPr kumimoji="1" lang="zh-TW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上列資料若填寫不實，且未符合本系證照畢業門檻之規定者，影響畢業者本人願自行負責。</a:t>
            </a:r>
            <a:endParaRPr kumimoji="1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10743"/>
              </p:ext>
            </p:extLst>
          </p:nvPr>
        </p:nvGraphicFramePr>
        <p:xfrm>
          <a:off x="1906447" y="620691"/>
          <a:ext cx="5792249" cy="57356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00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73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78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3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50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71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43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093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6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9860">
                <a:tc gridSpan="3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班級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四年制</a:t>
                      </a:r>
                      <a:r>
                        <a:rPr lang="en-US" sz="800" kern="100" dirty="0">
                          <a:effectLst/>
                        </a:rPr>
                        <a:t>______</a:t>
                      </a:r>
                      <a:r>
                        <a:rPr lang="zh-TW" sz="800" kern="100" dirty="0">
                          <a:effectLst/>
                        </a:rPr>
                        <a:t>年</a:t>
                      </a:r>
                      <a:r>
                        <a:rPr lang="en-US" sz="800" u="sng" kern="100" dirty="0">
                          <a:effectLst/>
                        </a:rPr>
                        <a:t>      </a:t>
                      </a:r>
                      <a:r>
                        <a:rPr lang="zh-TW" sz="800" kern="100" dirty="0">
                          <a:effectLst/>
                        </a:rPr>
                        <a:t>班</a:t>
                      </a:r>
                      <a:r>
                        <a:rPr lang="en-US" sz="800" kern="100" dirty="0">
                          <a:effectLst/>
                        </a:rPr>
                        <a:t>  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557">
                <a:tc gridSpan="3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姓名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學</a:t>
                      </a:r>
                      <a:r>
                        <a:rPr lang="en-US" sz="800" kern="100" dirty="0">
                          <a:effectLst/>
                        </a:rPr>
                        <a:t>     </a:t>
                      </a:r>
                      <a:r>
                        <a:rPr lang="zh-TW" sz="800" kern="100" dirty="0">
                          <a:effectLst/>
                        </a:rPr>
                        <a:t>號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672">
                <a:tc gridSpan="3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所屬模組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聯絡電話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442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資訊證照門檻</a:t>
                      </a:r>
                      <a:r>
                        <a:rPr lang="en-US" sz="800" kern="100" dirty="0">
                          <a:effectLst/>
                        </a:rPr>
                        <a:t/>
                      </a:r>
                      <a:br>
                        <a:rPr lang="en-US" sz="800" kern="100" dirty="0">
                          <a:effectLst/>
                        </a:rPr>
                      </a:b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必考證照</a:t>
                      </a:r>
                      <a:r>
                        <a:rPr lang="en-US" sz="800" kern="100" dirty="0">
                          <a:effectLst/>
                        </a:rPr>
                        <a:t>/</a:t>
                      </a:r>
                      <a:r>
                        <a:rPr lang="zh-TW" sz="800" kern="100" dirty="0">
                          <a:effectLst/>
                        </a:rPr>
                        <a:t>不可列計點數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電腦軟體應用丙級技術</a:t>
                      </a:r>
                      <a:r>
                        <a:rPr lang="zh-TW" sz="800" kern="100" dirty="0" smtClean="0">
                          <a:effectLst/>
                        </a:rPr>
                        <a:t>士</a:t>
                      </a:r>
                      <a:r>
                        <a:rPr lang="en-US" altLang="zh-TW" sz="800" kern="100" dirty="0" smtClean="0">
                          <a:effectLst/>
                        </a:rPr>
                        <a:t/>
                      </a:r>
                      <a:br>
                        <a:rPr lang="en-US" altLang="zh-TW" sz="800" kern="100" dirty="0" smtClean="0">
                          <a:effectLst/>
                        </a:rPr>
                      </a:br>
                      <a:r>
                        <a:rPr lang="en-US" altLang="zh-TW" sz="800" kern="100" dirty="0" smtClean="0">
                          <a:effectLst/>
                        </a:rPr>
                        <a:t>(106</a:t>
                      </a:r>
                      <a:r>
                        <a:rPr lang="zh-TW" altLang="en-US" sz="800" kern="100" dirty="0" smtClean="0">
                          <a:effectLst/>
                        </a:rPr>
                        <a:t>學年度起入學學生不適用</a:t>
                      </a:r>
                      <a:r>
                        <a:rPr lang="en-US" altLang="zh-TW" sz="800" kern="100" dirty="0" smtClean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 </a:t>
                      </a:r>
                      <a:r>
                        <a:rPr lang="zh-TW" sz="800" kern="100" dirty="0">
                          <a:effectLst/>
                        </a:rPr>
                        <a:t>年  </a:t>
                      </a:r>
                      <a:r>
                        <a:rPr lang="en-US" sz="800" kern="100" dirty="0">
                          <a:effectLst/>
                        </a:rPr>
                        <a:t>   </a:t>
                      </a:r>
                      <a:r>
                        <a:rPr lang="zh-TW" sz="800" kern="100" dirty="0">
                          <a:effectLst/>
                        </a:rPr>
                        <a:t>月</a:t>
                      </a:r>
                      <a:r>
                        <a:rPr lang="en-US" sz="800" kern="100" dirty="0">
                          <a:effectLst/>
                        </a:rPr>
                        <a:t>     </a:t>
                      </a:r>
                      <a:r>
                        <a:rPr lang="zh-TW" sz="800" kern="100" dirty="0">
                          <a:effectLst/>
                        </a:rPr>
                        <a:t>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不限入學後考取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b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9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編號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證照名稱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限入學後考取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證照生效日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證照點數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(</a:t>
                      </a:r>
                      <a:r>
                        <a:rPr lang="zh-TW" sz="800" kern="100">
                          <a:effectLst/>
                        </a:rPr>
                        <a:t>學生填寫</a:t>
                      </a:r>
                      <a:r>
                        <a:rPr lang="en-US" sz="800" kern="100">
                          <a:effectLst/>
                        </a:rPr>
                        <a:t>)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核可點數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審查委員填寫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3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專業證照門檻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模組必考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 </a:t>
                      </a:r>
                      <a:r>
                        <a:rPr lang="zh-TW" sz="800" kern="100" dirty="0">
                          <a:effectLst/>
                        </a:rPr>
                        <a:t>年   月</a:t>
                      </a:r>
                      <a:r>
                        <a:rPr lang="en-US" sz="800" kern="100" dirty="0">
                          <a:effectLst/>
                        </a:rPr>
                        <a:t>   </a:t>
                      </a:r>
                      <a:r>
                        <a:rPr lang="zh-TW" sz="800" kern="100" dirty="0">
                          <a:effectLst/>
                        </a:rPr>
                        <a:t>日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3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自由選考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 </a:t>
                      </a:r>
                      <a:r>
                        <a:rPr lang="zh-TW" sz="800" kern="100">
                          <a:effectLst/>
                        </a:rPr>
                        <a:t>年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月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日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3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自由選考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</a:t>
                      </a:r>
                      <a:r>
                        <a:rPr lang="zh-TW" sz="800" kern="100">
                          <a:effectLst/>
                        </a:rPr>
                        <a:t>年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月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日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39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自由選考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 </a:t>
                      </a:r>
                      <a:r>
                        <a:rPr lang="zh-TW" sz="800" kern="100">
                          <a:effectLst/>
                        </a:rPr>
                        <a:t>年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月</a:t>
                      </a:r>
                      <a:r>
                        <a:rPr lang="en-US" sz="800" kern="100">
                          <a:effectLst/>
                        </a:rPr>
                        <a:t>   </a:t>
                      </a:r>
                      <a:r>
                        <a:rPr lang="zh-TW" sz="800" kern="100">
                          <a:effectLst/>
                        </a:rPr>
                        <a:t>日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effectLst/>
                        </a:rPr>
                        <a:t>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032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合</a:t>
                      </a:r>
                      <a:r>
                        <a:rPr lang="en-US" sz="800" kern="100">
                          <a:effectLst/>
                        </a:rPr>
                        <a:t>      </a:t>
                      </a:r>
                      <a:r>
                        <a:rPr lang="zh-TW" sz="800" kern="100">
                          <a:effectLst/>
                        </a:rPr>
                        <a:t>計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</a:rPr>
                        <a:t>(</a:t>
                      </a:r>
                      <a:r>
                        <a:rPr lang="zh-TW" sz="800" kern="100" dirty="0">
                          <a:effectLst/>
                        </a:rPr>
                        <a:t>審查委員填寫</a:t>
                      </a:r>
                      <a:r>
                        <a:rPr lang="en-US" sz="800" kern="100" dirty="0">
                          <a:effectLst/>
                        </a:rPr>
                        <a:t>)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9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審查委員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簽章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u="none" strike="noStrike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系主任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effectLst/>
                        </a:rPr>
                        <a:t>簽章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u="none" strike="noStrike" kern="100" dirty="0">
                          <a:effectLst/>
                        </a:rPr>
                        <a:t> 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132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100">
                          <a:effectLst/>
                        </a:rPr>
                        <a:t>說明</a:t>
                      </a:r>
                      <a:endParaRPr lang="zh-TW" sz="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系訂「專業證照檢定」畢業門檻</a:t>
                      </a:r>
                      <a:r>
                        <a:rPr lang="en-US" sz="800" kern="100" dirty="0" smtClean="0">
                          <a:effectLst/>
                        </a:rPr>
                        <a:t>(</a:t>
                      </a:r>
                      <a:r>
                        <a:rPr lang="zh-TW" sz="800" kern="100" dirty="0" smtClean="0">
                          <a:effectLst/>
                        </a:rPr>
                        <a:t>限入學後考取</a:t>
                      </a:r>
                      <a:r>
                        <a:rPr lang="en-US" sz="800" kern="100" dirty="0" smtClean="0">
                          <a:effectLst/>
                        </a:rPr>
                        <a:t>)</a:t>
                      </a:r>
                      <a:r>
                        <a:rPr lang="zh-TW" sz="800" kern="100" dirty="0" smtClean="0">
                          <a:effectLst/>
                        </a:rPr>
                        <a:t>：四年制學生應取得</a:t>
                      </a:r>
                      <a:r>
                        <a:rPr lang="en-US" sz="800" kern="100" dirty="0" smtClean="0">
                          <a:effectLst/>
                        </a:rPr>
                        <a:t>80</a:t>
                      </a:r>
                      <a:r>
                        <a:rPr lang="zh-TW" sz="800" kern="100" dirty="0" smtClean="0">
                          <a:effectLst/>
                        </a:rPr>
                        <a:t>點以上證照點數及研究所學生應取得</a:t>
                      </a:r>
                      <a:r>
                        <a:rPr lang="en-US" sz="800" kern="100" dirty="0" smtClean="0">
                          <a:effectLst/>
                        </a:rPr>
                        <a:t>100</a:t>
                      </a:r>
                      <a:r>
                        <a:rPr lang="zh-TW" sz="800" kern="100" dirty="0" smtClean="0">
                          <a:effectLst/>
                        </a:rPr>
                        <a:t>點以上證照點數，方得畢業</a:t>
                      </a:r>
                      <a:r>
                        <a:rPr lang="en-US" sz="800" kern="100" dirty="0" smtClean="0">
                          <a:effectLst/>
                        </a:rPr>
                        <a:t>(</a:t>
                      </a:r>
                      <a:r>
                        <a:rPr lang="zh-TW" sz="800" kern="100" dirty="0" smtClean="0">
                          <a:effectLst/>
                        </a:rPr>
                        <a:t>不含外籍生</a:t>
                      </a:r>
                      <a:r>
                        <a:rPr lang="en-US" sz="800" kern="100" dirty="0" smtClean="0">
                          <a:effectLst/>
                        </a:rPr>
                        <a:t>)</a:t>
                      </a:r>
                      <a:r>
                        <a:rPr lang="zh-TW" sz="800" kern="100" dirty="0" smtClean="0">
                          <a:effectLst/>
                        </a:rPr>
                        <a:t>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四年制學生必須至少取得</a:t>
                      </a:r>
                      <a:r>
                        <a:rPr lang="en-US" sz="800" kern="100" dirty="0" smtClean="0">
                          <a:effectLst/>
                        </a:rPr>
                        <a:t>1</a:t>
                      </a:r>
                      <a:r>
                        <a:rPr lang="zh-TW" sz="800" kern="100" dirty="0" smtClean="0">
                          <a:effectLst/>
                        </a:rPr>
                        <a:t>張所屬模組之證照，研究所學生至少取得</a:t>
                      </a:r>
                      <a:r>
                        <a:rPr lang="en-US" sz="800" kern="100" dirty="0" smtClean="0">
                          <a:effectLst/>
                        </a:rPr>
                        <a:t>1</a:t>
                      </a:r>
                      <a:r>
                        <a:rPr lang="zh-TW" sz="800" kern="100" dirty="0" smtClean="0">
                          <a:effectLst/>
                        </a:rPr>
                        <a:t>張專業證照。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altLang="en-US" sz="800" kern="100" dirty="0" smtClean="0">
                          <a:effectLst/>
                        </a:rPr>
                        <a:t>已認列校訂「外語證照」畢業門檻之證照，不得重複認列專業證照計算點數。</a:t>
                      </a:r>
                      <a:endParaRPr lang="en-US" altLang="zh-TW" sz="800" kern="100" dirty="0" smtClean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院訂「資訊證照檢定」畢業門檻：四年制學生應取得「資訊類證照</a:t>
                      </a:r>
                      <a:r>
                        <a:rPr lang="en-US" sz="800" kern="100" dirty="0" smtClean="0">
                          <a:effectLst/>
                        </a:rPr>
                        <a:t>-</a:t>
                      </a:r>
                      <a:r>
                        <a:rPr lang="zh-TW" sz="800" kern="100" dirty="0" smtClean="0">
                          <a:effectLst/>
                        </a:rPr>
                        <a:t>電腦軟體應用丙級」，方得畢業。</a:t>
                      </a:r>
                      <a:r>
                        <a:rPr lang="zh-TW" altLang="en-US" sz="800" kern="100" dirty="0" smtClean="0">
                          <a:effectLst/>
                        </a:rPr>
                        <a:t>    </a:t>
                      </a:r>
                      <a:r>
                        <a:rPr lang="en-US" sz="800" kern="100" dirty="0" smtClean="0">
                          <a:effectLst/>
                        </a:rPr>
                        <a:t>(</a:t>
                      </a:r>
                      <a:r>
                        <a:rPr lang="en-US" sz="800" kern="100" dirty="0" smtClean="0">
                          <a:solidFill>
                            <a:srgbClr val="0000FF"/>
                          </a:solidFill>
                          <a:effectLst/>
                        </a:rPr>
                        <a:t>106</a:t>
                      </a:r>
                      <a:r>
                        <a:rPr lang="zh-TW" sz="800" kern="100" dirty="0" smtClean="0">
                          <a:solidFill>
                            <a:srgbClr val="0000FF"/>
                          </a:solidFill>
                          <a:effectLst/>
                        </a:rPr>
                        <a:t>學年度起入學學生與外籍生不適用</a:t>
                      </a:r>
                      <a:r>
                        <a:rPr lang="en-US" sz="800" kern="100" dirty="0" smtClean="0">
                          <a:effectLst/>
                        </a:rPr>
                        <a:t>)</a:t>
                      </a:r>
                      <a:r>
                        <a:rPr lang="zh-TW" sz="800" kern="100" dirty="0" smtClean="0">
                          <a:effectLst/>
                        </a:rPr>
                        <a:t>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務必</a:t>
                      </a:r>
                      <a:r>
                        <a:rPr lang="zh-TW" sz="800" u="sng" kern="100" dirty="0" smtClean="0">
                          <a:effectLst/>
                        </a:rPr>
                        <a:t>檢附證照影本</a:t>
                      </a:r>
                      <a:r>
                        <a:rPr lang="en-US" sz="800" u="sng" kern="100" dirty="0" smtClean="0">
                          <a:effectLst/>
                        </a:rPr>
                        <a:t>(</a:t>
                      </a:r>
                      <a:r>
                        <a:rPr lang="zh-TW" altLang="en-US" sz="800" u="sng" kern="100" dirty="0" smtClean="0">
                          <a:effectLst/>
                        </a:rPr>
                        <a:t>務必空白處</a:t>
                      </a:r>
                      <a:r>
                        <a:rPr lang="zh-TW" sz="800" u="sng" kern="100" dirty="0" smtClean="0">
                          <a:effectLst/>
                        </a:rPr>
                        <a:t>簽名</a:t>
                      </a:r>
                      <a:r>
                        <a:rPr lang="en-US" sz="800" u="sng" kern="100" dirty="0" smtClean="0">
                          <a:effectLst/>
                        </a:rPr>
                        <a:t>)</a:t>
                      </a:r>
                      <a:r>
                        <a:rPr lang="zh-TW" sz="800" kern="100" dirty="0" smtClean="0">
                          <a:effectLst/>
                        </a:rPr>
                        <a:t>，並依填寫順序裝訂於本表後供審查。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+mj-ea"/>
                        <a:buAutoNum type="ea1ChtPlain"/>
                        <a:tabLst>
                          <a:tab pos="381635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請務必於</a:t>
                      </a:r>
                      <a:r>
                        <a:rPr lang="zh-TW" altLang="en-US" sz="800" kern="100" dirty="0" smtClean="0">
                          <a:effectLst/>
                        </a:rPr>
                        <a:t>下</a:t>
                      </a:r>
                      <a:r>
                        <a:rPr lang="zh-TW" sz="800" kern="100" dirty="0" smtClean="0">
                          <a:effectLst/>
                        </a:rPr>
                        <a:t>學期期</a:t>
                      </a:r>
                      <a:r>
                        <a:rPr lang="zh-TW" altLang="en-US" sz="800" kern="100" dirty="0" smtClean="0">
                          <a:effectLst/>
                        </a:rPr>
                        <a:t>初</a:t>
                      </a:r>
                      <a:r>
                        <a:rPr lang="zh-TW" altLang="en-US" sz="800" b="1" u="sng" kern="100" dirty="0" smtClean="0">
                          <a:solidFill>
                            <a:srgbClr val="FF0000"/>
                          </a:solidFill>
                          <a:effectLst/>
                        </a:rPr>
                        <a:t>公告日</a:t>
                      </a:r>
                      <a:r>
                        <a:rPr lang="zh-TW" sz="800" b="1" u="sng" kern="100" dirty="0" smtClean="0">
                          <a:solidFill>
                            <a:srgbClr val="FF0000"/>
                          </a:solidFill>
                          <a:effectLst/>
                        </a:rPr>
                        <a:t>前</a:t>
                      </a:r>
                      <a:r>
                        <a:rPr lang="zh-TW" sz="800" kern="100" dirty="0" smtClean="0">
                          <a:effectLst/>
                        </a:rPr>
                        <a:t>，統一由班代收齊後送至系辦公室審核，若逾期繳交導致影響畢業者，請自行負責。</a:t>
                      </a: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 smtClean="0">
                          <a:effectLst/>
                        </a:rPr>
                        <a:t>備註：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SzPct val="100000"/>
                        <a:buFont typeface="Times New Roman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zh-TW" altLang="zh-TW" sz="800" kern="100" dirty="0" smtClean="0">
                          <a:effectLst/>
                        </a:rPr>
                        <a:t>參加記帳士考試「會計學概要」、「稅務相關法規概要」或「租稅申報實務」考試成績達</a:t>
                      </a:r>
                      <a:r>
                        <a:rPr lang="en-US" altLang="zh-TW" sz="800" kern="100" dirty="0" smtClean="0">
                          <a:effectLst/>
                        </a:rPr>
                        <a:t>60</a:t>
                      </a:r>
                      <a:r>
                        <a:rPr lang="zh-TW" altLang="zh-TW" sz="800" kern="100" dirty="0" smtClean="0">
                          <a:effectLst/>
                        </a:rPr>
                        <a:t>分</a:t>
                      </a:r>
                      <a:r>
                        <a:rPr lang="en-US" altLang="zh-TW" sz="800" kern="100" dirty="0" smtClean="0">
                          <a:effectLst/>
                        </a:rPr>
                        <a:t>(</a:t>
                      </a:r>
                      <a:r>
                        <a:rPr lang="zh-TW" altLang="zh-TW" sz="800" kern="100" dirty="0" smtClean="0">
                          <a:effectLst/>
                        </a:rPr>
                        <a:t>含</a:t>
                      </a:r>
                      <a:r>
                        <a:rPr lang="en-US" altLang="zh-TW" sz="800" kern="100" dirty="0" smtClean="0">
                          <a:effectLst/>
                        </a:rPr>
                        <a:t>)</a:t>
                      </a:r>
                      <a:r>
                        <a:rPr lang="zh-TW" altLang="zh-TW" sz="800" kern="100" dirty="0" smtClean="0">
                          <a:effectLst/>
                        </a:rPr>
                        <a:t>以上者，可分別列計為會計模組或租稅法模組證照門檻</a:t>
                      </a:r>
                      <a:r>
                        <a:rPr lang="en-US" altLang="zh-TW" sz="800" kern="100" dirty="0" smtClean="0">
                          <a:effectLst/>
                        </a:rPr>
                        <a:t>40</a:t>
                      </a:r>
                      <a:r>
                        <a:rPr lang="zh-TW" altLang="zh-TW" sz="800" kern="100" dirty="0" smtClean="0">
                          <a:effectLst/>
                        </a:rPr>
                        <a:t>、</a:t>
                      </a:r>
                      <a:r>
                        <a:rPr lang="en-US" altLang="zh-TW" sz="800" kern="100" dirty="0" smtClean="0">
                          <a:effectLst/>
                        </a:rPr>
                        <a:t>40</a:t>
                      </a:r>
                      <a:r>
                        <a:rPr lang="zh-TW" altLang="zh-TW" sz="800" kern="100" dirty="0" smtClean="0">
                          <a:effectLst/>
                        </a:rPr>
                        <a:t>與</a:t>
                      </a:r>
                      <a:r>
                        <a:rPr lang="en-US" altLang="zh-TW" sz="800" kern="100" dirty="0" smtClean="0">
                          <a:effectLst/>
                        </a:rPr>
                        <a:t>60</a:t>
                      </a:r>
                      <a:r>
                        <a:rPr lang="zh-TW" altLang="zh-TW" sz="800" kern="100" dirty="0" smtClean="0">
                          <a:effectLst/>
                        </a:rPr>
                        <a:t>點，但不得單獨列為模組專業證照</a:t>
                      </a:r>
                      <a:endParaRPr lang="en-US" altLang="zh-TW" sz="800" kern="100" dirty="0" smtClean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SzPct val="100000"/>
                        <a:buFont typeface="Times New Roman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五年一貫研究生於五年一貫學程期間所考取之表列專業證照，其未用於認列大學部畢業門檻者，可用以申請認列研究所專業證照畢業門檻。</a:t>
                      </a:r>
                    </a:p>
                    <a:p>
                      <a:pPr marL="342900" lvl="0" indent="-342900" algn="just">
                        <a:lnSpc>
                          <a:spcPts val="1200"/>
                        </a:lnSpc>
                        <a:spcAft>
                          <a:spcPts val="0"/>
                        </a:spcAft>
                        <a:buSzPct val="100000"/>
                        <a:buFont typeface="Times New Roman"/>
                        <a:buAutoNum type="arabicPeriod"/>
                        <a:tabLst>
                          <a:tab pos="201930" algn="l"/>
                          <a:tab pos="285750" algn="l"/>
                        </a:tabLst>
                      </a:pPr>
                      <a:r>
                        <a:rPr lang="zh-TW" sz="800" kern="100" dirty="0" smtClean="0">
                          <a:effectLst/>
                        </a:rPr>
                        <a:t>研究所學生通過會計師考試之專業科目，每科可列計證照點數</a:t>
                      </a:r>
                      <a:r>
                        <a:rPr lang="en-US" sz="800" kern="100" dirty="0" smtClean="0">
                          <a:effectLst/>
                        </a:rPr>
                        <a:t>30</a:t>
                      </a:r>
                      <a:r>
                        <a:rPr lang="zh-TW" sz="800" kern="100" dirty="0" smtClean="0">
                          <a:effectLst/>
                        </a:rPr>
                        <a:t>點，但不得單獨列為專業證照。。</a:t>
                      </a:r>
                      <a:endParaRPr lang="zh-TW" sz="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4840" marR="3484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979299" y="6536306"/>
            <a:ext cx="548098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學生簽名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1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，日期：</a:t>
            </a:r>
            <a:r>
              <a:rPr lang="zh-TW" altLang="en-US" sz="1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1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sz="1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kumimoji="1" lang="zh-TW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843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1306</Words>
  <Application>Microsoft Office PowerPoint</Application>
  <PresentationFormat>如螢幕大小 (4:3)</PresentationFormat>
  <Paragraphs>192</Paragraphs>
  <Slides>10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 111學年度應屆畢業生  畢業資格審核注意事項  　會計系</vt:lpstr>
      <vt:lpstr>一、應屆畢業生規定：</vt:lpstr>
      <vt:lpstr>二、畢業自審：</vt:lpstr>
      <vt:lpstr>三、會計系（四日）畢業資格應修學分數： ◎適用課規：108學年度入學適用</vt:lpstr>
      <vt:lpstr>三、會計系（四日）畢業資格應修學分數： ◎適用課規：108學年度入學適用</vt:lpstr>
      <vt:lpstr>四、會計系（四日）畢業資格注意事項(1)</vt:lpstr>
      <vt:lpstr>四、會計系（四日）畢業資格注意事項(2)</vt:lpstr>
      <vt:lpstr>PowerPoint 簡報</vt:lpstr>
      <vt:lpstr>Q&amp;A  是否仍有問題? ． 請先上網查看【畢業生專區】資訊 . 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2020-10-27T02:06:32Z</dcterms:modified>
</cp:coreProperties>
</file>