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91" r:id="rId3"/>
    <p:sldId id="292" r:id="rId4"/>
    <p:sldId id="261" r:id="rId5"/>
    <p:sldId id="290" r:id="rId6"/>
    <p:sldId id="297" r:id="rId7"/>
    <p:sldId id="298" r:id="rId8"/>
    <p:sldId id="287" r:id="rId9"/>
    <p:sldId id="289" r:id="rId10"/>
    <p:sldId id="277" r:id="rId11"/>
    <p:sldId id="299" r:id="rId12"/>
    <p:sldId id="300" r:id="rId13"/>
    <p:sldId id="303" r:id="rId14"/>
    <p:sldId id="301" r:id="rId15"/>
    <p:sldId id="296" r:id="rId16"/>
    <p:sldId id="293" r:id="rId1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7"/>
            <p14:sldId id="298"/>
            <p14:sldId id="287"/>
            <p14:sldId id="289"/>
            <p14:sldId id="277"/>
            <p14:sldId id="299"/>
            <p14:sldId id="300"/>
            <p14:sldId id="303"/>
            <p14:sldId id="301"/>
            <p14:sldId id="296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7658" autoAdjust="0"/>
  </p:normalViewPr>
  <p:slideViewPr>
    <p:cSldViewPr>
      <p:cViewPr>
        <p:scale>
          <a:sx n="100" d="100"/>
          <a:sy n="100" d="100"/>
        </p:scale>
        <p:origin x="226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5/17/2023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2023/5/17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15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hyperlink" Target="http://lc.cyut.edu.tw/CyutLC_Web/Lang/Courses2.aspx?Show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/cyApp/ST0061?ru%3d%26rh%3dhttps%3a%2f%2fstudent.cyut.edu.tw&amp;ru=&amp;rh=https://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548680"/>
            <a:ext cx="6480720" cy="460851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112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度應屆畢業生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7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</a:t>
            </a:r>
            <a:endParaRPr lang="zh-TW" sz="7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771800" y="339020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sz="3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109</a:t>
            </a:r>
            <a:r>
              <a:rPr lang="zh-TW" altLang="en-US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年度</a:t>
            </a:r>
            <a:r>
              <a:rPr lang="zh-TW" altLang="en-US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課程規劃表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9912" y="116631"/>
            <a:ext cx="5544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朝陽科技大學會計系證照檢定畢業門檻審核表</a:t>
            </a:r>
            <a:r>
              <a:rPr kumimoji="1" lang="en-US" altLang="zh-TW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1120517</a:t>
            </a:r>
            <a:r>
              <a:rPr kumimoji="1" lang="zh-TW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endParaRPr lang="zh-TW" altLang="zh-TW" sz="10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endParaRPr kumimoji="1" lang="zh-TW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8900" y="1912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06447" y="6309320"/>
            <a:ext cx="563808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*</a:t>
            </a:r>
            <a:r>
              <a:rPr kumimoji="1" lang="zh-TW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上列資料若填寫不實，且未符合本系證照畢業門檻之規定者，影響畢業者本人願自行負責。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78604"/>
              </p:ext>
            </p:extLst>
          </p:nvPr>
        </p:nvGraphicFramePr>
        <p:xfrm>
          <a:off x="1906447" y="620691"/>
          <a:ext cx="5792249" cy="54082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00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4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7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3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0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71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3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093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9860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班級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四年制</a:t>
                      </a:r>
                      <a:r>
                        <a:rPr lang="en-US" sz="800" kern="100" dirty="0">
                          <a:effectLst/>
                        </a:rPr>
                        <a:t>______</a:t>
                      </a:r>
                      <a:r>
                        <a:rPr lang="zh-TW" sz="800" kern="100" dirty="0">
                          <a:effectLst/>
                        </a:rPr>
                        <a:t>年</a:t>
                      </a:r>
                      <a:r>
                        <a:rPr lang="en-US" sz="800" u="sng" kern="100" dirty="0">
                          <a:effectLst/>
                        </a:rPr>
                        <a:t>      </a:t>
                      </a:r>
                      <a:r>
                        <a:rPr lang="zh-TW" sz="800" kern="100" dirty="0">
                          <a:effectLst/>
                        </a:rPr>
                        <a:t>班</a:t>
                      </a:r>
                      <a:r>
                        <a:rPr lang="en-US" sz="800" kern="100" dirty="0">
                          <a:effectLst/>
                        </a:rPr>
                        <a:t>  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57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姓名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學</a:t>
                      </a:r>
                      <a:r>
                        <a:rPr lang="en-US" sz="800" kern="100" dirty="0">
                          <a:effectLst/>
                        </a:rPr>
                        <a:t>     </a:t>
                      </a:r>
                      <a:r>
                        <a:rPr lang="zh-TW" sz="800" kern="100" dirty="0">
                          <a:effectLst/>
                        </a:rPr>
                        <a:t>號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72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所屬模組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聯絡電話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9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編號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證照名稱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限入學後考取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證照生效日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證照點數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學生填寫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核可點數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審查委員填寫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3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專業證照門檻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 smtClean="0">
                          <a:effectLst/>
                        </a:rPr>
                        <a:t>模組</a:t>
                      </a:r>
                      <a:r>
                        <a:rPr lang="zh-TW" altLang="en-US" sz="800" kern="100" dirty="0" smtClean="0">
                          <a:effectLst/>
                        </a:rPr>
                        <a:t>證照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zh-TW" sz="800" kern="100" dirty="0">
                          <a:effectLst/>
                        </a:rPr>
                        <a:t>年 </a:t>
                      </a:r>
                      <a:r>
                        <a:rPr lang="zh-TW" altLang="en-US" sz="800" kern="100" dirty="0" smtClean="0">
                          <a:effectLst/>
                        </a:rPr>
                        <a:t>    </a:t>
                      </a:r>
                      <a:r>
                        <a:rPr lang="zh-TW" sz="800" kern="100" dirty="0" smtClean="0">
                          <a:effectLst/>
                        </a:rPr>
                        <a:t>  </a:t>
                      </a:r>
                      <a:r>
                        <a:rPr lang="zh-TW" sz="800" kern="100" dirty="0">
                          <a:effectLst/>
                        </a:rPr>
                        <a:t>月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zh-TW" altLang="en-US" sz="800" kern="100" dirty="0" smtClean="0">
                          <a:effectLst/>
                        </a:rPr>
                        <a:t>    </a:t>
                      </a:r>
                      <a:r>
                        <a:rPr lang="en-US" sz="800" kern="100" dirty="0" smtClean="0">
                          <a:effectLst/>
                        </a:rPr>
                        <a:t> 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 smtClean="0">
                          <a:effectLst/>
                        </a:rPr>
                        <a:t>選考</a:t>
                      </a:r>
                      <a:r>
                        <a:rPr lang="zh-TW" altLang="en-US" sz="800" kern="100" dirty="0" smtClean="0">
                          <a:effectLst/>
                        </a:rPr>
                        <a:t>證照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</a:t>
                      </a:r>
                      <a:r>
                        <a:rPr lang="zh-TW" sz="800" kern="100" dirty="0" smtClean="0">
                          <a:effectLst/>
                        </a:rPr>
                        <a:t>年</a:t>
                      </a:r>
                      <a:r>
                        <a:rPr lang="zh-TW" altLang="en-US" sz="800" kern="100" dirty="0" smtClean="0">
                          <a:effectLst/>
                        </a:rPr>
                        <a:t>  </a:t>
                      </a:r>
                      <a:r>
                        <a:rPr lang="en-US" sz="800" kern="100" dirty="0" smtClean="0">
                          <a:effectLst/>
                        </a:rPr>
                        <a:t> </a:t>
                      </a:r>
                      <a:r>
                        <a:rPr lang="zh-TW" altLang="en-US" sz="800" kern="100" dirty="0" smtClean="0">
                          <a:effectLst/>
                        </a:rPr>
                        <a:t>  </a:t>
                      </a:r>
                      <a:r>
                        <a:rPr lang="en-US" sz="800" kern="100" dirty="0" smtClean="0">
                          <a:effectLst/>
                        </a:rPr>
                        <a:t>  </a:t>
                      </a:r>
                      <a:r>
                        <a:rPr lang="zh-TW" sz="800" kern="100" dirty="0">
                          <a:effectLst/>
                        </a:rPr>
                        <a:t>月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zh-TW" altLang="en-US" sz="800" kern="100" dirty="0" smtClean="0">
                          <a:effectLst/>
                        </a:rPr>
                        <a:t>    </a:t>
                      </a:r>
                      <a:r>
                        <a:rPr lang="en-US" sz="800" kern="100" dirty="0" smtClean="0">
                          <a:effectLst/>
                        </a:rPr>
                        <a:t> 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800" b="0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新細明體" panose="02020500000000000000" pitchFamily="18" charset="-120"/>
                          <a:cs typeface="+mn-cs"/>
                        </a:rPr>
                        <a:t>選考</a:t>
                      </a:r>
                      <a:r>
                        <a:rPr kumimoji="0" lang="zh-TW" altLang="en-US" sz="800" b="0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新細明體" panose="02020500000000000000" pitchFamily="18" charset="-120"/>
                          <a:cs typeface="+mn-cs"/>
                        </a:rPr>
                        <a:t>證照</a:t>
                      </a:r>
                      <a:endParaRPr kumimoji="0" lang="zh-TW" altLang="zh-TW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+mn-cs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zh-TW" sz="800" kern="100" dirty="0">
                          <a:effectLst/>
                        </a:rPr>
                        <a:t>年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zh-TW" altLang="en-US" sz="800" kern="100" dirty="0" smtClean="0">
                          <a:effectLst/>
                        </a:rPr>
                        <a:t>    </a:t>
                      </a:r>
                      <a:r>
                        <a:rPr lang="en-US" sz="800" kern="100" dirty="0" smtClean="0">
                          <a:effectLst/>
                        </a:rPr>
                        <a:t>  </a:t>
                      </a:r>
                      <a:r>
                        <a:rPr lang="zh-TW" sz="800" kern="100" dirty="0" smtClean="0">
                          <a:effectLst/>
                        </a:rPr>
                        <a:t>月</a:t>
                      </a:r>
                      <a:r>
                        <a:rPr lang="zh-TW" altLang="en-US" sz="800" kern="100" dirty="0" smtClean="0">
                          <a:effectLst/>
                        </a:rPr>
                        <a:t>  </a:t>
                      </a:r>
                      <a:r>
                        <a:rPr lang="en-US" sz="800" kern="100" dirty="0" smtClean="0">
                          <a:effectLst/>
                        </a:rPr>
                        <a:t> </a:t>
                      </a:r>
                      <a:r>
                        <a:rPr lang="zh-TW" altLang="en-US" sz="800" kern="100" dirty="0" smtClean="0">
                          <a:effectLst/>
                        </a:rPr>
                        <a:t>   </a:t>
                      </a:r>
                      <a:r>
                        <a:rPr lang="en-US" sz="800" kern="100" dirty="0" smtClean="0">
                          <a:effectLst/>
                        </a:rPr>
                        <a:t> 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新細明體" panose="02020500000000000000" pitchFamily="18" charset="-120"/>
                          <a:cs typeface="+mn-cs"/>
                        </a:rPr>
                        <a:t>選考</a:t>
                      </a:r>
                      <a:r>
                        <a:rPr kumimoji="0" lang="zh-TW" altLang="en-US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新細明體" panose="02020500000000000000" pitchFamily="18" charset="-120"/>
                          <a:cs typeface="+mn-cs"/>
                        </a:rPr>
                        <a:t>證照</a:t>
                      </a:r>
                      <a:endParaRPr kumimoji="0" lang="zh-TW" altLang="zh-TW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新細明體"/>
                        <a:cs typeface="+mn-cs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zh-TW" sz="800" kern="100" dirty="0" smtClean="0">
                          <a:effectLst/>
                        </a:rPr>
                        <a:t>年</a:t>
                      </a:r>
                      <a:r>
                        <a:rPr lang="zh-TW" altLang="en-US" sz="800" kern="100" dirty="0" smtClean="0">
                          <a:effectLst/>
                        </a:rPr>
                        <a:t>  </a:t>
                      </a:r>
                      <a:r>
                        <a:rPr lang="en-US" sz="800" kern="100" dirty="0" smtClean="0">
                          <a:effectLst/>
                        </a:rPr>
                        <a:t>   </a:t>
                      </a:r>
                      <a:r>
                        <a:rPr lang="zh-TW" altLang="en-US" sz="800" kern="100" dirty="0" smtClean="0">
                          <a:effectLst/>
                        </a:rPr>
                        <a:t>  </a:t>
                      </a:r>
                      <a:r>
                        <a:rPr lang="zh-TW" sz="800" kern="100" dirty="0" smtClean="0">
                          <a:effectLst/>
                        </a:rPr>
                        <a:t>月</a:t>
                      </a:r>
                      <a:r>
                        <a:rPr lang="en-US" sz="800" kern="100" dirty="0" smtClean="0">
                          <a:effectLst/>
                        </a:rPr>
                        <a:t>  </a:t>
                      </a:r>
                      <a:r>
                        <a:rPr lang="zh-TW" altLang="en-US" sz="800" kern="100" dirty="0" smtClean="0">
                          <a:effectLst/>
                        </a:rPr>
                        <a:t>    </a:t>
                      </a:r>
                      <a:r>
                        <a:rPr lang="en-US" sz="800" kern="100" dirty="0" smtClean="0">
                          <a:effectLst/>
                        </a:rPr>
                        <a:t>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03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合</a:t>
                      </a:r>
                      <a:r>
                        <a:rPr lang="en-US" sz="800" kern="100">
                          <a:effectLst/>
                        </a:rPr>
                        <a:t>      </a:t>
                      </a:r>
                      <a:r>
                        <a:rPr lang="zh-TW" sz="800" kern="100">
                          <a:effectLst/>
                        </a:rPr>
                        <a:t>計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審查委員填寫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9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審查委員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簽章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u="none" strike="noStrike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系主任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簽章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u="none" strike="noStrike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13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說明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系訂「專業證照檢定」畢業門檻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zh-TW" sz="800" kern="100" dirty="0" smtClean="0">
                          <a:effectLst/>
                        </a:rPr>
                        <a:t>限入學後考取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：四年制學生應</a:t>
                      </a:r>
                      <a:r>
                        <a:rPr lang="zh-TW" sz="800" kern="100" dirty="0" smtClean="0">
                          <a:effectLst/>
                        </a:rPr>
                        <a:t>取得</a:t>
                      </a:r>
                      <a:r>
                        <a:rPr lang="zh-TW" altLang="en-US" sz="800" kern="100" dirty="0" smtClean="0">
                          <a:effectLst/>
                        </a:rPr>
                        <a:t> </a:t>
                      </a:r>
                      <a:r>
                        <a:rPr 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zh-TW" alt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800" kern="100" dirty="0" smtClean="0">
                          <a:effectLst/>
                        </a:rPr>
                        <a:t>點</a:t>
                      </a:r>
                      <a:r>
                        <a:rPr lang="zh-TW" sz="800" kern="100" dirty="0" smtClean="0">
                          <a:effectLst/>
                        </a:rPr>
                        <a:t>以上證照點數及研究所學生應</a:t>
                      </a:r>
                      <a:r>
                        <a:rPr lang="zh-TW" sz="800" kern="100" dirty="0" smtClean="0">
                          <a:effectLst/>
                        </a:rPr>
                        <a:t>取得</a:t>
                      </a:r>
                      <a:r>
                        <a:rPr lang="zh-TW" altLang="en-US" sz="800" kern="100" dirty="0" smtClean="0">
                          <a:effectLst/>
                        </a:rPr>
                        <a:t> </a:t>
                      </a:r>
                      <a:r>
                        <a:rPr 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TW" alt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800" kern="100" dirty="0" smtClean="0">
                          <a:effectLst/>
                        </a:rPr>
                        <a:t>點</a:t>
                      </a:r>
                      <a:r>
                        <a:rPr lang="zh-TW" sz="800" kern="100" dirty="0" smtClean="0">
                          <a:effectLst/>
                        </a:rPr>
                        <a:t>以上證照點數，方得畢業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zh-TW" sz="800" kern="100" dirty="0" smtClean="0">
                          <a:effectLst/>
                        </a:rPr>
                        <a:t>不含外籍生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四年制學生必須至少</a:t>
                      </a:r>
                      <a:r>
                        <a:rPr lang="zh-TW" sz="800" kern="100" dirty="0" smtClean="0">
                          <a:effectLst/>
                        </a:rPr>
                        <a:t>取得</a:t>
                      </a:r>
                      <a:r>
                        <a:rPr lang="zh-TW" altLang="en-US" sz="800" kern="100" dirty="0" smtClean="0">
                          <a:effectLst/>
                        </a:rPr>
                        <a:t> </a:t>
                      </a:r>
                      <a:r>
                        <a:rPr 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800" kern="100" dirty="0" smtClean="0">
                          <a:effectLst/>
                        </a:rPr>
                        <a:t>張</a:t>
                      </a:r>
                      <a:r>
                        <a:rPr lang="zh-TW" sz="800" kern="100" dirty="0" smtClean="0">
                          <a:effectLst/>
                        </a:rPr>
                        <a:t>所屬模組之證照，研究所學生至少</a:t>
                      </a:r>
                      <a:r>
                        <a:rPr lang="zh-TW" sz="800" kern="100" dirty="0" smtClean="0">
                          <a:effectLst/>
                        </a:rPr>
                        <a:t>取得</a:t>
                      </a:r>
                      <a:r>
                        <a:rPr lang="zh-TW" altLang="en-US" sz="800" kern="100" dirty="0" smtClean="0">
                          <a:effectLst/>
                        </a:rPr>
                        <a:t> </a:t>
                      </a:r>
                      <a:r>
                        <a:rPr 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800" kern="100" dirty="0" smtClean="0">
                          <a:effectLst/>
                        </a:rPr>
                        <a:t>張</a:t>
                      </a:r>
                      <a:r>
                        <a:rPr lang="zh-TW" sz="800" kern="100" dirty="0" smtClean="0">
                          <a:effectLst/>
                        </a:rPr>
                        <a:t>專業證照。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務必</a:t>
                      </a:r>
                      <a:r>
                        <a:rPr lang="zh-TW" sz="800" u="sng" kern="100" dirty="0" smtClean="0">
                          <a:effectLst/>
                        </a:rPr>
                        <a:t>檢附證照影本</a:t>
                      </a:r>
                      <a:r>
                        <a:rPr lang="en-US" sz="800" u="sng" kern="100" dirty="0" smtClean="0">
                          <a:effectLst/>
                        </a:rPr>
                        <a:t>(</a:t>
                      </a:r>
                      <a:r>
                        <a:rPr lang="zh-TW" altLang="en-US" sz="800" u="sng" kern="100" dirty="0" smtClean="0">
                          <a:effectLst/>
                        </a:rPr>
                        <a:t>務必空白處</a:t>
                      </a:r>
                      <a:r>
                        <a:rPr lang="zh-TW" sz="800" u="sng" kern="100" dirty="0" smtClean="0">
                          <a:effectLst/>
                        </a:rPr>
                        <a:t>簽名</a:t>
                      </a:r>
                      <a:r>
                        <a:rPr lang="en-US" sz="800" u="sng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，並依填寫順序裝訂於本表後供審查。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請務必於</a:t>
                      </a:r>
                      <a:r>
                        <a:rPr lang="zh-TW" altLang="en-US" sz="800" kern="100" dirty="0" smtClean="0">
                          <a:effectLst/>
                        </a:rPr>
                        <a:t>下</a:t>
                      </a:r>
                      <a:r>
                        <a:rPr lang="zh-TW" sz="800" kern="100" dirty="0" smtClean="0">
                          <a:effectLst/>
                        </a:rPr>
                        <a:t>學期期</a:t>
                      </a:r>
                      <a:r>
                        <a:rPr lang="zh-TW" altLang="en-US" sz="800" kern="100" dirty="0" smtClean="0">
                          <a:effectLst/>
                        </a:rPr>
                        <a:t>初</a:t>
                      </a:r>
                      <a:r>
                        <a:rPr lang="zh-TW" altLang="en-US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公告日</a:t>
                      </a:r>
                      <a:r>
                        <a:rPr lang="zh-TW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前</a:t>
                      </a:r>
                      <a:r>
                        <a:rPr lang="zh-TW" sz="800" kern="100" dirty="0" smtClean="0">
                          <a:effectLst/>
                        </a:rPr>
                        <a:t>，統一由班代收齊後送至系辦公室審核，若逾期繳交導致影響畢業者，請自行負責。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 smtClean="0">
                          <a:effectLst/>
                        </a:rPr>
                        <a:t>備註：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zh-TW" altLang="zh-TW" sz="800" kern="100" dirty="0" smtClean="0">
                          <a:effectLst/>
                        </a:rPr>
                        <a:t>參加記帳士考試「會計學概要」、「稅務相關法規概要」或「租稅申報實務」考試成績達</a:t>
                      </a:r>
                      <a:r>
                        <a:rPr lang="en-US" altLang="zh-TW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altLang="zh-TW" sz="800" kern="100" dirty="0" smtClean="0">
                          <a:effectLst/>
                        </a:rPr>
                        <a:t>分</a:t>
                      </a:r>
                      <a:r>
                        <a:rPr lang="en-US" altLang="zh-TW" sz="800" kern="100" dirty="0" smtClean="0">
                          <a:effectLst/>
                        </a:rPr>
                        <a:t>(</a:t>
                      </a:r>
                      <a:r>
                        <a:rPr lang="zh-TW" altLang="zh-TW" sz="800" kern="100" dirty="0" smtClean="0">
                          <a:effectLst/>
                        </a:rPr>
                        <a:t>含</a:t>
                      </a:r>
                      <a:r>
                        <a:rPr lang="en-US" altLang="zh-TW" sz="800" kern="100" dirty="0" smtClean="0">
                          <a:effectLst/>
                        </a:rPr>
                        <a:t>)</a:t>
                      </a:r>
                      <a:r>
                        <a:rPr lang="zh-TW" altLang="zh-TW" sz="800" kern="100" dirty="0" smtClean="0">
                          <a:effectLst/>
                        </a:rPr>
                        <a:t>以上者，可分別列計為會計模組或租稅法模組證照</a:t>
                      </a:r>
                      <a:r>
                        <a:rPr lang="zh-TW" altLang="zh-TW" sz="800" kern="100" dirty="0" smtClean="0">
                          <a:effectLst/>
                        </a:rPr>
                        <a:t>門檻</a:t>
                      </a:r>
                      <a:r>
                        <a:rPr lang="zh-TW" altLang="en-US" sz="800" kern="100" dirty="0" smtClean="0">
                          <a:effectLst/>
                        </a:rPr>
                        <a:t> </a:t>
                      </a:r>
                      <a:r>
                        <a:rPr lang="en-US" altLang="zh-TW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zh-TW" altLang="zh-TW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zh-TW" alt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zh-TW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與</a:t>
                      </a:r>
                      <a:r>
                        <a:rPr lang="zh-TW" alt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alt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zh-TW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點</a:t>
                      </a:r>
                      <a:r>
                        <a:rPr lang="zh-TW" altLang="zh-TW" sz="800" kern="100" dirty="0" smtClean="0">
                          <a:effectLst/>
                        </a:rPr>
                        <a:t>，但不得單獨列為模組專業證照</a:t>
                      </a:r>
                      <a:endParaRPr lang="en-US" altLang="zh-TW" sz="800" kern="1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五年一貫研究生於五年一貫學程期間所考取之表列專業證照，其未用於認列大學部畢業門檻者，可用以申請認列研究所專業證照畢業門檻。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  <a:tab pos="285750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研究所學生通過會計師考試之專業科目，每科可列計證照</a:t>
                      </a:r>
                      <a:r>
                        <a:rPr lang="zh-TW" sz="800" kern="100" dirty="0" smtClean="0">
                          <a:effectLst/>
                        </a:rPr>
                        <a:t>點數</a:t>
                      </a:r>
                      <a:r>
                        <a:rPr lang="zh-TW" altLang="en-US" sz="800" kern="100" dirty="0" smtClean="0">
                          <a:effectLst/>
                        </a:rPr>
                        <a:t> </a:t>
                      </a:r>
                      <a:r>
                        <a:rPr 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zh-TW" altLang="en-US" sz="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800" kern="100" dirty="0" smtClean="0">
                          <a:effectLst/>
                        </a:rPr>
                        <a:t>點</a:t>
                      </a:r>
                      <a:r>
                        <a:rPr lang="zh-TW" sz="800" kern="100" dirty="0" smtClean="0">
                          <a:effectLst/>
                        </a:rPr>
                        <a:t>，但不得單獨列為專業證照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979299" y="6536306"/>
            <a:ext cx="54809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學生簽名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，日期：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kumimoji="1" lang="zh-TW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34752" y="620688"/>
            <a:ext cx="8274496" cy="6480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3" y="1556792"/>
            <a:ext cx="2115495" cy="499915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260660"/>
              </p:ext>
            </p:extLst>
          </p:nvPr>
        </p:nvGraphicFramePr>
        <p:xfrm>
          <a:off x="1201254" y="2023196"/>
          <a:ext cx="7128792" cy="4245773"/>
        </p:xfrm>
        <a:graphic>
          <a:graphicData uri="http://schemas.openxmlformats.org/drawingml/2006/table">
            <a:tbl>
              <a:tblPr/>
              <a:tblGrid>
                <a:gridCol w="2458204">
                  <a:extLst>
                    <a:ext uri="{9D8B030D-6E8A-4147-A177-3AD203B41FA5}">
                      <a16:colId xmlns:a16="http://schemas.microsoft.com/office/drawing/2014/main" val="867816733"/>
                    </a:ext>
                  </a:extLst>
                </a:gridCol>
                <a:gridCol w="2458204">
                  <a:extLst>
                    <a:ext uri="{9D8B030D-6E8A-4147-A177-3AD203B41FA5}">
                      <a16:colId xmlns:a16="http://schemas.microsoft.com/office/drawing/2014/main" val="1396564069"/>
                    </a:ext>
                  </a:extLst>
                </a:gridCol>
                <a:gridCol w="1437516">
                  <a:extLst>
                    <a:ext uri="{9D8B030D-6E8A-4147-A177-3AD203B41FA5}">
                      <a16:colId xmlns:a16="http://schemas.microsoft.com/office/drawing/2014/main" val="3461379589"/>
                    </a:ext>
                  </a:extLst>
                </a:gridCol>
                <a:gridCol w="774868">
                  <a:extLst>
                    <a:ext uri="{9D8B030D-6E8A-4147-A177-3AD203B41FA5}">
                      <a16:colId xmlns:a16="http://schemas.microsoft.com/office/drawing/2014/main" val="1869255435"/>
                    </a:ext>
                  </a:extLst>
                </a:gridCol>
              </a:tblGrid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solidFill>
                            <a:srgbClr val="FFFFFF"/>
                          </a:solidFill>
                          <a:effectLst/>
                        </a:rPr>
                        <a:t>項目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solidFill>
                            <a:srgbClr val="FFFFFF"/>
                          </a:solidFill>
                          <a:effectLst/>
                        </a:rPr>
                        <a:t>單位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目前狀態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功能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07775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畢業資格審查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教務處註冊組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  <a:br>
                        <a:rPr lang="zh-TW" altLang="en-US" sz="1000" dirty="0">
                          <a:effectLst/>
                        </a:rPr>
                      </a:br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69369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學雜費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財務處財務組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17697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證照檢定畢業門檻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管理</a:t>
                      </a:r>
                      <a:r>
                        <a:rPr lang="zh-TW" altLang="en-US" sz="1200" dirty="0" smtClean="0">
                          <a:effectLst/>
                        </a:rPr>
                        <a:t>學院會計系</a:t>
                      </a:r>
                      <a:endParaRPr lang="zh-TW" altLang="en-US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13378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勞作教育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學務處服務學習組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  <a:br>
                        <a:rPr lang="zh-TW" altLang="en-US" sz="1000" dirty="0">
                          <a:effectLst/>
                        </a:rPr>
                      </a:br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64976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圖書、罰款與跨校借書結清</a:t>
                      </a:r>
                      <a:r>
                        <a:rPr lang="en-US" altLang="zh-TW" sz="1200">
                          <a:effectLst/>
                        </a:rPr>
                        <a:t>(</a:t>
                      </a:r>
                      <a:r>
                        <a:rPr lang="zh-TW" altLang="en-US" sz="1200">
                          <a:effectLst/>
                        </a:rPr>
                        <a:t>大學生</a:t>
                      </a:r>
                      <a:r>
                        <a:rPr lang="en-US" altLang="zh-TW" sz="1200">
                          <a:effectLst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圖資</a:t>
                      </a:r>
                      <a:r>
                        <a:rPr lang="zh-TW" altLang="en-US" sz="1200" dirty="0" smtClean="0">
                          <a:effectLst/>
                        </a:rPr>
                        <a:t>處讀服</a:t>
                      </a:r>
                      <a:r>
                        <a:rPr lang="zh-TW" altLang="en-US" sz="1200" dirty="0">
                          <a:effectLst/>
                        </a:rPr>
                        <a:t>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527280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文獻傳遞服務系統帳號刪除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圖資處讀服組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93715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畢業生基本資料確認</a:t>
                      </a:r>
                      <a:br>
                        <a:rPr lang="zh-TW" altLang="en-US" sz="1200">
                          <a:effectLst/>
                        </a:rPr>
                      </a:br>
                      <a:r>
                        <a:rPr lang="en-US" altLang="zh-TW" sz="1200">
                          <a:effectLst/>
                        </a:rPr>
                        <a:t>/</a:t>
                      </a:r>
                      <a:r>
                        <a:rPr lang="zh-TW" altLang="en-US" sz="1200">
                          <a:effectLst/>
                        </a:rPr>
                        <a:t>離校問卷調查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校友服務暨職涯發展處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852271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汽機車違規費用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　生輔組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97258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學位證書領取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　註冊組</a:t>
                      </a:r>
                      <a:r>
                        <a:rPr lang="en-US" altLang="zh-TW" sz="1200" dirty="0">
                          <a:effectLst/>
                        </a:rPr>
                        <a:t>/</a:t>
                      </a:r>
                      <a:r>
                        <a:rPr lang="zh-TW" altLang="en-US" sz="1200" dirty="0">
                          <a:effectLst/>
                        </a:rPr>
                        <a:t>進修教學組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未領取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effectLst/>
                        </a:rPr>
                        <a:t>領取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6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987791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sp>
        <p:nvSpPr>
          <p:cNvPr id="4" name="圖片版面配置區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矩形 7"/>
          <p:cNvSpPr/>
          <p:nvPr/>
        </p:nvSpPr>
        <p:spPr>
          <a:xfrm>
            <a:off x="420080" y="515149"/>
            <a:ext cx="8303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會計系（四日）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畢業自審系統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(1)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65" y="1372518"/>
            <a:ext cx="8640960" cy="498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65063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13</a:t>
            </a:fld>
            <a:endParaRPr kumimoji="0" lang="zh-TW" altLang="en-US"/>
          </a:p>
        </p:txBody>
      </p:sp>
      <p:sp>
        <p:nvSpPr>
          <p:cNvPr id="4" name="圖片版面配置區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矩形 4"/>
          <p:cNvSpPr/>
          <p:nvPr/>
        </p:nvSpPr>
        <p:spPr>
          <a:xfrm>
            <a:off x="611560" y="548680"/>
            <a:ext cx="8303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會計系（四日）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畢業自審系統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(2)</a:t>
            </a:r>
            <a:endParaRPr lang="zh-TW" altLang="en-US" dirty="0"/>
          </a:p>
        </p:txBody>
      </p:sp>
      <p:pic>
        <p:nvPicPr>
          <p:cNvPr id="6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04" y="1327457"/>
            <a:ext cx="8384621" cy="502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58952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14</a:t>
            </a:fld>
            <a:endParaRPr kumimoji="0" lang="zh-TW" altLang="en-US"/>
          </a:p>
        </p:txBody>
      </p:sp>
      <p:sp>
        <p:nvSpPr>
          <p:cNvPr id="4" name="圖片版面配置區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矩形 5"/>
          <p:cNvSpPr/>
          <p:nvPr/>
        </p:nvSpPr>
        <p:spPr>
          <a:xfrm>
            <a:off x="503362" y="532715"/>
            <a:ext cx="8303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會計系（四日）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畢業自審系統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  <a:cs typeface="+mj-cs"/>
              </a:rPr>
              <a:t>(3)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62" y="1456640"/>
            <a:ext cx="8532440" cy="510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7634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15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13706" y="1124744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</a:t>
            </a:r>
            <a:r>
              <a:rPr lang="zh-TW" altLang="en-US" sz="6000" dirty="0" smtClean="0">
                <a:solidFill>
                  <a:schemeClr val="tx1"/>
                </a:solidFill>
              </a:rPr>
              <a:t>有</a:t>
            </a:r>
            <a:r>
              <a:rPr lang="zh-TW" sz="6000" dirty="0" smtClean="0">
                <a:solidFill>
                  <a:schemeClr val="tx1"/>
                </a:solidFill>
              </a:rPr>
              <a:t>問題</a:t>
            </a:r>
            <a:r>
              <a:rPr lang="zh-TW" altLang="en-US" sz="6000" dirty="0" smtClean="0">
                <a:solidFill>
                  <a:schemeClr val="tx1"/>
                </a:solidFill>
              </a:rPr>
              <a:t> </a:t>
            </a:r>
            <a:r>
              <a:rPr lang="zh-TW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48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sz="48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48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4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16</a:t>
            </a:fld>
            <a:endParaRPr kumimoji="0" lang="zh-TW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780928"/>
            <a:ext cx="8856984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專業必修、專業選修及自由選修之認列，請參閱所屬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入學時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之課程規劃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公告於系網頁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，有疑問可洽詢系辦助教確認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7424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，請洽通識中心助教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hlinkClick r:id="rId4"/>
              </a:rPr>
              <a:t>大一與大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4"/>
              </a:rPr>
              <a:t>二英文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，請洽語言中心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創造力講座，請洽三創教育與發展中心助教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勞作教育，請洽學務處服務學習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組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請洽註冊組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427984" y="928613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35896" y="1916832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6081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1109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052736"/>
            <a:ext cx="8280920" cy="5616624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畢業應修科目及學分數，係依入學時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之課程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規劃表修習。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審」自三上起，即可自行上網查看。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老師確認後，再於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，若為重補修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課也會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對應至「自由選修」頁籤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，請自行於系統進行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調整即可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須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系統開放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系辦審查期間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經系辦助教確認並審核通過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後，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b="1" u="sng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109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13514"/>
              </p:ext>
            </p:extLst>
          </p:nvPr>
        </p:nvGraphicFramePr>
        <p:xfrm>
          <a:off x="671265" y="1952836"/>
          <a:ext cx="8167935" cy="3672408"/>
        </p:xfrm>
        <a:graphic>
          <a:graphicData uri="http://schemas.openxmlformats.org/drawingml/2006/table">
            <a:tbl>
              <a:tblPr firstRow="1" bandRow="1"/>
              <a:tblGrid>
                <a:gridCol w="1343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3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4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</a:t>
                      </a:r>
                      <a:endParaRPr kumimoji="0" lang="en-US" altLang="zh-TW" sz="2200" i="0" u="sng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必修</a:t>
                      </a:r>
                      <a:endParaRPr kumimoji="0" lang="zh-TW" altLang="zh-TW" sz="2200" i="0" u="sng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i="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</a:t>
                      </a: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kumimoji="0"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kumimoji="0" lang="zh-TW" sz="2400" kern="12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69</a:t>
                      </a:r>
                      <a:r>
                        <a:rPr lang="zh-TW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須含一模組系列課程</a:t>
                      </a: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kumimoji="0"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須包含必選修「商用數學」</a:t>
                      </a:r>
                      <a:r>
                        <a:rPr kumimoji="0"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kumimoji="0" lang="zh-TW" sz="18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7635"/>
              </p:ext>
            </p:extLst>
          </p:nvPr>
        </p:nvGraphicFramePr>
        <p:xfrm>
          <a:off x="899592" y="1916832"/>
          <a:ext cx="7848873" cy="4880993"/>
        </p:xfrm>
        <a:graphic>
          <a:graphicData uri="http://schemas.openxmlformats.org/drawingml/2006/table">
            <a:tbl>
              <a:tblPr firstRow="1" bandRow="1"/>
              <a:tblGrid>
                <a:gridCol w="83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畢業審查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補充說明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u="sng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可承認之非本系學分數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外，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尚須修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r>
                        <a:rPr kumimoji="0" 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kumimoji="0"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創造力講座</a:t>
                      </a:r>
                      <a:r>
                        <a:rPr 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alt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altLang="en-US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「勞作教育</a:t>
                      </a:r>
                      <a:r>
                        <a:rPr lang="en-US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學期」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以課程規劃之必修課程為主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以課程規劃之選修課程為主 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，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單科課程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學分數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列為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</a:t>
                      </a:r>
                      <a:endParaRPr lang="zh-TW" sz="22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修習外系或通識課程或專業選修</a:t>
                      </a:r>
                      <a:endParaRPr lang="zh-TW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109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476672"/>
            <a:ext cx="8369470" cy="547260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7052875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404664"/>
            <a:ext cx="8385658" cy="583264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07934106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692696"/>
            <a:ext cx="8274496" cy="64807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8097688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課程需</a:t>
            </a:r>
            <a:r>
              <a:rPr lang="zh-TW" altLang="en-US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上、下學期均修習及格，始可列入畢業學分。</a:t>
            </a:r>
            <a:endParaRPr lang="en-US" altLang="zh-TW" sz="25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』 </a:t>
            </a:r>
            <a:r>
              <a:rPr lang="zh-TW" altLang="zh-TW" sz="2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科目名稱</a:t>
            </a:r>
            <a:r>
              <a:rPr lang="zh-TW" altLang="zh-TW" sz="2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5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sz="2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5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zh-TW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zh-TW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中，須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體育</a:t>
            </a:r>
            <a:r>
              <a:rPr lang="zh-TW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修習系上開設之課程，延修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特殊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因素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經系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重補修課程學分數不同者，以科目對應科目替代或抵免，多的學分數不得另外列計於總畢業學分中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須</a:t>
            </a:r>
            <a:r>
              <a:rPr lang="en-US" altLang="zh-TW" sz="2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23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5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297131"/>
            <a:ext cx="8274496" cy="854968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9572" y="1412776"/>
            <a:ext cx="8136904" cy="49435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2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證照」門檻</a:t>
            </a:r>
            <a:r>
              <a:rPr lang="en-US" altLang="zh-TW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--</a:t>
            </a:r>
            <a:r>
              <a:rPr lang="zh-TW" altLang="en-US" sz="21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限</a:t>
            </a:r>
            <a:r>
              <a:rPr lang="zh-TW" altLang="en-US" sz="2100" b="1" u="sng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入學後考取證照。</a:t>
            </a:r>
            <a:endParaRPr lang="en-US" altLang="zh-TW" sz="2100" b="1" u="sng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各模組學生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應考取系訂</a:t>
            </a:r>
            <a:r>
              <a:rPr lang="zh-TW" altLang="zh-TW" sz="2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專業證照一覽表</a:t>
            </a:r>
            <a:r>
              <a:rPr lang="zh-TW" altLang="zh-TW" sz="2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規範之專業證照且點數達</a:t>
            </a:r>
            <a:r>
              <a:rPr lang="en-US" altLang="zh-TW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80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點</a:t>
            </a:r>
            <a:r>
              <a:rPr lang="zh-TW" altLang="en-US" sz="2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2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門檻審核方式說明：</a:t>
            </a:r>
            <a:endParaRPr lang="en-US" altLang="zh-TW" sz="21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 務必親自填寫系訂</a:t>
            </a:r>
            <a:r>
              <a:rPr lang="en-US" altLang="zh-TW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且附上各證照影本並簽</a:t>
            </a:r>
            <a:endParaRPr lang="en-US" altLang="zh-TW" sz="21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1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名確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認資料無誤，統一請班代收齊於系辦公告期限內</a:t>
            </a:r>
            <a:r>
              <a:rPr lang="en-US" altLang="zh-TW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約大四下</a:t>
            </a:r>
            <a:endParaRPr lang="en-US" altLang="zh-TW" sz="21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1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學期初</a:t>
            </a:r>
            <a:r>
              <a:rPr lang="en-US" altLang="zh-TW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繳交系辦，經系辦複審始得通過，</a:t>
            </a:r>
            <a:r>
              <a:rPr lang="zh-TW" altLang="en-US" sz="21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逾期繳交影響畢業時</a:t>
            </a:r>
            <a:endParaRPr lang="en-US" altLang="zh-TW" sz="2100" b="1" u="sng" kern="100" dirty="0" smtClean="0">
              <a:solidFill>
                <a:srgbClr val="C00000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100" b="1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2100" b="1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      </a:t>
            </a:r>
            <a:r>
              <a:rPr lang="zh-TW" altLang="en-US" sz="21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程自行負責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1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若繳交期限內尚有未取得之專業證照為符合門檻者，還是需要填寫</a:t>
            </a:r>
            <a:r>
              <a:rPr lang="en-US" altLang="zh-TW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1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並附上已取得證照影本並簽名繳交，待補考後再將證照影本補交系辦審核。</a:t>
            </a:r>
            <a:endParaRPr lang="en-US" altLang="zh-TW" sz="2100" kern="100" dirty="0" smtClean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上列畢業門檻若</a:t>
            </a:r>
            <a:r>
              <a:rPr lang="zh-TW" altLang="zh-TW" sz="21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21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1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1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1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1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1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1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en-US" sz="21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1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1629</Words>
  <Application>Microsoft Office PowerPoint</Application>
  <PresentationFormat>如螢幕大小 (4:3)</PresentationFormat>
  <Paragraphs>235</Paragraphs>
  <Slides>16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華康中圓體</vt:lpstr>
      <vt:lpstr>新細明體</vt:lpstr>
      <vt:lpstr>Arial</vt:lpstr>
      <vt:lpstr>Calibri</vt:lpstr>
      <vt:lpstr>Georgia</vt:lpstr>
      <vt:lpstr>Times New Roman</vt:lpstr>
      <vt:lpstr>Wingdings</vt:lpstr>
      <vt:lpstr>標楷體</vt:lpstr>
      <vt:lpstr>訓練</vt:lpstr>
      <vt:lpstr>朝陽科技大學  112學年度應屆畢業生  畢業資格審核注意事項  　會計系</vt:lpstr>
      <vt:lpstr>一、應屆畢業生規定：</vt:lpstr>
      <vt:lpstr>二、畢業自審：</vt:lpstr>
      <vt:lpstr>三、會計系（四日）畢業資格應修學分數： ◎適用課規：109學年度入學適用</vt:lpstr>
      <vt:lpstr>三、會計系（四日）畢業資格應修學分數： ◎適用課規：109學年度入學適用</vt:lpstr>
      <vt:lpstr>PowerPoint 簡報</vt:lpstr>
      <vt:lpstr>PowerPoint 簡報</vt:lpstr>
      <vt:lpstr>四、會計系（四日）畢業資格注意事項(1)</vt:lpstr>
      <vt:lpstr>四、會計系（四日）畢業資格注意事項(2)</vt:lpstr>
      <vt:lpstr>PowerPoint 簡報</vt:lpstr>
      <vt:lpstr>PowerPoint 簡報</vt:lpstr>
      <vt:lpstr>PowerPoint 簡報</vt:lpstr>
      <vt:lpstr>PowerPoint 簡報</vt:lpstr>
      <vt:lpstr>PowerPoint 簡報</vt:lpstr>
      <vt:lpstr>Q&amp;A  是否仍有問題 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2023-05-17T06:58:35Z</dcterms:modified>
</cp:coreProperties>
</file>