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91" r:id="rId3"/>
    <p:sldId id="292" r:id="rId4"/>
    <p:sldId id="261" r:id="rId5"/>
    <p:sldId id="290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287" r:id="rId18"/>
    <p:sldId id="289" r:id="rId19"/>
    <p:sldId id="295" r:id="rId20"/>
    <p:sldId id="277" r:id="rId21"/>
    <p:sldId id="293" r:id="rId2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287"/>
            <p14:sldId id="289"/>
            <p14:sldId id="295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1" d="100"/>
          <a:sy n="71" d="100"/>
        </p:scale>
        <p:origin x="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7836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2015/12/25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20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isure.cyut.edu.tw/download.php?filename=846_555185ef.pdf&amp;dir=archive&amp;title=%E8%AD%89%E7%85%A7%E9%BB%9E%E6%95%B810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1.326-101-certificate.do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://www.ge.cyut.edu.tw/cyutge/course.php" TargetMode="External"/><Relationship Id="rId5" Type="http://schemas.openxmlformats.org/officeDocument/2006/relationships/hyperlink" Target="http://www.leisure.cyut.edu.tw/download.php?filename=981_200b2725.pdf&amp;dir=archive&amp;title=File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26397;&#38525;&#31185;&#25216;&#22823;&#23416;&#33521;&#35486;&#33021;&#21147;&#30050;&#26989;&#25351;&#27161;&#23526;&#26045;&#36774;&#27861;(101&#32026;).doc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10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749575" name="AutoShape 7"/>
          <p:cNvSpPr>
            <a:spLocks noChangeArrowheads="1"/>
          </p:cNvSpPr>
          <p:nvPr/>
        </p:nvSpPr>
        <p:spPr bwMode="auto">
          <a:xfrm>
            <a:off x="179388" y="1498600"/>
            <a:ext cx="2447925" cy="5062538"/>
          </a:xfrm>
          <a:prstGeom prst="roundRect">
            <a:avLst>
              <a:gd name="adj" fmla="val 7542"/>
            </a:avLst>
          </a:prstGeom>
          <a:solidFill>
            <a:srgbClr val="CCFF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 marL="447675" indent="-4476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  <a:defRPr/>
            </a:pPr>
            <a:r>
              <a:rPr kumimoji="1" lang="zh-TW" altLang="en-US" sz="26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主修模組</a:t>
            </a:r>
            <a:r>
              <a:rPr kumimoji="1" lang="en-US" altLang="zh-TW" sz="26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20</a:t>
            </a:r>
            <a:r>
              <a:rPr kumimoji="1" lang="zh-TW" altLang="en-US" sz="26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學分</a:t>
            </a:r>
            <a:endParaRPr kumimoji="1" lang="en-US" altLang="zh-TW" sz="2600" dirty="0" smtClean="0">
              <a:solidFill>
                <a:srgbClr val="0000CC"/>
              </a:solidFill>
              <a:latin typeface="華康POP2體W9(P)"/>
              <a:ea typeface="新細明體" pitchFamily="18" charset="-120"/>
            </a:endParaRPr>
          </a:p>
          <a:p>
            <a:pPr>
              <a:defRPr/>
            </a:pP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pPr marL="92075" indent="-92075">
              <a:defRPr/>
            </a:pP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課程分「綠色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休閒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」、「運動休閒」</a:t>
            </a:r>
            <a:r>
              <a:rPr kumimoji="1" lang="zh-TW" altLang="zh-TW" sz="2200" dirty="0" smtClean="0">
                <a:solidFill>
                  <a:srgbClr val="000000"/>
                </a:solidFill>
                <a:latin typeface="華康POP2體W9(P)"/>
                <a:ea typeface="新細明體" pitchFamily="18" charset="-120"/>
              </a:rPr>
              <a:t> 、「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華康POP2體W9(P)"/>
                <a:ea typeface="新細明體" pitchFamily="18" charset="-120"/>
              </a:rPr>
              <a:t>餐旅管理</a:t>
            </a:r>
            <a:r>
              <a:rPr kumimoji="1" lang="zh-TW" altLang="zh-TW" sz="2200" dirty="0" smtClean="0">
                <a:solidFill>
                  <a:srgbClr val="000000"/>
                </a:solidFill>
                <a:latin typeface="華康POP2體W9(P)"/>
                <a:ea typeface="新細明體" pitchFamily="18" charset="-120"/>
              </a:rPr>
              <a:t>」 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3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模組，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畢業前至少修習主修模組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20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學分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，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方承認其模組。</a:t>
            </a: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/>
              <a:defRPr/>
            </a:pPr>
            <a:endParaRPr kumimoji="1" lang="en-US" altLang="zh-TW" sz="2800" dirty="0" smtClean="0">
              <a:solidFill>
                <a:srgbClr val="0000CC"/>
              </a:solidFill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 startAt="2"/>
              <a:defRPr/>
            </a:pPr>
            <a:r>
              <a:rPr kumimoji="1" lang="zh-TW" altLang="en-US" sz="26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副修模組必選課程</a:t>
            </a:r>
            <a:endParaRPr kumimoji="1" lang="en-US" altLang="zh-TW" sz="2600" dirty="0" smtClean="0">
              <a:solidFill>
                <a:srgbClr val="80004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3557" name="AutoShape 8"/>
          <p:cNvSpPr>
            <a:spLocks noChangeArrowheads="1"/>
          </p:cNvSpPr>
          <p:nvPr/>
        </p:nvSpPr>
        <p:spPr bwMode="auto">
          <a:xfrm>
            <a:off x="719138" y="1036638"/>
            <a:ext cx="1620837" cy="53340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說 明</a:t>
            </a: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808288" y="1498600"/>
            <a:ext cx="61912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en-US" sz="240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各模組必選課程，請參閱各學級課程規劃表</a:t>
            </a:r>
          </a:p>
          <a:p>
            <a:pPr>
              <a:spcBef>
                <a:spcPts val="600"/>
              </a:spcBef>
            </a:pPr>
            <a:r>
              <a:rPr kumimoji="1" lang="zh-TW" altLang="en-US" sz="220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zh-TW" sz="220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模組必選課程，如不及格者，是否需重補修？</a:t>
            </a:r>
          </a:p>
          <a:p>
            <a:pPr>
              <a:spcBef>
                <a:spcPts val="600"/>
              </a:spcBef>
            </a:pPr>
            <a:r>
              <a:rPr kumimoji="1" lang="en-US" altLang="zh-TW" sz="2200">
                <a:latin typeface="華康POP2體W9(P)"/>
                <a:ea typeface="新細明體" pitchFamily="18" charset="-120"/>
              </a:rPr>
              <a:t>1.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不需重補修。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「必選」係指開課當學期一定要修習之「選修」課程，選修課如該科不及格，不需進行重補修。</a:t>
            </a:r>
          </a:p>
          <a:p>
            <a:pPr>
              <a:spcBef>
                <a:spcPts val="600"/>
              </a:spcBef>
            </a:pPr>
            <a:r>
              <a:rPr kumimoji="1" lang="en-US" altLang="zh-TW" sz="2200">
                <a:latin typeface="華康POP2體W9(P)"/>
                <a:ea typeface="新細明體" pitchFamily="18" charset="-120"/>
              </a:rPr>
              <a:t>2.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主修模組必選課程，</a:t>
            </a:r>
            <a:r>
              <a:rPr kumimoji="1" lang="zh-TW" altLang="zh-TW" sz="2200">
                <a:solidFill>
                  <a:srgbClr val="0000FF"/>
                </a:solidFill>
                <a:latin typeface="華康POP2體W9(P)"/>
                <a:ea typeface="新細明體" pitchFamily="18" charset="-120"/>
              </a:rPr>
              <a:t>列屬主修模組選修規定之</a:t>
            </a:r>
            <a:r>
              <a:rPr kumimoji="1" lang="en-US" altLang="zh-TW" sz="2200">
                <a:solidFill>
                  <a:srgbClr val="0000FF"/>
                </a:solidFill>
                <a:latin typeface="華康POP2體W9(P)"/>
                <a:ea typeface="新細明體" pitchFamily="18" charset="-120"/>
              </a:rPr>
              <a:t>20</a:t>
            </a:r>
            <a:r>
              <a:rPr kumimoji="1" lang="zh-TW" altLang="zh-TW" sz="2200">
                <a:solidFill>
                  <a:srgbClr val="0000FF"/>
                </a:solidFill>
                <a:latin typeface="華康POP2體W9(P)"/>
                <a:ea typeface="新細明體" pitchFamily="18" charset="-120"/>
              </a:rPr>
              <a:t>學分內，</a:t>
            </a:r>
            <a:r>
              <a:rPr kumimoji="1" lang="zh-TW" altLang="zh-TW" sz="2200" u="sng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如不及格者，需另外修習主修模組之其他選修課程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，以補足所缺之學分數。</a:t>
            </a:r>
          </a:p>
          <a:p>
            <a:pPr>
              <a:spcBef>
                <a:spcPts val="600"/>
              </a:spcBef>
            </a:pPr>
            <a:r>
              <a:rPr kumimoji="1" lang="en-US" altLang="zh-TW" sz="2200">
                <a:latin typeface="華康POP2體W9(P)"/>
                <a:ea typeface="新細明體" pitchFamily="18" charset="-120"/>
              </a:rPr>
              <a:t>3.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模組必選課程，</a:t>
            </a:r>
            <a:r>
              <a:rPr kumimoji="1" lang="zh-TW" altLang="en-US" sz="2200">
                <a:latin typeface="華康POP2體W9(P)"/>
                <a:ea typeface="新細明體" pitchFamily="18" charset="-120"/>
              </a:rPr>
              <a:t>若初選尚未完成選課者，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請同學</a:t>
            </a:r>
            <a:r>
              <a:rPr kumimoji="1" lang="zh-TW" altLang="en-US" sz="2200">
                <a:latin typeface="華康POP2體W9(P)"/>
                <a:ea typeface="新細明體" pitchFamily="18" charset="-120"/>
              </a:rPr>
              <a:t>務必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於加退選期間自行</a:t>
            </a:r>
            <a:r>
              <a:rPr kumimoji="1" lang="zh-TW" altLang="en-US" sz="2200">
                <a:latin typeface="華康POP2體W9(P)"/>
                <a:ea typeface="新細明體" pitchFamily="18" charset="-120"/>
              </a:rPr>
              <a:t>加選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。</a:t>
            </a:r>
            <a:endParaRPr kumimoji="1" lang="zh-TW" altLang="en-US" sz="2200">
              <a:latin typeface="華康POP2體W9(P)"/>
              <a:ea typeface="新細明體" pitchFamily="18" charset="-12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5076825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專業選</a:t>
            </a: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修</a:t>
            </a:r>
            <a:r>
              <a:rPr kumimoji="1" lang="en-US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48</a:t>
            </a: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2964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460500" y="1331913"/>
            <a:ext cx="644525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440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 </a:t>
            </a:r>
            <a:r>
              <a:rPr lang="zh-TW" altLang="en-US" sz="4400" b="1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綠色旅遊模組必選：</a:t>
            </a:r>
            <a:r>
              <a:rPr lang="zh-TW" altLang="en-US" sz="440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「遊憩資源管理」</a:t>
            </a:r>
            <a:endParaRPr lang="en-US" altLang="zh-TW" sz="440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「導覽解說」</a:t>
            </a:r>
            <a:endParaRPr lang="en-US" altLang="zh-TW" sz="440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「生態旅遊與永續觀光」「休閒活動評估與競賽」</a:t>
            </a:r>
            <a:endParaRPr lang="zh-TW" altLang="en-US" b="1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</p:txBody>
      </p:sp>
    </p:spTree>
    <p:extLst>
      <p:ext uri="{BB962C8B-B14F-4D97-AF65-F5344CB8AC3E}">
        <p14:creationId xmlns:p14="http://schemas.microsoft.com/office/powerpoint/2010/main" val="39995645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5603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468438" y="1196975"/>
            <a:ext cx="6445250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運動休閒模組必選：</a:t>
            </a:r>
            <a:endParaRPr lang="en-US" altLang="zh-TW" sz="4400" b="1" dirty="0" smtClean="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bg1">
                    <a:lumMod val="10000"/>
                  </a:schemeClr>
                </a:solidFill>
                <a:latin typeface="華康POP2體W9(P)"/>
                <a:ea typeface="華康POP2體W9(P)"/>
                <a:cs typeface="華康POP2體W9(P)"/>
              </a:rPr>
              <a:t>「身體組成概論」</a:t>
            </a:r>
            <a:endParaRPr lang="en-US" altLang="zh-TW" sz="4400" dirty="0" smtClean="0">
              <a:solidFill>
                <a:schemeClr val="bg1">
                  <a:lumMod val="10000"/>
                </a:schemeClr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bg1">
                    <a:lumMod val="10000"/>
                  </a:schemeClr>
                </a:solidFill>
                <a:latin typeface="華康POP2體W9(P)"/>
                <a:ea typeface="華康POP2體W9(P)"/>
                <a:cs typeface="華康POP2體W9(P)"/>
              </a:rPr>
              <a:t>「健身運動理論與實務」</a:t>
            </a:r>
            <a:r>
              <a:rPr lang="zh-TW" altLang="en-US" sz="4400" b="1" dirty="0" smtClean="0">
                <a:solidFill>
                  <a:schemeClr val="bg1">
                    <a:lumMod val="10000"/>
                  </a:schemeClr>
                </a:solidFill>
                <a:latin typeface="華康POP2體W9(P)"/>
                <a:ea typeface="華康POP2體W9(P)"/>
                <a:cs typeface="華康POP2體W9(P)"/>
              </a:rPr>
              <a:t>「運動行銷與贊助」</a:t>
            </a:r>
            <a:endParaRPr lang="en-US" altLang="zh-TW" sz="4400" b="1" dirty="0" smtClean="0">
              <a:solidFill>
                <a:schemeClr val="bg1">
                  <a:lumMod val="10000"/>
                </a:schemeClr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solidFill>
                  <a:schemeClr val="bg1">
                    <a:lumMod val="10000"/>
                  </a:schemeClr>
                </a:solidFill>
                <a:latin typeface="華康POP2體W9(P)"/>
                <a:ea typeface="華康POP2體W9(P)"/>
                <a:cs typeface="華康POP2體W9(P)"/>
              </a:rPr>
              <a:t>「運動觀光與遊程規劃」</a:t>
            </a:r>
          </a:p>
        </p:txBody>
      </p:sp>
    </p:spTree>
    <p:extLst>
      <p:ext uri="{BB962C8B-B14F-4D97-AF65-F5344CB8AC3E}">
        <p14:creationId xmlns:p14="http://schemas.microsoft.com/office/powerpoint/2010/main" val="29731354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6627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chemeClr val="accent1"/>
          </a:solidFill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84325" y="1196975"/>
            <a:ext cx="6445250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4400" b="1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餐旅管理模組必選：</a:t>
            </a:r>
            <a:endParaRPr lang="en-US" altLang="zh-TW" sz="4400" b="1">
              <a:solidFill>
                <a:srgbClr val="80004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「餐廳經營管理」</a:t>
            </a:r>
            <a:endParaRPr lang="en-US" altLang="zh-TW" sz="440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「旅館經營管理」</a:t>
            </a:r>
            <a:endParaRPr lang="en-US" altLang="zh-TW" sz="440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「餐旅行銷方案設計」「餐旅衛生與安全管理」</a:t>
            </a:r>
            <a:endParaRPr lang="zh-TW" altLang="en-US" b="1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</p:txBody>
      </p:sp>
    </p:spTree>
    <p:extLst>
      <p:ext uri="{BB962C8B-B14F-4D97-AF65-F5344CB8AC3E}">
        <p14:creationId xmlns:p14="http://schemas.microsoft.com/office/powerpoint/2010/main" val="409799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7651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84849"/>
            <a:ext cx="9694863" cy="6929438"/>
          </a:xfrm>
          <a:solidFill>
            <a:schemeClr val="accent1"/>
          </a:solidFill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76375" y="1341438"/>
            <a:ext cx="644525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4400" b="1" dirty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證照畢業門檻</a:t>
            </a: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3600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於</a:t>
            </a:r>
            <a:r>
              <a:rPr lang="zh-TW" altLang="en-US" sz="3600" b="1" dirty="0">
                <a:solidFill>
                  <a:srgbClr val="FF5050"/>
                </a:solidFill>
                <a:latin typeface="華康POP2體W9(P)"/>
                <a:ea typeface="華康POP2體W9(P)"/>
                <a:cs typeface="華康POP2體W9(P)"/>
              </a:rPr>
              <a:t>在學期間</a:t>
            </a:r>
            <a:r>
              <a:rPr lang="zh-TW" altLang="en-US" sz="3600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取得</a:t>
            </a:r>
            <a:r>
              <a:rPr lang="en-US" altLang="zh-TW" sz="3600" b="1" dirty="0">
                <a:solidFill>
                  <a:srgbClr val="FF0080"/>
                </a:solidFill>
                <a:latin typeface="華康POP2體W9(P)"/>
                <a:ea typeface="華康POP2體W9(P)"/>
                <a:cs typeface="華康POP2體W9(P)"/>
              </a:rPr>
              <a:t>60</a:t>
            </a:r>
            <a:r>
              <a:rPr lang="zh-TW" altLang="en-US" sz="3600" b="1" dirty="0">
                <a:solidFill>
                  <a:srgbClr val="FF0080"/>
                </a:solidFill>
                <a:latin typeface="華康POP2體W9(P)"/>
                <a:ea typeface="華康POP2體W9(P)"/>
                <a:cs typeface="華康POP2體W9(P)"/>
              </a:rPr>
              <a:t>點數</a:t>
            </a:r>
            <a:r>
              <a:rPr lang="zh-TW" altLang="en-US" sz="3600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證照</a:t>
            </a:r>
          </a:p>
          <a:p>
            <a:pPr algn="ctr" eaLnBrk="1" hangingPunct="1">
              <a:buFontTx/>
              <a:buNone/>
            </a:pPr>
            <a:r>
              <a:rPr lang="zh-TW" altLang="en-US" sz="3600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方可畢業。</a:t>
            </a:r>
          </a:p>
          <a:p>
            <a:pPr eaLnBrk="1" hangingPunct="1">
              <a:buFontTx/>
              <a:buNone/>
            </a:pPr>
            <a:endParaRPr lang="zh-TW" altLang="en-US" sz="1200" dirty="0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各學級證照內容詳參</a:t>
            </a:r>
            <a:r>
              <a:rPr lang="zh-TW" altLang="en-US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  <a:hlinkClick r:id="rId3"/>
              </a:rPr>
              <a:t>附件</a:t>
            </a:r>
            <a:endParaRPr lang="zh-TW" altLang="en-US" dirty="0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或系網頁</a:t>
            </a:r>
            <a:r>
              <a:rPr lang="en-US" altLang="zh-TW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-</a:t>
            </a:r>
            <a:r>
              <a:rPr lang="zh-TW" altLang="en-US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證照專區</a:t>
            </a:r>
          </a:p>
        </p:txBody>
      </p:sp>
    </p:spTree>
    <p:extLst>
      <p:ext uri="{BB962C8B-B14F-4D97-AF65-F5344CB8AC3E}">
        <p14:creationId xmlns:p14="http://schemas.microsoft.com/office/powerpoint/2010/main" val="21371085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8675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rgbClr val="FFFFFF"/>
          </a:solidFill>
        </p:spPr>
      </p:pic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727200" y="1125539"/>
            <a:ext cx="5976938" cy="381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zh-TW" altLang="en-US" sz="3600" b="1" dirty="0">
                <a:solidFill>
                  <a:srgbClr val="0000FF"/>
                </a:solidFill>
                <a:latin typeface="華康POP2體W9(P)" pitchFamily="82" charset="-120"/>
                <a:ea typeface="華康POP2體W9(P)" pitchFamily="82" charset="-120"/>
              </a:rPr>
              <a:t>證照門檻 畢業點數</a:t>
            </a:r>
            <a:r>
              <a:rPr lang="zh-TW" altLang="en-US" sz="3600" b="1" dirty="0" smtClean="0">
                <a:solidFill>
                  <a:srgbClr val="0000FF"/>
                </a:solidFill>
                <a:latin typeface="華康POP2體W9(P)" pitchFamily="82" charset="-120"/>
                <a:ea typeface="華康POP2體W9(P)" pitchFamily="82" charset="-120"/>
              </a:rPr>
              <a:t>認證</a:t>
            </a:r>
            <a:endParaRPr lang="en-US" altLang="zh-TW" sz="3600" b="1" dirty="0" smtClean="0">
              <a:solidFill>
                <a:srgbClr val="0000FF"/>
              </a:solidFill>
              <a:latin typeface="華康POP2體W9(P)" pitchFamily="82" charset="-120"/>
              <a:ea typeface="華康POP2體W9(P)" pitchFamily="82" charset="-120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zh-TW" altLang="en-US" sz="2400" dirty="0" smtClean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已於</a:t>
            </a:r>
            <a:r>
              <a:rPr lang="en-US" altLang="zh-TW" sz="2400" dirty="0" smtClean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104</a:t>
            </a:r>
            <a:r>
              <a:rPr lang="zh-TW" altLang="en-US" sz="2400" dirty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年</a:t>
            </a:r>
            <a:r>
              <a:rPr lang="en-US" altLang="zh-TW" sz="2400" dirty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10</a:t>
            </a:r>
            <a:r>
              <a:rPr lang="zh-TW" altLang="en-US" sz="2400" dirty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月</a:t>
            </a:r>
            <a:r>
              <a:rPr lang="en-US" altLang="zh-TW" sz="2400" dirty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15</a:t>
            </a:r>
            <a:r>
              <a:rPr lang="zh-TW" altLang="en-US" sz="2400" dirty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日</a:t>
            </a:r>
            <a:r>
              <a:rPr lang="en-US" altLang="zh-TW" sz="2400" dirty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(</a:t>
            </a:r>
            <a:r>
              <a:rPr lang="zh-TW" altLang="en-US" sz="2400" dirty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四</a:t>
            </a:r>
            <a:r>
              <a:rPr lang="en-US" altLang="zh-TW" sz="2400" dirty="0" smtClean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)</a:t>
            </a:r>
            <a:r>
              <a:rPr lang="zh-TW" altLang="en-US" sz="2400" dirty="0" smtClean="0">
                <a:solidFill>
                  <a:srgbClr val="FF0080"/>
                </a:solidFill>
                <a:latin typeface="華康POP2體W9(P)" pitchFamily="82" charset="-120"/>
                <a:ea typeface="華康POP2體W9(P)" pitchFamily="82" charset="-120"/>
              </a:rPr>
              <a:t>前</a:t>
            </a:r>
            <a:endParaRPr lang="en-US" altLang="zh-TW" sz="2400" dirty="0">
              <a:solidFill>
                <a:srgbClr val="FF0080"/>
              </a:solidFill>
              <a:latin typeface="華康POP2體W9(P)" pitchFamily="82" charset="-120"/>
              <a:ea typeface="華康POP2體W9(P)" pitchFamily="82" charset="-120"/>
            </a:endParaRPr>
          </a:p>
          <a:p>
            <a:pPr marL="342900" indent="-342900" algn="ctr">
              <a:spcBef>
                <a:spcPct val="40000"/>
              </a:spcBef>
              <a:defRPr/>
            </a:pPr>
            <a:r>
              <a:rPr lang="zh-TW" altLang="en-US" sz="2400" dirty="0" smtClean="0">
                <a:solidFill>
                  <a:srgbClr val="800040"/>
                </a:solidFill>
                <a:latin typeface="華康POP2體W9(P)" pitchFamily="82" charset="-120"/>
                <a:ea typeface="華康POP2體W9(P)" pitchFamily="82" charset="-120"/>
              </a:rPr>
              <a:t>由</a:t>
            </a:r>
            <a:r>
              <a:rPr lang="zh-TW" altLang="en-US" sz="2400" dirty="0">
                <a:solidFill>
                  <a:srgbClr val="FF0000"/>
                </a:solidFill>
                <a:latin typeface="華康POP2體W9(P)" pitchFamily="82" charset="-120"/>
                <a:ea typeface="華康POP2體W9(P)" pitchFamily="82" charset="-120"/>
              </a:rPr>
              <a:t>班</a:t>
            </a:r>
            <a:r>
              <a:rPr lang="zh-TW" altLang="en-US" sz="2400" dirty="0" smtClean="0">
                <a:solidFill>
                  <a:srgbClr val="FF0000"/>
                </a:solidFill>
                <a:latin typeface="華康POP2體W9(P)" pitchFamily="82" charset="-120"/>
                <a:ea typeface="華康POP2體W9(P)" pitchFamily="82" charset="-120"/>
              </a:rPr>
              <a:t>代</a:t>
            </a:r>
            <a:r>
              <a:rPr lang="zh-TW" altLang="en-US" sz="2400" dirty="0" smtClean="0">
                <a:solidFill>
                  <a:srgbClr val="800040"/>
                </a:solidFill>
                <a:latin typeface="華康POP2體W9(P)" pitchFamily="82" charset="-120"/>
                <a:ea typeface="華康POP2體W9(P)" pitchFamily="82" charset="-120"/>
              </a:rPr>
              <a:t>統一</a:t>
            </a:r>
            <a:r>
              <a:rPr lang="zh-TW" altLang="en-US" sz="2400" dirty="0">
                <a:solidFill>
                  <a:srgbClr val="800040"/>
                </a:solidFill>
                <a:latin typeface="華康POP2體W9(P)" pitchFamily="82" charset="-120"/>
                <a:ea typeface="華康POP2體W9(P)" pitchFamily="82" charset="-120"/>
              </a:rPr>
              <a:t>收齊</a:t>
            </a:r>
            <a:r>
              <a:rPr lang="zh-TW" altLang="en-US" sz="2400" dirty="0" smtClean="0">
                <a:solidFill>
                  <a:srgbClr val="800040"/>
                </a:solidFill>
                <a:latin typeface="華康POP2體W9(P)" pitchFamily="82" charset="-120"/>
                <a:ea typeface="華康POP2體W9(P)" pitchFamily="82" charset="-120"/>
              </a:rPr>
              <a:t>，</a:t>
            </a:r>
            <a:endParaRPr lang="en-US" altLang="zh-TW" sz="2400" dirty="0">
              <a:solidFill>
                <a:srgbClr val="800040"/>
              </a:solidFill>
              <a:latin typeface="華康POP2體W9(P)" pitchFamily="82" charset="-120"/>
              <a:ea typeface="華康POP2體W9(P)" pitchFamily="82" charset="-120"/>
            </a:endParaRPr>
          </a:p>
          <a:p>
            <a:pPr marL="342900" indent="-342900" algn="ctr" eaLnBrk="1" hangingPunct="1">
              <a:spcBef>
                <a:spcPct val="40000"/>
              </a:spcBef>
              <a:defRPr/>
            </a:pPr>
            <a:r>
              <a:rPr lang="zh-TW" altLang="en-US" sz="2400" dirty="0">
                <a:solidFill>
                  <a:srgbClr val="800040"/>
                </a:solidFill>
                <a:latin typeface="華康POP2體W9(P)" pitchFamily="82" charset="-120"/>
                <a:ea typeface="華康POP2體W9(P)" pitchFamily="82" charset="-120"/>
              </a:rPr>
              <a:t>  繳交至系辦公室，辦理認證。</a:t>
            </a:r>
            <a:endParaRPr lang="en-US" altLang="zh-TW" sz="2400" dirty="0">
              <a:solidFill>
                <a:srgbClr val="800040"/>
              </a:solidFill>
              <a:latin typeface="華康POP2體W9(P)" pitchFamily="82" charset="-120"/>
              <a:ea typeface="華康POP2體W9(P)" pitchFamily="82" charset="-120"/>
            </a:endParaRPr>
          </a:p>
          <a:p>
            <a:pPr marL="342900" indent="-342900" algn="ctr">
              <a:spcBef>
                <a:spcPct val="40000"/>
              </a:spcBef>
              <a:defRPr/>
            </a:pPr>
            <a:r>
              <a:rPr lang="zh-TW" altLang="en-US" sz="2600" b="1" spc="-90" dirty="0" smtClean="0">
                <a:solidFill>
                  <a:srgbClr val="FF0000"/>
                </a:solidFill>
                <a:latin typeface="華康POP2體W9(P)" pitchFamily="82" charset="-120"/>
                <a:ea typeface="華康POP2體W9(P)" pitchFamily="82" charset="-120"/>
              </a:rPr>
              <a:t>尚未繳交者，</a:t>
            </a:r>
            <a:r>
              <a:rPr lang="zh-TW" altLang="en-US" sz="2600" b="1" spc="-90" dirty="0">
                <a:solidFill>
                  <a:srgbClr val="FF0000"/>
                </a:solidFill>
                <a:latin typeface="華康POP2體W9(P)" pitchFamily="82" charset="-120"/>
                <a:ea typeface="華康POP2體W9(P)" pitchFamily="82" charset="-120"/>
              </a:rPr>
              <a:t>請於畢業考</a:t>
            </a:r>
            <a:r>
              <a:rPr lang="zh-TW" altLang="en-US" sz="2600" b="1" spc="-90" dirty="0" smtClean="0">
                <a:solidFill>
                  <a:srgbClr val="FF0000"/>
                </a:solidFill>
                <a:latin typeface="華康POP2體W9(P)" pitchFamily="82" charset="-120"/>
                <a:ea typeface="華康POP2體W9(P)" pitchFamily="82" charset="-120"/>
              </a:rPr>
              <a:t>前</a:t>
            </a:r>
            <a:endParaRPr lang="en-US" altLang="zh-TW" sz="2600" b="1" spc="-90" dirty="0" smtClean="0">
              <a:solidFill>
                <a:srgbClr val="FF0000"/>
              </a:solidFill>
              <a:latin typeface="華康POP2體W9(P)" pitchFamily="82" charset="-120"/>
              <a:ea typeface="華康POP2體W9(P)" pitchFamily="82" charset="-120"/>
            </a:endParaRPr>
          </a:p>
          <a:p>
            <a:pPr marL="342900" indent="-342900" algn="ctr">
              <a:spcBef>
                <a:spcPct val="40000"/>
              </a:spcBef>
              <a:defRPr/>
            </a:pPr>
            <a:r>
              <a:rPr lang="zh-TW" altLang="en-US" sz="2600" b="1" spc="-90" dirty="0" smtClean="0">
                <a:solidFill>
                  <a:srgbClr val="FF0000"/>
                </a:solidFill>
                <a:latin typeface="華康POP2體W9(P)" pitchFamily="82" charset="-120"/>
                <a:ea typeface="華康POP2體W9(P)" pitchFamily="82" charset="-120"/>
              </a:rPr>
              <a:t>自行</a:t>
            </a:r>
            <a:r>
              <a:rPr lang="zh-TW" altLang="en-US" sz="2600" b="1" spc="-90" dirty="0">
                <a:solidFill>
                  <a:srgbClr val="FF0000"/>
                </a:solidFill>
                <a:latin typeface="華康POP2體W9(P)" pitchFamily="82" charset="-120"/>
                <a:ea typeface="華康POP2體W9(P)" pitchFamily="82" charset="-120"/>
              </a:rPr>
              <a:t>繳交至系辦公室，辦理認證</a:t>
            </a:r>
            <a:r>
              <a:rPr lang="zh-TW" altLang="en-US" sz="2600" b="1" spc="-90" dirty="0" smtClean="0">
                <a:solidFill>
                  <a:srgbClr val="FF0000"/>
                </a:solidFill>
                <a:latin typeface="華康POP2體W9(P)" pitchFamily="82" charset="-120"/>
                <a:ea typeface="華康POP2體W9(P)" pitchFamily="82" charset="-120"/>
              </a:rPr>
              <a:t>。</a:t>
            </a:r>
            <a:endParaRPr lang="en-US" altLang="zh-TW" sz="3200" b="1" dirty="0">
              <a:solidFill>
                <a:srgbClr val="FF0000"/>
              </a:solidFill>
              <a:latin typeface="華康POP2體W9(P)" pitchFamily="82" charset="-120"/>
              <a:ea typeface="華康POP2體W9(P)" pitchFamily="82" charset="-120"/>
            </a:endParaRPr>
          </a:p>
          <a:p>
            <a:pPr marL="342900" indent="-342900" algn="ctr" eaLnBrk="1" hangingPunct="1">
              <a:spcBef>
                <a:spcPct val="40000"/>
              </a:spcBef>
              <a:defRPr/>
            </a:pPr>
            <a:r>
              <a:rPr lang="en-US" altLang="zh-TW" sz="2600" u="sng" spc="-90" dirty="0">
                <a:solidFill>
                  <a:srgbClr val="002060"/>
                </a:solidFill>
                <a:latin typeface="華康POP2體W9(P)" pitchFamily="82" charset="-120"/>
                <a:ea typeface="華康POP2體W9(P)" pitchFamily="82" charset="-120"/>
              </a:rPr>
              <a:t>(</a:t>
            </a:r>
            <a:r>
              <a:rPr lang="zh-TW" altLang="en-US" sz="2600" u="sng" spc="-90" dirty="0">
                <a:solidFill>
                  <a:srgbClr val="002060"/>
                </a:solidFill>
                <a:latin typeface="華康POP2體W9(P)" pitchFamily="82" charset="-120"/>
                <a:ea typeface="華康POP2體W9(P)" pitchFamily="82" charset="-120"/>
                <a:hlinkClick r:id="rId3" action="ppaction://hlinkfile"/>
              </a:rPr>
              <a:t>專業證照畢業門檻審核表</a:t>
            </a:r>
            <a:r>
              <a:rPr lang="en-US" altLang="zh-TW" sz="2600" u="sng" spc="-90" dirty="0">
                <a:solidFill>
                  <a:srgbClr val="002060"/>
                </a:solidFill>
                <a:latin typeface="華康POP2體W9(P)" pitchFamily="82" charset="-120"/>
                <a:ea typeface="華康POP2體W9(P)" pitchFamily="82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39161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969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rgbClr val="FFFFFF"/>
          </a:solidFill>
        </p:spPr>
      </p:pic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1727200" y="1233488"/>
            <a:ext cx="5976938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6000" b="1" dirty="0">
                <a:solidFill>
                  <a:srgbClr val="002060"/>
                </a:solidFill>
                <a:latin typeface="華康POP2體W9(P)"/>
                <a:ea typeface="華康POP2體W9(P)"/>
                <a:cs typeface="華康POP2體W9(P)"/>
              </a:rPr>
              <a:t>畢業專題</a:t>
            </a:r>
            <a:endParaRPr lang="en-US" altLang="zh-TW" sz="6000" b="1" dirty="0">
              <a:solidFill>
                <a:srgbClr val="00206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altLang="zh-TW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105</a:t>
            </a:r>
            <a:r>
              <a:rPr lang="zh-TW" altLang="en-US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年</a:t>
            </a:r>
            <a:r>
              <a:rPr lang="en-US" altLang="zh-TW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2</a:t>
            </a:r>
            <a:r>
              <a:rPr lang="zh-TW" altLang="en-US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月底前完成，</a:t>
            </a:r>
            <a:endParaRPr lang="en-US" altLang="zh-TW" dirty="0">
              <a:solidFill>
                <a:srgbClr val="80004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以利後續遴選參加競賽，</a:t>
            </a:r>
            <a:endParaRPr lang="en-US" altLang="zh-TW" dirty="0">
              <a:solidFill>
                <a:srgbClr val="80004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及專題發表會之安排。</a:t>
            </a:r>
            <a:endParaRPr lang="en-US" altLang="zh-TW" dirty="0">
              <a:solidFill>
                <a:srgbClr val="800040"/>
              </a:solidFill>
              <a:latin typeface="華康POP2體W9(P)"/>
              <a:ea typeface="華康POP2體W9(P)"/>
              <a:cs typeface="華康POP2體W9(P)"/>
            </a:endParaRPr>
          </a:p>
        </p:txBody>
      </p:sp>
    </p:spTree>
    <p:extLst>
      <p:ext uri="{BB962C8B-B14F-4D97-AF65-F5344CB8AC3E}">
        <p14:creationId xmlns:p14="http://schemas.microsoft.com/office/powerpoint/2010/main" val="30447436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88640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84784"/>
            <a:ext cx="7920880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772816"/>
            <a:ext cx="7704856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系上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規定專業證照畢業門檻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(60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於應屆畢業之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於下學年度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月開學前仍未通過者，視為延修生，須於開學後第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個禮拜完成註冊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繳費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學期取得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</a:t>
            </a:r>
            <a:r>
              <a:rPr lang="zh-TW" altLang="zh-TW" sz="3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即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月畢業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月領證書）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13285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635" indent="-377190">
              <a:spcBef>
                <a:spcPts val="300"/>
              </a:spcBef>
            </a:pPr>
            <a:endParaRPr lang="en-US" altLang="zh-TW" sz="2800" kern="100" dirty="0" smtClean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762635" indent="-377190">
              <a:spcBef>
                <a:spcPts val="300"/>
              </a:spcBef>
            </a:pPr>
            <a:endParaRPr lang="en-US" altLang="zh-TW" sz="2800" kern="100" dirty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842645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請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</a:rPr>
              <a:t>班代於民國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105</a:t>
            </a:r>
            <a:r>
              <a:rPr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年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2</a:t>
            </a:r>
            <a:r>
              <a:rPr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月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22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日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星期一</a:t>
            </a:r>
            <a:r>
              <a:rPr lang="en-US"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至</a:t>
            </a:r>
            <a:r>
              <a:rPr lang="zh-TW" altLang="en-US" sz="2800" b="1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系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辦公室</a:t>
            </a:r>
            <a:r>
              <a:rPr lang="en-US" altLang="zh-TW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(T2-619.1)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領取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</a:rPr>
              <a:t>「畢業調查表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」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。</a:t>
            </a:r>
            <a:endParaRPr lang="en-US" altLang="zh-TW" sz="2800" kern="100" dirty="0" smtClean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842645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altLang="en-US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請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同學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</a:rPr>
              <a:t>於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民國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105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年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3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月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11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日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星期五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前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</a:rPr>
              <a:t>再次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</a:rPr>
              <a:t>上網自審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</a:rPr>
              <a:t>，於【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</a:rPr>
              <a:t>◎自我審查】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頁籤確認是否能如期畢業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，並於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</a:rPr>
              <a:t>「畢業調查表」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勾選是否畢業及簽名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Times New Roman"/>
            </a:endParaRPr>
          </a:p>
          <a:p>
            <a:pPr marL="842645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altLang="zh-TW" sz="2800" b="1" kern="100" dirty="0" smtClean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「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畢業調查表」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請於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民國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105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年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3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月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11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日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星期五</a:t>
            </a:r>
            <a:r>
              <a:rPr lang="en-US"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altLang="en-US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下午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5</a:t>
            </a:r>
            <a:r>
              <a:rPr altLang="en-US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時</a:t>
            </a:r>
            <a:r>
              <a:rPr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前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完成簽章並送系辦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公室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賡續辦理審查作業。</a:t>
            </a:r>
            <a:endParaRPr lang="en-US" altLang="zh-TW" sz="24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29786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20661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20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348880"/>
            <a:ext cx="864096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7458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  <a:hlinkClick r:id="rId5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6021288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37221"/>
              </p:ext>
            </p:extLst>
          </p:nvPr>
        </p:nvGraphicFramePr>
        <p:xfrm>
          <a:off x="960582" y="2060848"/>
          <a:ext cx="7776863" cy="376175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145365"/>
                <a:gridCol w="1224136"/>
                <a:gridCol w="2016225"/>
                <a:gridCol w="947122"/>
                <a:gridCol w="114110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校訂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6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含主模組至少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學分及主、副模組必選課程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3149696-9CBF-41EB-B01F-C3BE08D0E2A8}" type="slidenum">
              <a:rPr kumimoji="1" lang="en-US" altLang="zh-TW" sz="1400">
                <a:ea typeface="新細明體" pitchFamily="18" charset="-120"/>
              </a:rPr>
              <a:pPr algn="r" eaLnBrk="1" hangingPunct="1"/>
              <a:t>6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19459" name="Text Box 20"/>
          <p:cNvSpPr txBox="1">
            <a:spLocks noChangeArrowheads="1"/>
          </p:cNvSpPr>
          <p:nvPr/>
        </p:nvSpPr>
        <p:spPr bwMode="auto">
          <a:xfrm>
            <a:off x="-42863" y="1412875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600">
                <a:solidFill>
                  <a:schemeClr val="bg1"/>
                </a:solidFill>
                <a:ea typeface="標楷體" pitchFamily="65" charset="-120"/>
              </a:rPr>
              <a:t>壹</a:t>
            </a:r>
          </a:p>
        </p:txBody>
      </p:sp>
      <p:sp>
        <p:nvSpPr>
          <p:cNvPr id="19460" name="Text Box 21"/>
          <p:cNvSpPr txBox="1">
            <a:spLocks noChangeArrowheads="1"/>
          </p:cNvSpPr>
          <p:nvPr/>
        </p:nvSpPr>
        <p:spPr bwMode="auto">
          <a:xfrm>
            <a:off x="1738313" y="468313"/>
            <a:ext cx="5713412" cy="646112"/>
          </a:xfrm>
          <a:prstGeom prst="rect">
            <a:avLst/>
          </a:prstGeom>
          <a:gradFill rotWithShape="1">
            <a:gsLst>
              <a:gs pos="0">
                <a:srgbClr val="FFE1CD"/>
              </a:gs>
              <a:gs pos="100000">
                <a:srgbClr val="FF944B"/>
              </a:gs>
            </a:gsLst>
            <a:lin ang="5400000" scaled="1"/>
          </a:gradFill>
          <a:ln w="12700" cap="rnd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TW" altLang="en-US" sz="36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如何順利畢業</a:t>
            </a:r>
            <a:r>
              <a:rPr kumimoji="1" lang="zh-TW" altLang="en-US" sz="32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？</a:t>
            </a:r>
          </a:p>
        </p:txBody>
      </p:sp>
      <p:sp>
        <p:nvSpPr>
          <p:cNvPr id="19461" name="Freeform 22"/>
          <p:cNvSpPr>
            <a:spLocks noEditPoints="1"/>
          </p:cNvSpPr>
          <p:nvPr/>
        </p:nvSpPr>
        <p:spPr bwMode="gray">
          <a:xfrm>
            <a:off x="755650" y="2205038"/>
            <a:ext cx="6408738" cy="4441825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FFD1E8"/>
              </a:gs>
              <a:gs pos="100000">
                <a:srgbClr val="FFF3F3"/>
              </a:gs>
            </a:gsLst>
            <a:lin ang="27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Text Box 23"/>
          <p:cNvSpPr txBox="1">
            <a:spLocks noChangeArrowheads="1"/>
          </p:cNvSpPr>
          <p:nvPr/>
        </p:nvSpPr>
        <p:spPr bwMode="auto">
          <a:xfrm>
            <a:off x="3822700" y="1390650"/>
            <a:ext cx="51943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kumimoji="1" lang="en-US" altLang="zh-TW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1.</a:t>
            </a:r>
            <a:r>
              <a:rPr kumimoji="1" lang="zh-TW" altLang="en-US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大學入門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-</a:t>
            </a:r>
            <a:r>
              <a:rPr kumimoji="1" lang="zh-TW" altLang="en-US" sz="2600" b="1">
                <a:latin typeface="華康平劇體W7(P)"/>
                <a:ea typeface="新細明體" pitchFamily="18" charset="-120"/>
              </a:rPr>
              <a:t>通識教育中心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A-406</a:t>
            </a:r>
          </a:p>
          <a:p>
            <a:pPr eaLnBrk="1" hangingPunct="1"/>
            <a:r>
              <a:rPr kumimoji="1" lang="zh-TW" altLang="en-US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    創造力講座</a:t>
            </a:r>
          </a:p>
          <a:p>
            <a:pPr eaLnBrk="1" hangingPunct="1"/>
            <a:r>
              <a:rPr kumimoji="1" lang="en-US" altLang="zh-TW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2.</a:t>
            </a:r>
            <a:r>
              <a:rPr kumimoji="1" lang="zh-TW" altLang="en-US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勞作教育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-</a:t>
            </a:r>
            <a:r>
              <a:rPr kumimoji="1" lang="zh-TW" altLang="en-US" sz="2600" b="1">
                <a:latin typeface="華康平劇體W7(P)"/>
                <a:ea typeface="新細明體" pitchFamily="18" charset="-120"/>
              </a:rPr>
              <a:t>服務學習組 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R-103</a:t>
            </a:r>
            <a:endParaRPr kumimoji="1" lang="zh-TW" altLang="en-US" sz="2600" b="1">
              <a:latin typeface="華康平劇體W7(P)"/>
              <a:ea typeface="新細明體" pitchFamily="18" charset="-120"/>
            </a:endParaRPr>
          </a:p>
          <a:p>
            <a:pPr eaLnBrk="1" hangingPunct="1"/>
            <a:r>
              <a:rPr kumimoji="1" lang="en-US" altLang="zh-TW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3.</a:t>
            </a:r>
            <a:r>
              <a:rPr kumimoji="1" lang="zh-TW" altLang="en-US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英文門檻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-</a:t>
            </a:r>
            <a:r>
              <a:rPr kumimoji="1" lang="zh-TW" altLang="en-US" sz="2600" b="1">
                <a:latin typeface="華康平劇體W7(P)"/>
                <a:ea typeface="新細明體" pitchFamily="18" charset="-120"/>
              </a:rPr>
              <a:t>語言中心 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D-108</a:t>
            </a:r>
            <a:endParaRPr kumimoji="1" lang="zh-TW" altLang="en-US" sz="2600" b="1">
              <a:solidFill>
                <a:srgbClr val="0000FF"/>
              </a:solidFill>
              <a:latin typeface="華康平劇體W7(P)"/>
              <a:ea typeface="新細明體" pitchFamily="18" charset="-12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5292725" y="3273425"/>
            <a:ext cx="3851275" cy="34470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1.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修畢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132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學分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2.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專業證照門檻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60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點</a:t>
            </a:r>
            <a:endParaRPr kumimoji="1" lang="en-US" altLang="zh-TW" sz="26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資訊證照門檻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(TQC)</a:t>
            </a:r>
            <a:endParaRPr kumimoji="1" lang="zh-TW" altLang="en-US" sz="26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校內實習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120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小時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4.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校外實習</a:t>
            </a:r>
            <a:endParaRPr kumimoji="1" lang="en-US" altLang="zh-TW" sz="12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ln w="12700" cmpd="thickThin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華康POP1體W9(P)" pitchFamily="82" charset="-120"/>
                <a:ea typeface="華康POP1體W9(P)" pitchFamily="82" charset="-120"/>
              </a:rPr>
              <a:t>提醒</a:t>
            </a:r>
            <a:r>
              <a:rPr kumimoji="1" lang="zh-TW" altLang="en-US" sz="2200" b="1" dirty="0">
                <a:solidFill>
                  <a:srgbClr val="FF0000"/>
                </a:solidFill>
                <a:latin typeface="華康POP1體W9(P)" pitchFamily="82" charset="-120"/>
                <a:ea typeface="華康POP1體W9(P)" pitchFamily="82" charset="-120"/>
              </a:rPr>
              <a:t>：</a:t>
            </a:r>
            <a:endParaRPr kumimoji="1" lang="en-US" altLang="zh-TW" sz="2200" b="1" dirty="0">
              <a:solidFill>
                <a:srgbClr val="FF0000"/>
              </a:solidFill>
              <a:latin typeface="華康POP1體W9(P)" pitchFamily="82" charset="-120"/>
              <a:ea typeface="華康POP1體W9(P)" pitchFamily="82" charset="-12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轉學</a:t>
            </a:r>
            <a:r>
              <a:rPr kumimoji="1" lang="en-US" altLang="zh-TW" sz="2200" b="1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/</a:t>
            </a:r>
            <a:r>
              <a:rPr kumimoji="1" lang="zh-TW" altLang="en-US" sz="2200" b="1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系生，請自行至學生資訊系統查詢，是否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校內實習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(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上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/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下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)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皆有選課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&amp;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成績</a:t>
            </a:r>
          </a:p>
        </p:txBody>
      </p:sp>
      <p:grpSp>
        <p:nvGrpSpPr>
          <p:cNvPr id="19464" name="Group 26"/>
          <p:cNvGrpSpPr>
            <a:grpSpLocks/>
          </p:cNvGrpSpPr>
          <p:nvPr/>
        </p:nvGrpSpPr>
        <p:grpSpPr bwMode="auto">
          <a:xfrm>
            <a:off x="3556000" y="4291013"/>
            <a:ext cx="1870075" cy="1958975"/>
            <a:chOff x="839" y="2659"/>
            <a:chExt cx="1178" cy="1234"/>
          </a:xfrm>
        </p:grpSpPr>
        <p:sp>
          <p:nvSpPr>
            <p:cNvPr id="19472" name="Oval 27"/>
            <p:cNvSpPr>
              <a:spLocks noChangeArrowheads="1"/>
            </p:cNvSpPr>
            <p:nvPr/>
          </p:nvSpPr>
          <p:spPr bwMode="gray">
            <a:xfrm rot="-723406">
              <a:off x="1111" y="3430"/>
              <a:ext cx="906" cy="46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3" name="Oval 28"/>
            <p:cNvSpPr>
              <a:spLocks noChangeArrowheads="1"/>
            </p:cNvSpPr>
            <p:nvPr/>
          </p:nvSpPr>
          <p:spPr bwMode="gray">
            <a:xfrm>
              <a:off x="839" y="2659"/>
              <a:ext cx="1074" cy="100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852" y="2665"/>
              <a:ext cx="1049" cy="97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863" y="2674"/>
              <a:ext cx="998" cy="914"/>
            </a:xfrm>
            <a:prstGeom prst="ellipse">
              <a:avLst/>
            </a:prstGeom>
            <a:solidFill>
              <a:srgbClr val="CC99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921" y="2701"/>
              <a:ext cx="888" cy="7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7" name="Text Box 32"/>
            <p:cNvSpPr txBox="1">
              <a:spLocks noChangeArrowheads="1"/>
            </p:cNvSpPr>
            <p:nvPr/>
          </p:nvSpPr>
          <p:spPr bwMode="gray">
            <a:xfrm>
              <a:off x="1111" y="2840"/>
              <a:ext cx="54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系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grpSp>
        <p:nvGrpSpPr>
          <p:cNvPr id="19465" name="Group 33"/>
          <p:cNvGrpSpPr>
            <a:grpSpLocks/>
          </p:cNvGrpSpPr>
          <p:nvPr/>
        </p:nvGrpSpPr>
        <p:grpSpPr bwMode="auto">
          <a:xfrm>
            <a:off x="1611313" y="2120900"/>
            <a:ext cx="1152525" cy="1152525"/>
            <a:chOff x="612" y="1842"/>
            <a:chExt cx="726" cy="726"/>
          </a:xfrm>
        </p:grpSpPr>
        <p:sp>
          <p:nvSpPr>
            <p:cNvPr id="19466" name="Oval 34"/>
            <p:cNvSpPr>
              <a:spLocks noChangeArrowheads="1"/>
            </p:cNvSpPr>
            <p:nvPr/>
          </p:nvSpPr>
          <p:spPr bwMode="gray">
            <a:xfrm rot="-772996">
              <a:off x="612" y="2145"/>
              <a:ext cx="672" cy="42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zh-TW" altLang="en-US" sz="1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467" name="Oval 35"/>
            <p:cNvSpPr>
              <a:spLocks noChangeArrowheads="1"/>
            </p:cNvSpPr>
            <p:nvPr/>
          </p:nvSpPr>
          <p:spPr bwMode="gray">
            <a:xfrm>
              <a:off x="654" y="1846"/>
              <a:ext cx="684" cy="7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8" name="Oval 36"/>
            <p:cNvSpPr>
              <a:spLocks noChangeArrowheads="1"/>
            </p:cNvSpPr>
            <p:nvPr/>
          </p:nvSpPr>
          <p:spPr bwMode="gray">
            <a:xfrm>
              <a:off x="663" y="1850"/>
              <a:ext cx="667" cy="6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9" name="Oval 37"/>
            <p:cNvSpPr>
              <a:spLocks noChangeArrowheads="1"/>
            </p:cNvSpPr>
            <p:nvPr/>
          </p:nvSpPr>
          <p:spPr bwMode="gray">
            <a:xfrm>
              <a:off x="669" y="1857"/>
              <a:ext cx="635" cy="638"/>
            </a:xfrm>
            <a:prstGeom prst="ellipse">
              <a:avLst/>
            </a:prstGeom>
            <a:solidFill>
              <a:srgbClr val="89A5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0" name="Oval 38"/>
            <p:cNvSpPr>
              <a:spLocks noChangeArrowheads="1"/>
            </p:cNvSpPr>
            <p:nvPr/>
          </p:nvSpPr>
          <p:spPr bwMode="gray">
            <a:xfrm>
              <a:off x="703" y="1842"/>
              <a:ext cx="565" cy="5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1" name="Text Box 39"/>
            <p:cNvSpPr txBox="1">
              <a:spLocks noChangeArrowheads="1"/>
            </p:cNvSpPr>
            <p:nvPr/>
          </p:nvSpPr>
          <p:spPr bwMode="gray">
            <a:xfrm>
              <a:off x="703" y="1888"/>
              <a:ext cx="51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校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94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0483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0B98F5-D7AF-4E9C-9EBC-A007FBE38F54}" type="slidenum">
              <a:rPr kumimoji="1" lang="en-US" altLang="ja-JP" sz="1400">
                <a:ea typeface="MS PGothic" pitchFamily="34" charset="-128"/>
              </a:rPr>
              <a:pPr algn="r" eaLnBrk="1" hangingPunct="1"/>
              <a:t>7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20484" name="群組 7"/>
          <p:cNvGrpSpPr>
            <a:grpSpLocks/>
          </p:cNvGrpSpPr>
          <p:nvPr/>
        </p:nvGrpSpPr>
        <p:grpSpPr bwMode="auto">
          <a:xfrm>
            <a:off x="287338" y="620713"/>
            <a:ext cx="4032250" cy="5688012"/>
            <a:chOff x="4464050" y="620713"/>
            <a:chExt cx="4032448" cy="5387975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>
              <a:off x="4464050" y="1125538"/>
              <a:ext cx="4032448" cy="4883150"/>
            </a:xfrm>
            <a:prstGeom prst="roundRect">
              <a:avLst>
                <a:gd name="adj" fmla="val 7542"/>
              </a:avLst>
            </a:prstGeom>
            <a:solidFill>
              <a:srgbClr val="CCFFCC"/>
            </a:solidFill>
            <a:ln w="38100" algn="ctr">
              <a:solidFill>
                <a:srgbClr val="33996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dist" eaLnBrk="1" hangingPunct="1"/>
              <a:r>
                <a:rPr kumimoji="1" lang="en-US" altLang="zh-TW" sz="2800">
                  <a:latin typeface="華康POP2體W9(P)"/>
                  <a:ea typeface="新細明體" pitchFamily="18" charset="-120"/>
                </a:rPr>
                <a:t>100</a:t>
              </a:r>
              <a:r>
                <a:rPr kumimoji="1" lang="zh-TW" altLang="en-US" sz="2800">
                  <a:latin typeface="華康POP2體W9(P)"/>
                  <a:ea typeface="新細明體" pitchFamily="18" charset="-120"/>
                </a:rPr>
                <a:t>學年度前入學之四技日間部學生，須通過</a:t>
              </a:r>
              <a:r>
                <a:rPr kumimoji="1" lang="zh-TW" altLang="en-US" sz="2800">
                  <a:solidFill>
                    <a:srgbClr val="FF0080"/>
                  </a:solidFill>
                  <a:latin typeface="華康POP2體W9(P)"/>
                  <a:ea typeface="新細明體" pitchFamily="18" charset="-120"/>
                </a:rPr>
                <a:t>英文檢定</a:t>
              </a:r>
              <a:r>
                <a:rPr kumimoji="1" lang="en-US" altLang="zh-TW" sz="2800">
                  <a:solidFill>
                    <a:srgbClr val="FF0080"/>
                  </a:solidFill>
                  <a:latin typeface="華康POP2體W9(P)"/>
                  <a:ea typeface="新細明體" pitchFamily="18" charset="-120"/>
                </a:rPr>
                <a:t>(</a:t>
              </a:r>
              <a:r>
                <a:rPr kumimoji="1" lang="zh-TW" altLang="en-US" sz="2800">
                  <a:solidFill>
                    <a:srgbClr val="FF0080"/>
                  </a:solidFill>
                  <a:latin typeface="華康POP2體W9(P)"/>
                  <a:ea typeface="新細明體" pitchFamily="18" charset="-120"/>
                </a:rPr>
                <a:t>初級</a:t>
              </a:r>
              <a:r>
                <a:rPr kumimoji="1" lang="en-US" altLang="zh-TW" sz="2800">
                  <a:solidFill>
                    <a:srgbClr val="FF0080"/>
                  </a:solidFill>
                  <a:latin typeface="華康POP2體W9(P)"/>
                  <a:ea typeface="新細明體" pitchFamily="18" charset="-120"/>
                </a:rPr>
                <a:t>/A2</a:t>
              </a:r>
              <a:r>
                <a:rPr kumimoji="1" lang="zh-TW" altLang="en-US" sz="2800">
                  <a:solidFill>
                    <a:srgbClr val="FF0080"/>
                  </a:solidFill>
                  <a:latin typeface="華康POP2體W9(P)"/>
                  <a:ea typeface="新細明體" pitchFamily="18" charset="-120"/>
                </a:rPr>
                <a:t>級</a:t>
              </a:r>
              <a:r>
                <a:rPr kumimoji="1" lang="en-US" altLang="zh-TW" sz="2800">
                  <a:solidFill>
                    <a:srgbClr val="FF0080"/>
                  </a:solidFill>
                  <a:latin typeface="華康POP2體W9(P)"/>
                  <a:ea typeface="新細明體" pitchFamily="18" charset="-120"/>
                </a:rPr>
                <a:t>)</a:t>
              </a:r>
              <a:r>
                <a:rPr kumimoji="1" lang="zh-TW" altLang="en-US" sz="2800">
                  <a:solidFill>
                    <a:srgbClr val="FF0080"/>
                  </a:solidFill>
                  <a:latin typeface="華康POP2體W9(P)"/>
                  <a:ea typeface="新細明體" pitchFamily="18" charset="-120"/>
                </a:rPr>
                <a:t>，</a:t>
              </a:r>
              <a:r>
                <a:rPr kumimoji="1" lang="zh-TW" altLang="en-US" sz="2800">
                  <a:latin typeface="華康POP2體W9(P)"/>
                  <a:ea typeface="新細明體" pitchFamily="18" charset="-120"/>
                </a:rPr>
                <a:t>始能取得畢業資格</a:t>
              </a:r>
              <a:endParaRPr kumimoji="1" lang="en-US" altLang="zh-TW" sz="2800">
                <a:latin typeface="華康POP2體W9(P)"/>
                <a:ea typeface="新細明體" pitchFamily="18" charset="-120"/>
              </a:endParaRPr>
            </a:p>
            <a:p>
              <a:pPr algn="dist" eaLnBrk="1" hangingPunct="1"/>
              <a:endParaRPr kumimoji="1" lang="zh-TW" altLang="en-US" sz="2800">
                <a:latin typeface="華康POP2體W9(P)"/>
                <a:ea typeface="新細明體" pitchFamily="18" charset="-120"/>
              </a:endParaRPr>
            </a:p>
            <a:p>
              <a:pPr algn="dist" eaLnBrk="1" hangingPunct="1"/>
              <a:r>
                <a:rPr kumimoji="1" lang="en-US" altLang="zh-TW" sz="2800">
                  <a:latin typeface="華康POP2體W9(P)"/>
                  <a:ea typeface="新細明體" pitchFamily="18" charset="-120"/>
                </a:rPr>
                <a:t>101</a:t>
              </a:r>
              <a:r>
                <a:rPr kumimoji="1" lang="zh-TW" altLang="en-US" sz="2800">
                  <a:latin typeface="華康POP2體W9(P)"/>
                  <a:ea typeface="新細明體" pitchFamily="18" charset="-120"/>
                </a:rPr>
                <a:t>級外語能力畢業指標實施辦法</a:t>
              </a:r>
            </a:p>
            <a:p>
              <a:pPr eaLnBrk="1" hangingPunct="1"/>
              <a:r>
                <a:rPr kumimoji="1" lang="zh-TW" altLang="en-US" sz="2800">
                  <a:solidFill>
                    <a:srgbClr val="800040"/>
                  </a:solidFill>
                  <a:latin typeface="華康POP2體W9(P)"/>
                  <a:ea typeface="新細明體" pitchFamily="18" charset="-120"/>
                </a:rPr>
                <a:t>請逕上</a:t>
              </a:r>
              <a:r>
                <a:rPr kumimoji="1" lang="zh-TW" altLang="en-US" sz="2800" u="sng">
                  <a:solidFill>
                    <a:srgbClr val="800040"/>
                  </a:solidFill>
                  <a:latin typeface="華康POP2體W9(P)"/>
                  <a:ea typeface="新細明體" pitchFamily="18" charset="-120"/>
                  <a:hlinkClick r:id="rId2" action="ppaction://hlinkfile"/>
                </a:rPr>
                <a:t>語言中心</a:t>
              </a:r>
              <a:r>
                <a:rPr kumimoji="1" lang="zh-TW" altLang="en-US" sz="2800">
                  <a:solidFill>
                    <a:srgbClr val="800040"/>
                  </a:solidFill>
                  <a:latin typeface="華康POP2體W9(P)"/>
                  <a:ea typeface="新細明體" pitchFamily="18" charset="-120"/>
                </a:rPr>
                <a:t>網頁</a:t>
              </a:r>
              <a:r>
                <a:rPr kumimoji="1" lang="en-US" altLang="zh-TW" sz="2800">
                  <a:solidFill>
                    <a:srgbClr val="800040"/>
                  </a:solidFill>
                  <a:latin typeface="華康POP2體W9(P)"/>
                  <a:ea typeface="新細明體" pitchFamily="18" charset="-120"/>
                </a:rPr>
                <a:t>-『</a:t>
              </a:r>
              <a:r>
                <a:rPr kumimoji="1" lang="zh-TW" altLang="en-US" sz="2800">
                  <a:solidFill>
                    <a:srgbClr val="800040"/>
                  </a:solidFill>
                  <a:latin typeface="華康POP2體W9(P)"/>
                  <a:ea typeface="新細明體" pitchFamily="18" charset="-120"/>
                </a:rPr>
                <a:t>檔案下載</a:t>
              </a:r>
              <a:r>
                <a:rPr kumimoji="1" lang="en-US" altLang="zh-TW" sz="2800">
                  <a:solidFill>
                    <a:srgbClr val="800040"/>
                  </a:solidFill>
                  <a:latin typeface="華康POP2體W9(P)"/>
                  <a:ea typeface="新細明體" pitchFamily="18" charset="-120"/>
                </a:rPr>
                <a:t>』-『</a:t>
              </a:r>
              <a:r>
                <a:rPr kumimoji="1" lang="zh-TW" altLang="en-US" sz="2800">
                  <a:solidFill>
                    <a:srgbClr val="800040"/>
                  </a:solidFill>
                  <a:latin typeface="華康POP2體W9(P)"/>
                  <a:ea typeface="新細明體" pitchFamily="18" charset="-120"/>
                </a:rPr>
                <a:t>外語能力畢業門檻規範及措施</a:t>
              </a:r>
              <a:r>
                <a:rPr kumimoji="1" lang="en-US" altLang="zh-TW" sz="2800">
                  <a:solidFill>
                    <a:srgbClr val="800040"/>
                  </a:solidFill>
                  <a:latin typeface="華康POP2體W9(P)"/>
                  <a:ea typeface="新細明體" pitchFamily="18" charset="-120"/>
                </a:rPr>
                <a:t>』</a:t>
              </a:r>
              <a:r>
                <a:rPr kumimoji="1" lang="zh-TW" altLang="en-US" sz="2800">
                  <a:solidFill>
                    <a:srgbClr val="800040"/>
                  </a:solidFill>
                  <a:latin typeface="華康POP2體W9(P)"/>
                  <a:ea typeface="新細明體" pitchFamily="18" charset="-120"/>
                </a:rPr>
                <a:t>查詢 </a:t>
              </a:r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>
              <a:off x="5472113" y="620713"/>
              <a:ext cx="2286000" cy="533400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rPr>
                <a:t>英文門檻</a:t>
              </a:r>
            </a:p>
          </p:txBody>
        </p:sp>
      </p:grpSp>
      <p:pic>
        <p:nvPicPr>
          <p:cNvPr id="20485" name="Picture 8" descr="C:\Users\user\Desktop\c03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325" y="620713"/>
            <a:ext cx="455930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4550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6B75B59-034F-443C-9133-97EBD96D4966}" type="slidenum">
              <a:rPr kumimoji="1" lang="en-US" altLang="zh-TW" sz="1400">
                <a:ea typeface="新細明體" pitchFamily="18" charset="-120"/>
              </a:rPr>
              <a:pPr algn="r" eaLnBrk="1" hangingPunct="1"/>
              <a:t>8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2051050" y="1241425"/>
            <a:ext cx="0" cy="1452563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 flipH="1" flipV="1">
            <a:off x="7019925" y="1241425"/>
            <a:ext cx="0" cy="1357313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gray">
          <a:xfrm>
            <a:off x="1628775" y="368300"/>
            <a:ext cx="5751513" cy="923925"/>
          </a:xfrm>
          <a:prstGeom prst="roundRect">
            <a:avLst>
              <a:gd name="adj" fmla="val 28750"/>
            </a:avLst>
          </a:prstGeom>
          <a:gradFill rotWithShape="1">
            <a:gsLst>
              <a:gs pos="0">
                <a:srgbClr val="C9FFCA"/>
              </a:gs>
              <a:gs pos="100000">
                <a:srgbClr val="8EC0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rgbClr val="C9FFCA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320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修畢</a:t>
            </a:r>
            <a:r>
              <a:rPr kumimoji="1" lang="en-US" altLang="zh-TW" sz="320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132</a:t>
            </a:r>
            <a:r>
              <a:rPr kumimoji="1" lang="zh-TW" altLang="en-US" sz="320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學分</a:t>
            </a: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V="1">
            <a:off x="2051050" y="1817688"/>
            <a:ext cx="4913313" cy="4762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4246563" y="1335088"/>
            <a:ext cx="19050" cy="1481137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611188" y="2881313"/>
            <a:ext cx="1905000" cy="3595687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C5E2FF"/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685800" y="3019425"/>
            <a:ext cx="18303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>
                <a:solidFill>
                  <a:srgbClr val="3333CC"/>
                </a:solidFill>
                <a:ea typeface="標楷體" pitchFamily="65" charset="-120"/>
              </a:rPr>
              <a:t>校訂必修</a:t>
            </a:r>
          </a:p>
          <a:p>
            <a:pPr algn="ctr"/>
            <a:r>
              <a:rPr lang="en-US" altLang="zh-TW" sz="2400" b="1">
                <a:solidFill>
                  <a:srgbClr val="3333CC"/>
                </a:solidFill>
                <a:ea typeface="標楷體" pitchFamily="65" charset="-120"/>
              </a:rPr>
              <a:t>30</a:t>
            </a:r>
            <a:r>
              <a:rPr lang="zh-TW" altLang="en-US" sz="2400" b="1">
                <a:solidFill>
                  <a:srgbClr val="3333CC"/>
                </a:solidFill>
                <a:ea typeface="標楷體" pitchFamily="65" charset="-120"/>
              </a:rPr>
              <a:t>學分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19138" y="3970338"/>
            <a:ext cx="1738312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latin typeface="華康勘亭流"/>
                <a:ea typeface="新細明體" pitchFamily="18" charset="-120"/>
              </a:rPr>
              <a:t>通識</a:t>
            </a:r>
            <a:r>
              <a:rPr lang="zh-TW" altLang="en-US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課群志願</a:t>
            </a:r>
            <a:r>
              <a:rPr lang="zh-TW" altLang="en-US" sz="1900">
                <a:latin typeface="華康勘亭流"/>
                <a:ea typeface="新細明體" pitchFamily="18" charset="-120"/>
              </a:rPr>
              <a:t>填寫，於初選時，務必將可修課時段</a:t>
            </a:r>
            <a:r>
              <a:rPr lang="zh-TW" altLang="en-US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填滿</a:t>
            </a:r>
            <a:endParaRPr lang="en-US" altLang="zh-TW" sz="190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024188" y="2881313"/>
            <a:ext cx="2101850" cy="3532187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FBDAD1"/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384550" y="305435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>
                <a:solidFill>
                  <a:srgbClr val="993300"/>
                </a:solidFill>
                <a:ea typeface="標楷體" pitchFamily="65" charset="-120"/>
              </a:rPr>
              <a:t>專業必修</a:t>
            </a:r>
          </a:p>
          <a:p>
            <a:pPr algn="ctr"/>
            <a:r>
              <a:rPr lang="en-US" altLang="zh-TW" sz="2400" b="1">
                <a:solidFill>
                  <a:srgbClr val="993300"/>
                </a:solidFill>
                <a:ea typeface="標楷體" pitchFamily="65" charset="-120"/>
              </a:rPr>
              <a:t>48</a:t>
            </a:r>
            <a:r>
              <a:rPr lang="zh-TW" altLang="en-US" sz="2400" b="1">
                <a:solidFill>
                  <a:srgbClr val="993300"/>
                </a:solidFill>
                <a:ea typeface="標楷體" pitchFamily="65" charset="-120"/>
              </a:rPr>
              <a:t>學分</a:t>
            </a: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724525" y="2913063"/>
            <a:ext cx="2916238" cy="3476625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550025" y="3025775"/>
            <a:ext cx="1063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200" b="1">
                <a:solidFill>
                  <a:srgbClr val="008000"/>
                </a:solidFill>
                <a:ea typeface="標楷體" pitchFamily="65" charset="-120"/>
              </a:rPr>
              <a:t>選修</a:t>
            </a:r>
          </a:p>
          <a:p>
            <a:pPr algn="ctr"/>
            <a:r>
              <a:rPr lang="en-US" altLang="zh-TW" sz="2200" b="1">
                <a:solidFill>
                  <a:srgbClr val="008000"/>
                </a:solidFill>
                <a:ea typeface="標楷體" pitchFamily="65" charset="-120"/>
              </a:rPr>
              <a:t>48</a:t>
            </a:r>
            <a:r>
              <a:rPr lang="zh-TW" altLang="en-US" sz="2200" b="1">
                <a:solidFill>
                  <a:srgbClr val="008000"/>
                </a:solidFill>
                <a:ea typeface="標楷體" pitchFamily="65" charset="-120"/>
              </a:rPr>
              <a:t>學分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734050" y="3843338"/>
            <a:ext cx="32766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190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1.</a:t>
            </a:r>
            <a:r>
              <a:rPr lang="zh-TW" altLang="en-US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專業選修</a:t>
            </a:r>
            <a:r>
              <a:rPr lang="en-US" altLang="zh-TW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48</a:t>
            </a:r>
            <a:r>
              <a:rPr lang="zh-TW" altLang="en-US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學分</a:t>
            </a:r>
            <a:endParaRPr lang="en-US" altLang="zh-TW" sz="1900">
              <a:solidFill>
                <a:srgbClr val="FF0080"/>
              </a:solidFill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en-US" altLang="zh-TW">
                <a:latin typeface="華康勘亭流"/>
                <a:ea typeface="新細明體" pitchFamily="18" charset="-120"/>
              </a:rPr>
              <a:t> 1)</a:t>
            </a:r>
            <a:r>
              <a:rPr lang="zh-TW" altLang="en-US">
                <a:latin typeface="華康勘亭流"/>
                <a:ea typeface="新細明體" pitchFamily="18" charset="-120"/>
              </a:rPr>
              <a:t>主模組必、選修至少</a:t>
            </a:r>
            <a:r>
              <a:rPr lang="en-US" altLang="zh-TW">
                <a:latin typeface="華康勘亭流"/>
                <a:ea typeface="新細明體" pitchFamily="18" charset="-120"/>
              </a:rPr>
              <a:t>20</a:t>
            </a:r>
            <a:r>
              <a:rPr lang="zh-TW" altLang="en-US">
                <a:latin typeface="華康勘亭流"/>
                <a:ea typeface="新細明體" pitchFamily="18" charset="-120"/>
              </a:rPr>
              <a:t>學分</a:t>
            </a:r>
            <a:endParaRPr lang="en-US" altLang="zh-TW"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en-US" altLang="zh-TW">
                <a:solidFill>
                  <a:srgbClr val="000000"/>
                </a:solidFill>
                <a:latin typeface="華康勘亭流"/>
                <a:ea typeface="新細明體" pitchFamily="18" charset="-120"/>
              </a:rPr>
              <a:t> 2)</a:t>
            </a:r>
            <a:r>
              <a:rPr lang="zh-TW" altLang="en-US">
                <a:solidFill>
                  <a:srgbClr val="000000"/>
                </a:solidFill>
                <a:latin typeface="華康勘亭流"/>
                <a:ea typeface="新細明體" pitchFamily="18" charset="-120"/>
              </a:rPr>
              <a:t>副模組必選學分</a:t>
            </a:r>
            <a:endParaRPr lang="en-US" altLang="zh-TW"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en-US" altLang="zh-TW">
                <a:latin typeface="華康勘亭流"/>
                <a:ea typeface="新細明體" pitchFamily="18" charset="-120"/>
              </a:rPr>
              <a:t> 2)</a:t>
            </a:r>
            <a:r>
              <a:rPr lang="zh-TW" altLang="en-US">
                <a:latin typeface="華康勘亭流"/>
                <a:ea typeface="新細明體" pitchFamily="18" charset="-120"/>
              </a:rPr>
              <a:t>餘系上選修學分</a:t>
            </a: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190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2.</a:t>
            </a:r>
            <a:r>
              <a:rPr lang="zh-TW" altLang="en-US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自由選修</a:t>
            </a:r>
            <a:r>
              <a:rPr lang="en-US" altLang="zh-TW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6</a:t>
            </a:r>
            <a:r>
              <a:rPr lang="zh-TW" altLang="en-US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學分</a:t>
            </a:r>
            <a:endParaRPr lang="en-US" altLang="zh-TW" sz="1900">
              <a:solidFill>
                <a:srgbClr val="FF0080"/>
              </a:solidFill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zh-TW" altLang="zh-TW">
                <a:latin typeface="華康勘亭流"/>
                <a:ea typeface="新細明體" pitchFamily="18" charset="-120"/>
              </a:rPr>
              <a:t>如</a:t>
            </a:r>
            <a:r>
              <a:rPr lang="zh-TW" altLang="en-US">
                <a:latin typeface="華康勘亭流"/>
                <a:ea typeface="新細明體" pitchFamily="18" charset="-120"/>
              </a:rPr>
              <a:t>其</a:t>
            </a:r>
            <a:r>
              <a:rPr lang="zh-TW" altLang="zh-TW">
                <a:latin typeface="華康勘亭流"/>
                <a:ea typeface="新細明體" pitchFamily="18" charset="-120"/>
              </a:rPr>
              <a:t>他系所課程、校訂選修課程及校訂必修</a:t>
            </a:r>
            <a:r>
              <a:rPr lang="en-US" altLang="zh-TW">
                <a:latin typeface="華康勘亭流"/>
                <a:ea typeface="新細明體" pitchFamily="18" charset="-120"/>
              </a:rPr>
              <a:t>xx</a:t>
            </a:r>
            <a:r>
              <a:rPr lang="zh-TW" altLang="zh-TW">
                <a:latin typeface="華康勘亭流"/>
                <a:ea typeface="新細明體" pitchFamily="18" charset="-120"/>
              </a:rPr>
              <a:t>課群中未修習過之課程</a:t>
            </a:r>
            <a:endParaRPr lang="zh-TW" altLang="en-US">
              <a:latin typeface="華康勘亭流"/>
              <a:ea typeface="新細明體" pitchFamily="18" charset="-120"/>
            </a:endParaRP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132138" y="3954463"/>
            <a:ext cx="195580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不及格者，</a:t>
            </a:r>
            <a:endParaRPr lang="en-US" altLang="zh-TW" sz="190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  <a:p>
            <a:pPr algn="ctr" eaLnBrk="1" hangingPunct="1"/>
            <a:r>
              <a:rPr lang="zh-TW" altLang="zh-TW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務必進行重補修</a:t>
            </a:r>
            <a:endParaRPr lang="en-US" altLang="zh-TW" sz="190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latin typeface="華康勘亭流"/>
                <a:ea typeface="新細明體" pitchFamily="18" charset="-120"/>
              </a:rPr>
              <a:t>例如：管理學、休閒遊憩觀光概論等</a:t>
            </a:r>
            <a:endParaRPr lang="en-US" altLang="zh-TW" sz="1900">
              <a:latin typeface="華康勘亭流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593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2531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CB6268B-9B56-44BF-841E-CFF1AEF24A2E}" type="slidenum">
              <a:rPr kumimoji="1" lang="en-US" altLang="ja-JP" sz="1400">
                <a:ea typeface="MS PGothic" pitchFamily="34" charset="-128"/>
              </a:rPr>
              <a:pPr algn="r" eaLnBrk="1" hangingPunct="1"/>
              <a:t>9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22532" name="AutoShape 7"/>
          <p:cNvSpPr>
            <a:spLocks noChangeArrowheads="1"/>
          </p:cNvSpPr>
          <p:nvPr/>
        </p:nvSpPr>
        <p:spPr bwMode="auto">
          <a:xfrm>
            <a:off x="323850" y="1498600"/>
            <a:ext cx="2232025" cy="5062538"/>
          </a:xfrm>
          <a:prstGeom prst="roundRect">
            <a:avLst>
              <a:gd name="adj" fmla="val 7542"/>
            </a:avLst>
          </a:prstGeom>
          <a:solidFill>
            <a:srgbClr val="CCFF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泛指通識中心所開之</a:t>
            </a:r>
            <a:r>
              <a:rPr kumimoji="1" lang="en-US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課群、語言中心所開之大一英文等課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、軍訓室之軍訓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、全民國防教育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課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600">
              <a:solidFill>
                <a:srgbClr val="80004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2533" name="AutoShape 8"/>
          <p:cNvSpPr>
            <a:spLocks noChangeArrowheads="1"/>
          </p:cNvSpPr>
          <p:nvPr/>
        </p:nvSpPr>
        <p:spPr bwMode="auto">
          <a:xfrm>
            <a:off x="647700" y="1036638"/>
            <a:ext cx="1619250" cy="53340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說 明</a:t>
            </a:r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2771775" y="1498600"/>
            <a:ext cx="61658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所有校訂必修課程，皆為全校性學生共同必修，同學務必於初選階段上網選課，以保障個人選課權益。</a:t>
            </a:r>
            <a:endParaRPr kumimoji="1" lang="zh-TW" altLang="en-US" sz="2200"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通識課之</a:t>
            </a:r>
            <a:r>
              <a:rPr kumimoji="1" lang="en-US" altLang="zh-TW" sz="2200"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課群課程，為填寫志願篩選，請於初選時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至少填寫</a:t>
            </a:r>
            <a:r>
              <a:rPr kumimoji="1" lang="en-US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6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個以上志願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，以免志願數過少，無法選上課程。初選結果公告後，請務必不可自行退課，以免其他課群人數已滿，需待大四方可補修。</a:t>
            </a: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 u="sng">
                <a:solidFill>
                  <a:srgbClr val="692F01"/>
                </a:solidFill>
                <a:latin typeface="華康POP2體W9(P)"/>
                <a:ea typeface="新細明體" pitchFamily="18" charset="-120"/>
              </a:rPr>
              <a:t>英文課程屬次序性之學年課程，故有檔修制度。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上學期未達</a:t>
            </a:r>
            <a:r>
              <a:rPr kumimoji="1" lang="en-US" altLang="zh-TW" sz="2200">
                <a:latin typeface="華康POP2體W9(P)"/>
                <a:ea typeface="新細明體" pitchFamily="18" charset="-120"/>
              </a:rPr>
              <a:t>45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分，則下學期不得續修。大一英文未修畢，則大二英文不得修習。</a:t>
            </a: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所有課程名稱，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相同者不可重覆修習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。</a:t>
            </a:r>
            <a:r>
              <a:rPr kumimoji="1" lang="zh-TW" altLang="zh-TW" sz="2200" u="sng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重覆修課，將不採計學分數。</a:t>
            </a:r>
            <a:endParaRPr kumimoji="1" lang="zh-TW" altLang="en-US" sz="2200" u="sng">
              <a:solidFill>
                <a:srgbClr val="FF008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2535" name="AutoShape 10"/>
          <p:cNvSpPr>
            <a:spLocks noChangeArrowheads="1"/>
          </p:cNvSpPr>
          <p:nvPr/>
        </p:nvSpPr>
        <p:spPr bwMode="auto">
          <a:xfrm>
            <a:off x="4824413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校訂必修</a:t>
            </a:r>
            <a:r>
              <a:rPr kumimoji="1" lang="en-US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30</a:t>
            </a: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4333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1807</Words>
  <Application>Microsoft Office PowerPoint</Application>
  <PresentationFormat>如螢幕大小 (4:3)</PresentationFormat>
  <Paragraphs>216</Paragraphs>
  <Slides>21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訓練</vt:lpstr>
      <vt:lpstr>朝陽科技大學 104學年度第2學期應屆畢業生  畢業資格審核注意事項  　　 　－休閒事業管理系</vt:lpstr>
      <vt:lpstr>一、應屆畢業生規定：</vt:lpstr>
      <vt:lpstr>二、畢業自審：</vt:lpstr>
      <vt:lpstr>三、休閒系（四日）畢業資格應修學分數： ◎適用課規：101學年度入學適用</vt:lpstr>
      <vt:lpstr>四、休閒系（四日）畢業資格審查項目：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五、休閒系（四日）畢業資格： 注意事項－1：</vt:lpstr>
      <vt:lpstr>五、休閒系（四日）畢業資格： 注意事項－2：</vt:lpstr>
      <vt:lpstr>五、休閒系（四日）畢業資格： 注意事項-3：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2016-06-14T00:37:00Z</dcterms:modified>
</cp:coreProperties>
</file>