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9" r:id="rId2"/>
    <p:sldId id="291" r:id="rId3"/>
    <p:sldId id="292" r:id="rId4"/>
    <p:sldId id="261" r:id="rId5"/>
    <p:sldId id="309" r:id="rId6"/>
    <p:sldId id="296" r:id="rId7"/>
    <p:sldId id="298" r:id="rId8"/>
    <p:sldId id="299" r:id="rId9"/>
    <p:sldId id="300" r:id="rId10"/>
    <p:sldId id="301" r:id="rId11"/>
    <p:sldId id="307" r:id="rId12"/>
    <p:sldId id="308" r:id="rId13"/>
    <p:sldId id="304" r:id="rId14"/>
    <p:sldId id="311" r:id="rId15"/>
    <p:sldId id="312" r:id="rId16"/>
    <p:sldId id="287" r:id="rId17"/>
    <p:sldId id="289" r:id="rId18"/>
    <p:sldId id="295" r:id="rId19"/>
    <p:sldId id="277" r:id="rId20"/>
    <p:sldId id="293" r:id="rId21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309"/>
            <p14:sldId id="296"/>
            <p14:sldId id="298"/>
            <p14:sldId id="299"/>
            <p14:sldId id="300"/>
            <p14:sldId id="301"/>
            <p14:sldId id="307"/>
            <p14:sldId id="308"/>
            <p14:sldId id="304"/>
            <p14:sldId id="311"/>
            <p14:sldId id="312"/>
            <p14:sldId id="287"/>
            <p14:sldId id="289"/>
            <p14:sldId id="295"/>
            <p14:sldId id="277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0000FF"/>
    <a:srgbClr val="CCFFFF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113" d="100"/>
          <a:sy n="113" d="100"/>
        </p:scale>
        <p:origin x="-16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16243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11/29/2018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2018/11/29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19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hyperlink" Target="http://www.ge.cyut.edu.tw/cyutge/course.php" TargetMode="External"/><Relationship Id="rId5" Type="http://schemas.openxmlformats.org/officeDocument/2006/relationships/hyperlink" Target="http://www.leisure.cyut.edu.tw/download.php?filename=981_200b2725.pdf&amp;dir=archive&amp;title=File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106</a:t>
            </a:r>
            <a:r>
              <a:rPr lang="zh-TW" altLang="en-US" sz="40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休閒事業管理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297016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103</a:t>
            </a:r>
            <a:r>
              <a:rPr lang="zh-TW" altLang="en-US" sz="3300" b="0" dirty="0" smtClean="0">
                <a:solidFill>
                  <a:srgbClr val="0000FF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  <p:pic>
        <p:nvPicPr>
          <p:cNvPr id="24579" name="Picture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57873" y="2"/>
            <a:ext cx="9201424" cy="6908339"/>
          </a:xfrm>
          <a:solidFill>
            <a:schemeClr val="accent1"/>
          </a:solidFill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195735" y="1403921"/>
            <a:ext cx="5400601" cy="3609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0" algn="ctr">
              <a:spcBef>
                <a:spcPts val="1200"/>
              </a:spcBef>
              <a:buNone/>
            </a:pPr>
            <a:r>
              <a:rPr lang="zh-TW" altLang="en-US" sz="3600" dirty="0">
                <a:solidFill>
                  <a:srgbClr val="0000FF"/>
                </a:solidFill>
                <a:latin typeface="華康POP2體W9(P)"/>
                <a:ea typeface="華康POP2體W9(P)"/>
                <a:cs typeface="華康POP2體W9(P)"/>
              </a:rPr>
              <a:t> </a:t>
            </a:r>
            <a:r>
              <a:rPr lang="en-US" altLang="zh-TW" sz="3600" b="1" dirty="0">
                <a:solidFill>
                  <a:srgbClr val="008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[</a:t>
            </a:r>
            <a:r>
              <a:rPr lang="zh-TW" altLang="en-US" sz="3600" b="1" dirty="0" smtClean="0">
                <a:solidFill>
                  <a:srgbClr val="008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綠色旅遊</a:t>
            </a:r>
            <a:r>
              <a:rPr lang="en-US" altLang="zh-TW" sz="3600" b="1" dirty="0">
                <a:solidFill>
                  <a:srgbClr val="008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]</a:t>
            </a:r>
            <a:r>
              <a:rPr lang="zh-TW" altLang="en-US" sz="3600" b="1" dirty="0" smtClean="0">
                <a:solidFill>
                  <a:srgbClr val="008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模組</a:t>
            </a:r>
            <a:endParaRPr lang="en-US" altLang="zh-TW" sz="3600" b="1" dirty="0" smtClean="0">
              <a:solidFill>
                <a:srgbClr val="008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zh-TW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主模組必</a:t>
            </a:r>
            <a:r>
              <a:rPr lang="zh-TW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選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endParaRPr lang="en-US" altLang="zh-TW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zh-TW" altLang="en-US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「遊憩資源管理」、「休閒活動設計與評估」、「導覽解說」、「生態旅遊與永續觀光」、「戶外遊憩旅程規劃與競賽」</a:t>
            </a:r>
            <a:endParaRPr lang="en-US" altLang="zh-TW" sz="2200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zh-TW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副模組</a:t>
            </a:r>
            <a:r>
              <a:rPr lang="zh-TW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必選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endParaRPr lang="en-US" altLang="zh-TW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zh-TW" altLang="en-US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「遊憩資源管理」、「導覽解說」</a:t>
            </a:r>
            <a:r>
              <a:rPr lang="zh-TW" altLang="en-US" sz="22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endParaRPr lang="en-US" altLang="zh-TW" sz="2200" dirty="0" smtClean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zh-TW" altLang="en-US" sz="22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「</a:t>
            </a:r>
            <a:r>
              <a:rPr lang="zh-TW" altLang="en-US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生態旅遊與永續觀光」</a:t>
            </a:r>
            <a:endParaRPr lang="en-US" altLang="zh-TW" sz="2200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56450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  <p:pic>
        <p:nvPicPr>
          <p:cNvPr id="24579" name="Picture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58429" y="-27384"/>
            <a:ext cx="9216000" cy="6915864"/>
          </a:xfrm>
          <a:solidFill>
            <a:schemeClr val="accent1"/>
          </a:solidFill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195736" y="1412776"/>
            <a:ext cx="5424264" cy="351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0" algn="ctr">
              <a:spcBef>
                <a:spcPts val="1200"/>
              </a:spcBef>
              <a:buNone/>
            </a:pPr>
            <a:r>
              <a:rPr lang="zh-TW" alt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36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[</a:t>
            </a:r>
            <a:r>
              <a:rPr lang="zh-TW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運動休閒</a:t>
            </a:r>
            <a:r>
              <a:rPr lang="en-US" altLang="zh-TW" sz="36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]</a:t>
            </a:r>
            <a:r>
              <a:rPr lang="zh-TW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模組</a:t>
            </a:r>
            <a:endParaRPr lang="en-US" altLang="zh-TW" sz="3600" b="1" dirty="0" smtClean="0">
              <a:solidFill>
                <a:srgbClr val="0000FF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zh-TW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主模組必</a:t>
            </a:r>
            <a:r>
              <a:rPr lang="zh-TW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選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endParaRPr lang="en-US" altLang="zh-TW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zh-TW" altLang="en-US" sz="2200" dirty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「身體組成概論」、「健身運動理論與實務</a:t>
            </a:r>
            <a:r>
              <a:rPr lang="zh-TW" altLang="en-US" sz="2200" dirty="0" smtClean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」、「</a:t>
            </a:r>
            <a:r>
              <a:rPr lang="zh-TW" altLang="en-US" sz="2200" dirty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運動企劃與實務</a:t>
            </a:r>
            <a:r>
              <a:rPr lang="zh-TW" altLang="en-US" sz="2200" dirty="0" smtClean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」、「</a:t>
            </a:r>
            <a:r>
              <a:rPr lang="zh-TW" altLang="en-US" sz="2200" dirty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運動行銷與贊助</a:t>
            </a:r>
            <a:r>
              <a:rPr lang="zh-TW" altLang="en-US" sz="2200" dirty="0" smtClean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」、「</a:t>
            </a:r>
            <a:r>
              <a:rPr lang="zh-TW" altLang="en-US" sz="2200" dirty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運動觀光與遊程規劃</a:t>
            </a:r>
            <a:r>
              <a:rPr lang="zh-TW" altLang="en-US" sz="2200" dirty="0" smtClean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」</a:t>
            </a:r>
            <a:endParaRPr lang="en-US" altLang="zh-TW" sz="2200" dirty="0" smtClean="0">
              <a:solidFill>
                <a:srgbClr val="0033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zh-TW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副模組必選：</a:t>
            </a:r>
            <a:endParaRPr lang="en-US" altLang="zh-TW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zh-TW" altLang="en-US" sz="2200" dirty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「身體組成概論」、「健身運動理論與實務</a:t>
            </a:r>
            <a:r>
              <a:rPr lang="zh-TW" altLang="en-US" sz="2200" dirty="0" smtClean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」、「</a:t>
            </a:r>
            <a:r>
              <a:rPr lang="zh-TW" altLang="en-US" sz="2200" dirty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運動行銷與贊助</a:t>
            </a:r>
            <a:r>
              <a:rPr lang="zh-TW" altLang="en-US" sz="2200" dirty="0" smtClean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」</a:t>
            </a:r>
            <a:endParaRPr lang="en-US" altLang="zh-TW" sz="2200" dirty="0">
              <a:solidFill>
                <a:srgbClr val="0033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01631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  <p:pic>
        <p:nvPicPr>
          <p:cNvPr id="24579" name="Picture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71488" y="-71431"/>
            <a:ext cx="9216000" cy="6965526"/>
          </a:xfrm>
          <a:solidFill>
            <a:schemeClr val="accent1"/>
          </a:solidFill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267744" y="1412776"/>
            <a:ext cx="5345728" cy="3465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0" algn="ctr">
              <a:spcBef>
                <a:spcPts val="1200"/>
              </a:spcBef>
              <a:buNone/>
            </a:pPr>
            <a:r>
              <a:rPr lang="zh-TW" altLang="en-US" sz="3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36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[</a:t>
            </a:r>
            <a:r>
              <a:rPr lang="zh-TW" altLang="en-US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餐旅管理</a:t>
            </a:r>
            <a:r>
              <a:rPr lang="en-US" altLang="zh-TW" sz="36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]</a:t>
            </a:r>
            <a:r>
              <a:rPr lang="zh-TW" altLang="en-US" sz="36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模組</a:t>
            </a:r>
            <a:endParaRPr lang="en-US" altLang="zh-TW" sz="3600" b="1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zh-TW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主模組必</a:t>
            </a:r>
            <a:r>
              <a:rPr lang="zh-TW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選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endParaRPr lang="en-US" altLang="zh-TW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zh-TW" altLang="en-US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「餐廳經營管理」、「餐旅專業英文</a:t>
            </a:r>
            <a:r>
              <a:rPr lang="en-US" altLang="zh-TW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一</a:t>
            </a:r>
            <a:r>
              <a:rPr lang="en-US" altLang="zh-TW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」、「旅館經營管理」、「餐旅創意行銷企劃」、「餐旅創業實務</a:t>
            </a:r>
            <a:r>
              <a:rPr lang="zh-TW" altLang="en-US" sz="22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」</a:t>
            </a:r>
            <a:endParaRPr lang="en-US" altLang="zh-TW" sz="2200" dirty="0" smtClean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zh-TW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副模組必選：</a:t>
            </a:r>
            <a:endParaRPr lang="en-US" altLang="zh-TW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zh-TW" altLang="en-US" sz="2200" dirty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「餐廳</a:t>
            </a:r>
            <a:r>
              <a:rPr lang="zh-TW" altLang="en-US" sz="2200" dirty="0" smtClean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經營管理</a:t>
            </a:r>
            <a:r>
              <a:rPr lang="zh-TW" altLang="en-US" sz="2200" dirty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」、「旅館經營管理」</a:t>
            </a:r>
            <a:r>
              <a:rPr lang="zh-TW" altLang="en-US" sz="2200" dirty="0" smtClean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endParaRPr lang="en-US" altLang="zh-TW" sz="2200" dirty="0" smtClean="0">
              <a:solidFill>
                <a:srgbClr val="0033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zh-TW" altLang="en-US" sz="2200" dirty="0" smtClean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「</a:t>
            </a:r>
            <a:r>
              <a:rPr lang="zh-TW" altLang="en-US" sz="2200" dirty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餐旅創業實務」</a:t>
            </a:r>
            <a:endParaRPr lang="en-US" altLang="zh-TW" sz="2200" dirty="0">
              <a:solidFill>
                <a:srgbClr val="0033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91375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  <p:pic>
        <p:nvPicPr>
          <p:cNvPr id="27651" name="Picture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71488" y="-27377"/>
            <a:ext cx="9216000" cy="6915857"/>
          </a:xfrm>
          <a:solidFill>
            <a:schemeClr val="accent1"/>
          </a:solidFill>
        </p:spPr>
      </p:pic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176041" y="1488862"/>
            <a:ext cx="5492303" cy="3596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zh-TW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證照畢業門檻</a:t>
            </a:r>
          </a:p>
          <a:p>
            <a:pPr marL="342900" lvl="1" indent="-342900" algn="just">
              <a:lnSpc>
                <a:spcPct val="150000"/>
              </a:lnSpc>
              <a:spcBef>
                <a:spcPts val="1200"/>
              </a:spcBef>
              <a:buSzPct val="80000"/>
              <a:buFont typeface="Wingdings" panose="05000000000000000000" pitchFamily="2" charset="2"/>
              <a:buChar char="l"/>
            </a:pPr>
            <a:r>
              <a:rPr lang="zh-TW" altLang="en-US" sz="2200" dirty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資訊證照檢定：</a:t>
            </a:r>
            <a:r>
              <a:rPr lang="en-US" altLang="zh-TW" sz="2200" dirty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TQC</a:t>
            </a:r>
            <a:r>
              <a:rPr lang="zh-TW" altLang="en-US" sz="2200" dirty="0" smtClean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證照</a:t>
            </a:r>
            <a:endParaRPr lang="en-US" altLang="zh-TW" sz="2200" dirty="0" smtClean="0">
              <a:solidFill>
                <a:srgbClr val="0033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342900" lvl="1" indent="-34290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l"/>
            </a:pPr>
            <a:r>
              <a:rPr lang="zh-TW" altLang="en-US" sz="2200" dirty="0" smtClean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專業</a:t>
            </a:r>
            <a:r>
              <a:rPr lang="zh-TW" altLang="en-US" sz="2200" dirty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證照檢定：</a:t>
            </a:r>
            <a:r>
              <a:rPr lang="en-US" altLang="zh-TW" sz="2200" dirty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60</a:t>
            </a:r>
            <a:r>
              <a:rPr lang="zh-TW" altLang="en-US" sz="2200" dirty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點數之</a:t>
            </a:r>
            <a:r>
              <a:rPr lang="zh-TW" altLang="en-US" sz="2200" dirty="0" smtClean="0">
                <a:solidFill>
                  <a:srgbClr val="0033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證照</a:t>
            </a:r>
            <a:r>
              <a:rPr lang="en-US" altLang="zh-TW" sz="22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200" b="1" dirty="0">
                <a:solidFill>
                  <a:srgbClr val="FF505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在學期間</a:t>
            </a:r>
            <a:r>
              <a:rPr lang="en-US" altLang="zh-TW" sz="22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endParaRPr lang="en-US" altLang="zh-TW" sz="2200" dirty="0">
              <a:solidFill>
                <a:srgbClr val="FF0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indent="-76200" eaLnBrk="1" hangingPunct="1">
              <a:lnSpc>
                <a:spcPct val="150000"/>
              </a:lnSpc>
              <a:spcBef>
                <a:spcPts val="600"/>
              </a:spcBef>
              <a:buFontTx/>
              <a:buNone/>
            </a:pPr>
            <a:r>
              <a:rPr lang="zh-TW" altLang="en-US" sz="2200" dirty="0" smtClean="0">
                <a:solidFill>
                  <a:srgbClr val="008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－紙本審查</a:t>
            </a:r>
            <a:r>
              <a:rPr lang="en-US" altLang="zh-TW" sz="2200" dirty="0" smtClean="0">
                <a:solidFill>
                  <a:srgbClr val="008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[</a:t>
            </a:r>
            <a:r>
              <a:rPr lang="zh-TW" altLang="en-US" sz="2200" dirty="0" smtClean="0">
                <a:solidFill>
                  <a:srgbClr val="008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畢業門檻審核表＋證照影本</a:t>
            </a:r>
            <a:r>
              <a:rPr lang="en-US" altLang="zh-TW" sz="2200" dirty="0" smtClean="0">
                <a:solidFill>
                  <a:srgbClr val="008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]</a:t>
            </a:r>
          </a:p>
          <a:p>
            <a:pPr indent="-76200">
              <a:lnSpc>
                <a:spcPct val="150000"/>
              </a:lnSpc>
              <a:spcBef>
                <a:spcPts val="600"/>
              </a:spcBef>
              <a:buNone/>
            </a:pPr>
            <a:r>
              <a:rPr lang="zh-TW" altLang="en-US" sz="2200" dirty="0" smtClean="0">
                <a:solidFill>
                  <a:srgbClr val="008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－</a:t>
            </a:r>
            <a:r>
              <a:rPr lang="zh-TW" altLang="en-US" sz="2200" dirty="0">
                <a:solidFill>
                  <a:srgbClr val="008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各學級證照內容詳</a:t>
            </a:r>
            <a:r>
              <a:rPr lang="zh-TW" altLang="en-US" sz="2200" dirty="0" smtClean="0">
                <a:solidFill>
                  <a:srgbClr val="008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參</a:t>
            </a:r>
            <a:r>
              <a:rPr lang="en-US" altLang="zh-TW" sz="2200" dirty="0" smtClean="0">
                <a:solidFill>
                  <a:srgbClr val="008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[</a:t>
            </a:r>
            <a:r>
              <a:rPr lang="zh-TW" altLang="en-US" sz="2200" dirty="0" smtClean="0">
                <a:solidFill>
                  <a:srgbClr val="008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系網頁</a:t>
            </a:r>
            <a:r>
              <a:rPr lang="en-US" altLang="zh-TW" sz="2200" dirty="0" smtClean="0">
                <a:solidFill>
                  <a:srgbClr val="008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/</a:t>
            </a:r>
            <a:r>
              <a:rPr lang="zh-TW" altLang="en-US" sz="2200" dirty="0" smtClean="0">
                <a:solidFill>
                  <a:srgbClr val="008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證照專區</a:t>
            </a:r>
            <a:r>
              <a:rPr lang="en-US" altLang="zh-TW" sz="2200" dirty="0" smtClean="0">
                <a:solidFill>
                  <a:srgbClr val="008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]</a:t>
            </a:r>
            <a:endParaRPr lang="zh-TW" altLang="en-US" sz="2200" dirty="0">
              <a:solidFill>
                <a:srgbClr val="008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10853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en-US" smtClean="0">
              <a:ea typeface="新細明體" pitchFamily="18" charset="-120"/>
            </a:endParaRPr>
          </a:p>
        </p:txBody>
      </p:sp>
      <p:pic>
        <p:nvPicPr>
          <p:cNvPr id="27651" name="Picture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71488" y="-27377"/>
            <a:ext cx="9216000" cy="6915857"/>
          </a:xfrm>
          <a:solidFill>
            <a:schemeClr val="accent1"/>
          </a:solidFill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159942" y="1449512"/>
            <a:ext cx="5508402" cy="2843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Tx/>
              <a:buNone/>
            </a:pPr>
            <a:r>
              <a:rPr lang="zh-TW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畢業專題</a:t>
            </a:r>
            <a:endParaRPr lang="en-US" altLang="zh-TW" sz="3600" b="1" dirty="0">
              <a:solidFill>
                <a:srgbClr val="00206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40000"/>
              </a:spcBef>
              <a:buFontTx/>
              <a:buNone/>
            </a:pPr>
            <a:r>
              <a:rPr lang="en-US" altLang="zh-TW" dirty="0" smtClean="0">
                <a:solidFill>
                  <a:srgbClr val="80004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106</a:t>
            </a:r>
            <a:r>
              <a:rPr lang="zh-TW" altLang="en-US" dirty="0" smtClean="0">
                <a:solidFill>
                  <a:srgbClr val="80004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年</a:t>
            </a:r>
            <a:r>
              <a:rPr lang="en-US" altLang="zh-TW" dirty="0" smtClean="0">
                <a:solidFill>
                  <a:srgbClr val="80004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12</a:t>
            </a:r>
            <a:r>
              <a:rPr lang="zh-TW" altLang="en-US" dirty="0">
                <a:solidFill>
                  <a:srgbClr val="80004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月底前完成，</a:t>
            </a:r>
            <a:endParaRPr lang="en-US" altLang="zh-TW" dirty="0">
              <a:solidFill>
                <a:srgbClr val="80004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40000"/>
              </a:spcBef>
              <a:buFontTx/>
              <a:buNone/>
            </a:pPr>
            <a:r>
              <a:rPr lang="zh-TW" altLang="en-US" dirty="0">
                <a:solidFill>
                  <a:srgbClr val="80004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以利後續遴選參加</a:t>
            </a:r>
            <a:r>
              <a:rPr lang="zh-TW" altLang="en-US" dirty="0" smtClean="0">
                <a:solidFill>
                  <a:srgbClr val="80004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競賽及</a:t>
            </a:r>
            <a:endParaRPr lang="en-US" altLang="zh-TW" dirty="0" smtClean="0">
              <a:solidFill>
                <a:srgbClr val="80004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40000"/>
              </a:spcBef>
              <a:buFontTx/>
              <a:buNone/>
            </a:pPr>
            <a:r>
              <a:rPr lang="zh-TW" altLang="en-US" dirty="0" smtClean="0">
                <a:solidFill>
                  <a:srgbClr val="80004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專題</a:t>
            </a:r>
            <a:r>
              <a:rPr lang="zh-TW" altLang="en-US" dirty="0">
                <a:solidFill>
                  <a:srgbClr val="80004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發表會之安排。</a:t>
            </a:r>
            <a:endParaRPr lang="en-US" altLang="zh-TW" dirty="0">
              <a:solidFill>
                <a:srgbClr val="80004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69820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3"/>
          <p:cNvSpPr>
            <a:spLocks noChangeArrowheads="1"/>
          </p:cNvSpPr>
          <p:nvPr/>
        </p:nvSpPr>
        <p:spPr bwMode="auto">
          <a:xfrm>
            <a:off x="539552" y="889202"/>
            <a:ext cx="8604448" cy="5745396"/>
          </a:xfrm>
          <a:prstGeom prst="roundRect">
            <a:avLst>
              <a:gd name="adj" fmla="val 8375"/>
            </a:avLst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kumimoji="1" lang="en-US" altLang="zh-TW">
              <a:ea typeface="新細明體" pitchFamily="18" charset="-120"/>
            </a:endParaRPr>
          </a:p>
        </p:txBody>
      </p:sp>
      <p:sp>
        <p:nvSpPr>
          <p:cNvPr id="20483" name="投影片編號版面配置區 5"/>
          <p:cNvSpPr txBox="1">
            <a:spLocks noGrp="1"/>
          </p:cNvSpPr>
          <p:nvPr/>
        </p:nvSpPr>
        <p:spPr bwMode="auto">
          <a:xfrm>
            <a:off x="6804025" y="6381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E00B98F5-D7AF-4E9C-9EBC-A007FBE38F54}" type="slidenum">
              <a:rPr kumimoji="1" lang="en-US" altLang="ja-JP" sz="1400">
                <a:ea typeface="MS PGothic" pitchFamily="34" charset="-128"/>
              </a:rPr>
              <a:pPr algn="r" eaLnBrk="1" hangingPunct="1"/>
              <a:t>15</a:t>
            </a:fld>
            <a:endParaRPr kumimoji="1" lang="en-US" altLang="ja-JP" sz="1400">
              <a:ea typeface="MS PGothic" pitchFamily="34" charset="-128"/>
            </a:endParaRPr>
          </a:p>
        </p:txBody>
      </p:sp>
      <p:grpSp>
        <p:nvGrpSpPr>
          <p:cNvPr id="2" name="群組 1"/>
          <p:cNvGrpSpPr/>
          <p:nvPr/>
        </p:nvGrpSpPr>
        <p:grpSpPr>
          <a:xfrm>
            <a:off x="966902" y="548680"/>
            <a:ext cx="2448000" cy="4464496"/>
            <a:chOff x="966902" y="548680"/>
            <a:chExt cx="2448000" cy="4464496"/>
          </a:xfrm>
        </p:grpSpPr>
        <p:sp>
          <p:nvSpPr>
            <p:cNvPr id="20486" name="AutoShape 9"/>
            <p:cNvSpPr>
              <a:spLocks noChangeArrowheads="1"/>
            </p:cNvSpPr>
            <p:nvPr/>
          </p:nvSpPr>
          <p:spPr bwMode="auto">
            <a:xfrm>
              <a:off x="966902" y="1226675"/>
              <a:ext cx="2448000" cy="3786501"/>
            </a:xfrm>
            <a:prstGeom prst="roundRect">
              <a:avLst>
                <a:gd name="adj" fmla="val 7542"/>
              </a:avLst>
            </a:prstGeom>
            <a:solidFill>
              <a:srgbClr val="CCFFCC"/>
            </a:solidFill>
            <a:ln w="38100" algn="ctr">
              <a:solidFill>
                <a:srgbClr val="339966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tIns="180000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just">
                <a:lnSpc>
                  <a:spcPct val="150000"/>
                </a:lnSpc>
              </a:pPr>
              <a:r>
                <a:rPr kumimoji="1" lang="zh-TW" altLang="en-US" sz="2800" dirty="0" smtClean="0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本校</a:t>
              </a:r>
              <a:r>
                <a:rPr kumimoji="1" lang="en-US" altLang="zh-TW" sz="2800" dirty="0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『</a:t>
              </a:r>
              <a:r>
                <a:rPr kumimoji="1" lang="zh-TW" altLang="en-US" sz="2800" dirty="0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外語能力畢業指標實施辦法</a:t>
              </a:r>
              <a:r>
                <a:rPr kumimoji="1" lang="en-US" altLang="zh-TW" sz="2800" dirty="0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』</a:t>
              </a:r>
              <a:r>
                <a:rPr kumimoji="1" lang="zh-TW" altLang="en-US" sz="2800" dirty="0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中「初階」</a:t>
              </a:r>
              <a:r>
                <a:rPr kumimoji="1" lang="zh-TW" altLang="en-US" sz="2800" dirty="0" smtClean="0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標準</a:t>
              </a:r>
              <a:r>
                <a:rPr kumimoji="1" lang="en-US" altLang="zh-TW" sz="2400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(</a:t>
              </a:r>
              <a:r>
                <a:rPr kumimoji="1" lang="zh-TW" altLang="en-US" sz="2400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語言</a:t>
              </a:r>
              <a:r>
                <a:rPr kumimoji="1" lang="zh-TW" altLang="en-US" sz="2400" dirty="0">
                  <a:solidFill>
                    <a:srgbClr val="FF0000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中心</a:t>
              </a:r>
              <a:r>
                <a:rPr kumimoji="1" lang="zh-TW" altLang="en-US" sz="2400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審查</a:t>
              </a:r>
              <a:r>
                <a:rPr kumimoji="1" lang="en-US" altLang="zh-TW" sz="2400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)</a:t>
              </a:r>
              <a:endParaRPr kumimoji="1" lang="zh-TW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20487" name="AutoShape 10"/>
            <p:cNvSpPr>
              <a:spLocks noChangeArrowheads="1"/>
            </p:cNvSpPr>
            <p:nvPr/>
          </p:nvSpPr>
          <p:spPr bwMode="auto">
            <a:xfrm>
              <a:off x="1047958" y="548680"/>
              <a:ext cx="2285888" cy="563103"/>
            </a:xfrm>
            <a:prstGeom prst="roundRect">
              <a:avLst>
                <a:gd name="adj" fmla="val 50000"/>
              </a:avLst>
            </a:prstGeom>
            <a:solidFill>
              <a:srgbClr val="99CC00"/>
            </a:solidFill>
            <a:ln>
              <a:noFill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kumimoji="1" lang="zh-TW" altLang="en-US" sz="2800" b="1">
                  <a:solidFill>
                    <a:srgbClr val="003300"/>
                  </a:solidFill>
                  <a:latin typeface="華康粗黑體" pitchFamily="49" charset="-120"/>
                  <a:ea typeface="華康粗黑體" pitchFamily="49" charset="-120"/>
                </a:rPr>
                <a:t>英文門檻</a:t>
              </a:r>
            </a:p>
          </p:txBody>
        </p:sp>
      </p:grpSp>
      <p:pic>
        <p:nvPicPr>
          <p:cNvPr id="20485" name="Picture 8" descr="C:\Users\user\Desktop\c03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3140" y="909340"/>
            <a:ext cx="4559300" cy="568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向右箭號 2"/>
          <p:cNvSpPr/>
          <p:nvPr/>
        </p:nvSpPr>
        <p:spPr>
          <a:xfrm>
            <a:off x="3563888" y="3141016"/>
            <a:ext cx="324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58033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4008" y="476672"/>
            <a:ext cx="6330280" cy="664317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休閒系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340768"/>
            <a:ext cx="7920880" cy="511256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800" dirty="0" smtClean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注意事項</a:t>
            </a:r>
            <a:r>
              <a:rPr lang="en-US" altLang="zh-TW" sz="2800" dirty="0" smtClean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-1</a:t>
            </a:r>
            <a:r>
              <a:rPr lang="zh-TW" altLang="en-US" sz="2800" dirty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：</a:t>
            </a:r>
            <a:endParaRPr lang="en-US" altLang="zh-TW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266700" indent="-2667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非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列為畢業學分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，如：</a:t>
            </a:r>
          </a:p>
          <a:p>
            <a:pPr marL="358775" indent="-358775" algn="just">
              <a:spcBef>
                <a:spcPts val="0"/>
              </a:spcBef>
            </a:pP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　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體育選修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次籃球課，第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次修習的籃球</a:t>
            </a:r>
            <a:r>
              <a:rPr lang="zh-TW" altLang="zh-TW" sz="24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不得列計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至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　</a:t>
            </a:r>
            <a:endParaRPr lang="en-US" altLang="zh-TW" sz="24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358775" indent="-358775" algn="just">
              <a:spcBef>
                <a:spcPts val="0"/>
              </a:spcBef>
            </a:pP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   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畢業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學分中，須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再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補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門非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籃球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之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選項體育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sz="24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266700" indent="-2667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必修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務必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修習系上開設之課程，延修等因素經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主任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同意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始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得修習系上規定之相近課程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替代。</a:t>
            </a:r>
            <a:endParaRPr lang="en-US" altLang="zh-TW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266700" indent="-2667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zh-TW" altLang="en-US" sz="28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創造力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講座</a:t>
            </a:r>
            <a:r>
              <a:rPr lang="zh-TW" altLang="en-US" sz="2800" kern="100" dirty="0"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，為日間部四年制學生畢業門檻之一，可至</a:t>
            </a:r>
            <a:r>
              <a:rPr lang="en-US" altLang="zh-TW" sz="2800" kern="100" dirty="0"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【</a:t>
            </a:r>
            <a:r>
              <a:rPr lang="zh-TW" altLang="en-US" sz="2800" kern="100" dirty="0"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學生資訊系統＼畢業證照門檻</a:t>
            </a:r>
            <a:r>
              <a:rPr lang="en-US" altLang="zh-TW" sz="2800" kern="100" dirty="0"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】 </a:t>
            </a:r>
            <a:r>
              <a:rPr lang="zh-TW" altLang="en-US" sz="2800" kern="100" dirty="0"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查詢是否通過</a:t>
            </a:r>
            <a:r>
              <a:rPr lang="zh-TW" altLang="en-US" sz="2800" kern="100" dirty="0" smtClean="0"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。</a:t>
            </a:r>
            <a:endParaRPr lang="en-US" altLang="zh-TW" sz="28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27584" y="476672"/>
            <a:ext cx="8077200" cy="638944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休閒系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8136904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27583" y="1340768"/>
            <a:ext cx="7922877" cy="522231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77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 smtClean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注意事項</a:t>
            </a:r>
            <a:r>
              <a:rPr lang="en-US" altLang="zh-TW" sz="3600" dirty="0" smtClean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-2</a:t>
            </a:r>
            <a:r>
              <a:rPr lang="zh-TW" altLang="en-US" sz="3600" dirty="0" smtClean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：</a:t>
            </a:r>
            <a:endParaRPr lang="en-US" altLang="zh-TW" sz="36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zh-TW" altLang="zh-TW" sz="3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3"/>
              </a:rPr>
              <a:t>外語</a:t>
            </a:r>
            <a:r>
              <a:rPr lang="zh-TW" altLang="zh-TW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3"/>
              </a:rPr>
              <a:t>能力輔導課程</a:t>
            </a:r>
            <a:r>
              <a:rPr lang="zh-TW" altLang="zh-TW" sz="3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若於應屆畢業之次學期開學前未及格或</a:t>
            </a:r>
            <a:r>
              <a:rPr lang="zh-TW" altLang="en-US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未</a:t>
            </a:r>
            <a:r>
              <a:rPr lang="zh-TW" altLang="zh-TW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取得規定之證照門檻，須選</a:t>
            </a:r>
            <a:r>
              <a:rPr lang="zh-TW" altLang="en-US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zh-TW" altLang="zh-TW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「外語能力輔導課程」並完成註冊繳費。</a:t>
            </a:r>
            <a:endParaRPr lang="en-US" altLang="zh-TW" sz="36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zh-TW" altLang="en-US" sz="3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</a:t>
            </a:r>
            <a:r>
              <a:rPr lang="zh-TW" altLang="en-US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上</a:t>
            </a:r>
            <a:r>
              <a:rPr lang="zh-TW" altLang="en-US" sz="3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規定專業證照及資訊證照畢業門檻，</a:t>
            </a:r>
            <a:r>
              <a:rPr lang="zh-TW" altLang="en-US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於應屆畢業之</a:t>
            </a:r>
            <a:r>
              <a:rPr lang="zh-TW" altLang="en-US" sz="36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次學期開學前未取得者，須完成次學期之註冊繳費</a:t>
            </a:r>
            <a:r>
              <a:rPr lang="zh-TW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程序</a:t>
            </a:r>
            <a:r>
              <a:rPr lang="en-US" altLang="zh-TW" sz="3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若</a:t>
            </a:r>
            <a:r>
              <a:rPr lang="zh-TW" altLang="en-US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於下學年度</a:t>
            </a:r>
            <a:r>
              <a:rPr lang="en-US" altLang="zh-TW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9</a:t>
            </a:r>
            <a:r>
              <a:rPr lang="zh-TW" altLang="en-US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月開學前仍未通過者，視為延修生，須於開學後第</a:t>
            </a:r>
            <a:r>
              <a:rPr lang="en-US" altLang="zh-TW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個禮拜完成註冊</a:t>
            </a:r>
            <a:r>
              <a:rPr lang="zh-TW" altLang="en-US" sz="3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繳費</a:t>
            </a:r>
            <a:r>
              <a:rPr lang="en-US" altLang="zh-TW" sz="3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3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sz="36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zh-TW" altLang="zh-TW" sz="3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</a:t>
            </a:r>
            <a:r>
              <a:rPr lang="zh-TW" altLang="zh-TW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學期取得</a:t>
            </a:r>
            <a:r>
              <a:rPr lang="zh-TW" altLang="zh-TW" sz="3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證照經</a:t>
            </a:r>
            <a:r>
              <a:rPr lang="zh-TW" altLang="zh-TW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系辦通過者，</a:t>
            </a:r>
            <a:r>
              <a:rPr lang="zh-TW" altLang="en-US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於</a:t>
            </a:r>
            <a:r>
              <a:rPr lang="zh-TW" altLang="en-US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次學期之</a:t>
            </a:r>
            <a:r>
              <a:rPr lang="zh-TW" altLang="zh-TW" sz="3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期末</a:t>
            </a:r>
            <a:r>
              <a:rPr lang="zh-TW" altLang="zh-TW" sz="36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始得領取</a:t>
            </a:r>
            <a:r>
              <a:rPr lang="zh-TW" altLang="zh-TW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畢業證書</a:t>
            </a:r>
            <a:r>
              <a:rPr lang="zh-TW" altLang="en-US" sz="3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</a:t>
            </a:r>
            <a:r>
              <a:rPr lang="zh-TW" altLang="en-US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即</a:t>
            </a:r>
            <a:r>
              <a:rPr lang="en-US" altLang="zh-TW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月畢業</a:t>
            </a:r>
            <a:r>
              <a:rPr lang="en-US" altLang="zh-TW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en-US" sz="3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月領證書）</a:t>
            </a:r>
            <a:r>
              <a:rPr lang="zh-TW" altLang="en-US" sz="3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sz="36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87288" y="404664"/>
            <a:ext cx="8077200" cy="701273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休閒系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2685" y="1340768"/>
            <a:ext cx="7920880" cy="49685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62000" indent="-762000">
              <a:spcBef>
                <a:spcPts val="300"/>
              </a:spcBef>
            </a:pPr>
            <a:r>
              <a:rPr lang="zh-TW" altLang="en-US" sz="2800" dirty="0" smtClean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注意事項</a:t>
            </a:r>
            <a:r>
              <a:rPr lang="en-US" altLang="zh-TW" sz="2800" dirty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-3</a:t>
            </a:r>
            <a:r>
              <a:rPr lang="zh-TW" altLang="en-US" sz="2800" dirty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：</a:t>
            </a:r>
            <a:endParaRPr lang="en-US" altLang="zh-TW" sz="2800" kern="100" dirty="0">
              <a:solidFill>
                <a:prstClr val="black"/>
              </a:solidFill>
              <a:latin typeface="Times New Roman" panose="02020603050405020304" pitchFamily="18" charset="0"/>
              <a:ea typeface="標楷體"/>
              <a:cs typeface="Times New Roman" panose="02020603050405020304" pitchFamily="18" charset="0"/>
            </a:endParaRPr>
          </a:p>
          <a:p>
            <a:pPr marL="358775" indent="-358775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altLang="zh-TW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請班代於</a:t>
            </a:r>
            <a:r>
              <a:rPr lang="zh-TW" altLang="en-US" sz="2800" u="sng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大四下學期開學時</a:t>
            </a:r>
            <a:r>
              <a:rPr altLang="en-US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至</a:t>
            </a:r>
            <a:r>
              <a:rPr lang="zh-TW" altLang="en-US" sz="28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系</a:t>
            </a:r>
            <a:r>
              <a:rPr altLang="en-US" sz="28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辦公室</a:t>
            </a:r>
            <a:r>
              <a:rPr lang="en-US" altLang="zh-TW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(T2-619.1)</a:t>
            </a:r>
            <a:r>
              <a:rPr altLang="zh-TW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領取</a:t>
            </a:r>
            <a:r>
              <a:rPr altLang="zh-TW" sz="28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「畢業調查表</a:t>
            </a:r>
            <a:r>
              <a:rPr altLang="zh-TW" sz="28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」</a:t>
            </a:r>
            <a:r>
              <a:rPr altLang="en-US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。</a:t>
            </a:r>
            <a:endParaRPr lang="en-US" altLang="zh-TW" sz="2800" kern="100" dirty="0" smtClean="0">
              <a:solidFill>
                <a:prstClr val="black"/>
              </a:solidFill>
              <a:latin typeface="Times New Roman" panose="02020603050405020304" pitchFamily="18" charset="0"/>
              <a:ea typeface="標楷體"/>
              <a:cs typeface="Times New Roman" panose="02020603050405020304" pitchFamily="18" charset="0"/>
            </a:endParaRPr>
          </a:p>
          <a:p>
            <a:pPr marL="358775" indent="-358775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altLang="en-US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請</a:t>
            </a:r>
            <a:r>
              <a:rPr altLang="zh-TW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同學於</a:t>
            </a:r>
            <a:r>
              <a:rPr lang="zh-TW" altLang="en-US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大四上學期學</a:t>
            </a:r>
            <a:r>
              <a:rPr lang="zh-TW" altLang="en-US" sz="2800" kern="10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開時</a:t>
            </a:r>
            <a:r>
              <a:rPr altLang="zh-TW" sz="2800" b="1" kern="10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上網自審</a:t>
            </a:r>
            <a:r>
              <a:rPr altLang="zh-TW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，於【</a:t>
            </a:r>
            <a:r>
              <a:rPr altLang="zh-TW" sz="28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◎自我審查】頁籤確認是否能如期畢業</a:t>
            </a:r>
            <a:r>
              <a:rPr altLang="zh-TW" sz="2800" kern="100" dirty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，並於</a:t>
            </a:r>
            <a:r>
              <a:rPr altLang="zh-TW" sz="28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「畢業調查表」勾選是否畢業及簽名</a:t>
            </a:r>
            <a:r>
              <a:rPr altLang="zh-TW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。</a:t>
            </a:r>
            <a:endParaRPr lang="en-US" altLang="zh-TW" sz="2000" kern="1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8775" indent="-358775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altLang="zh-TW" sz="28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「</a:t>
            </a:r>
            <a:r>
              <a:rPr altLang="zh-TW" sz="28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畢業調查表」</a:t>
            </a:r>
            <a:r>
              <a:rPr altLang="zh-TW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請</a:t>
            </a:r>
            <a:r>
              <a:rPr lang="zh-TW" altLang="en-US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依表件期限內</a:t>
            </a:r>
            <a:r>
              <a:rPr altLang="zh-TW" sz="28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完成簽章並送系辦</a:t>
            </a:r>
            <a:r>
              <a:rPr altLang="en-US" sz="28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公室</a:t>
            </a:r>
            <a:r>
              <a:rPr altLang="zh-TW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賡續辦理審查作業。</a:t>
            </a:r>
            <a:endParaRPr lang="en-US" altLang="zh-TW" sz="2800" kern="100" dirty="0" smtClean="0">
              <a:solidFill>
                <a:prstClr val="black"/>
              </a:solidFill>
              <a:latin typeface="Times New Roman" panose="02020603050405020304" pitchFamily="18" charset="0"/>
              <a:ea typeface="標楷體"/>
              <a:cs typeface="Times New Roman" panose="02020603050405020304" pitchFamily="18" charset="0"/>
            </a:endParaRPr>
          </a:p>
          <a:p>
            <a:pPr marL="358775" indent="-358775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TW" altLang="en-US" sz="28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詳細規定依註冊組公告應屆畢業生畢業資格審查流程及時程。</a:t>
            </a:r>
            <a:endParaRPr lang="en-US" altLang="zh-TW" sz="2400" dirty="0" smtClean="0">
              <a:solidFill>
                <a:prstClr val="black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endParaRPr lang="en-US" altLang="zh-TW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altLang="en-US">
              <a:solidFill>
                <a:prstClr val="black">
                  <a:tint val="75000"/>
                </a:prstClr>
              </a:solidFill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7297864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19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應屆畢業生規定：</a:t>
            </a:r>
            <a:endParaRPr lang="en-US" altLang="zh-TW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1200"/>
              </a:spcBef>
            </a:pP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未修足學期數，但學分已修足欲畢業者，須依學則第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54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條規定申請提前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學期業，審核通過者始得畢業。</a:t>
            </a:r>
            <a:endParaRPr lang="en-US" altLang="zh-TW" sz="30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1200"/>
              </a:spcBef>
            </a:pP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申請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週內申請。</a:t>
            </a:r>
            <a:endParaRPr lang="zh-TW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60806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4752528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皆在學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9552" y="2564904"/>
            <a:ext cx="8136904" cy="417646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66700" indent="-266700">
              <a:buFont typeface="Arial" pitchFamily="34" charset="0"/>
              <a:buChar char="•"/>
            </a:pP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專業必修、專業選修及自由選修之認列，請先洽系辦助教確認（分機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7458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sz="20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266700" indent="-26670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3"/>
              </a:rPr>
              <a:t>通</a:t>
            </a:r>
            <a:r>
              <a:rPr lang="zh-TW" altLang="en-US" sz="2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3"/>
              </a:rPr>
              <a:t>識課程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，請洽通</a:t>
            </a:r>
            <a:r>
              <a:rPr lang="zh-TW" altLang="en-US" sz="2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識中心</a:t>
            </a:r>
            <a:r>
              <a:rPr lang="en-US" altLang="zh-TW" sz="2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學院</a:t>
            </a:r>
            <a:r>
              <a:rPr lang="en-US" altLang="zh-TW" sz="2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老師（分機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7246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20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266700" indent="-26670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4"/>
              </a:rPr>
              <a:t>外語</a:t>
            </a:r>
            <a:r>
              <a:rPr lang="zh-TW" altLang="en-US" sz="2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4"/>
              </a:rPr>
              <a:t>能力檢定</a:t>
            </a:r>
            <a:r>
              <a:rPr lang="zh-TW" altLang="en-US" sz="2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sz="2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5"/>
              </a:rPr>
              <a:t>大一大二英文</a:t>
            </a:r>
            <a:r>
              <a:rPr lang="zh-TW" altLang="en-US" sz="2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，請洽語言中心助教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（分機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7524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</a:t>
            </a:r>
            <a:endParaRPr lang="en-US" altLang="zh-TW" sz="20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266700" indent="-26670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分機</a:t>
            </a:r>
            <a:r>
              <a:rPr lang="en-US" altLang="zh-TW" sz="2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7525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</a:t>
            </a:r>
          </a:p>
          <a:p>
            <a:pPr marL="266700" indent="-26670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創造力</a:t>
            </a:r>
            <a:r>
              <a:rPr lang="zh-TW" altLang="en-US" sz="2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講座，</a:t>
            </a:r>
            <a:r>
              <a:rPr lang="zh-TW" altLang="en-US" sz="2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請洽三創教育與發展中心（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分機</a:t>
            </a:r>
            <a:r>
              <a:rPr lang="en-US" altLang="zh-TW" sz="200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6302</a:t>
            </a:r>
            <a:r>
              <a:rPr lang="en-US" altLang="zh-TW" sz="2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</a:t>
            </a:r>
          </a:p>
          <a:p>
            <a:pPr marL="266700" indent="-26670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勞作</a:t>
            </a:r>
            <a:r>
              <a:rPr lang="zh-TW" altLang="en-US" sz="2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教育，請洽學務處服務學習組（分機</a:t>
            </a:r>
            <a:r>
              <a:rPr lang="en-US" altLang="zh-TW" sz="2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5042</a:t>
            </a:r>
            <a:r>
              <a:rPr lang="zh-TW" altLang="en-US" sz="2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2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5044)</a:t>
            </a:r>
          </a:p>
          <a:p>
            <a:pPr marL="266700" indent="-26670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畢業資格審查系統問題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如已修科目未出現等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：</a:t>
            </a:r>
            <a:endParaRPr lang="en-US" altLang="zh-TW" sz="20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　 日間部</a:t>
            </a:r>
            <a:r>
              <a:rPr lang="zh-TW" altLang="en-US" sz="2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學生：請洽註冊組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（分機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4012~4016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20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zh-TW" altLang="en-US" sz="2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　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進修部</a:t>
            </a:r>
            <a:r>
              <a:rPr lang="zh-TW" altLang="en-US" sz="2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學生：請洽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進修教學</a:t>
            </a:r>
            <a:r>
              <a:rPr lang="zh-TW" altLang="en-US" sz="2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組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（分機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4652~4654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20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282335" y="1700808"/>
            <a:ext cx="41360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學校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電話：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04)2332-3000</a:t>
            </a:r>
            <a:endParaRPr lang="zh-TW" altLang="en-US" sz="28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pPr algn="just"/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畢業應修科目及學分數，係依入學時之課程規劃表修習。</a:t>
            </a:r>
            <a:endParaRPr lang="en-US" altLang="zh-TW" sz="28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algn="just"/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至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【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2"/>
              </a:rPr>
              <a:t>學生資訊系統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＼畢業審核自審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】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自我審核各應修類別是否有漏修。</a:t>
            </a:r>
            <a:endParaRPr lang="en-US" altLang="zh-TW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「畢業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審核自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審」自三上起，即可自行上網查看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</a:p>
          <a:p>
            <a:pPr algn="just">
              <a:spcBef>
                <a:spcPts val="1200"/>
              </a:spcBef>
            </a:pP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校訂必修及專業必修，若為重補修課會對應至「自由選修」頁籤，請先與通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識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中心老師或系辦助教確認後，再於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〔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自審異動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〕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註記即可。</a:t>
            </a:r>
            <a:endParaRPr lang="en-US" altLang="zh-TW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須經系辦助教確認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才會對應至正確的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位置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休閒系（四日）</a:t>
            </a:r>
            <a:r>
              <a:rPr lang="zh-TW" altLang="en-US" sz="3800" dirty="0" smtClean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畢業資格應修學分</a:t>
            </a:r>
            <a:r>
              <a:rPr lang="zh-TW" altLang="en-US" sz="3800" dirty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5"/>
              </a:rPr>
              <a:t>適用課規：</a:t>
            </a:r>
            <a:r>
              <a:rPr lang="en-US" altLang="zh-TW" sz="29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5"/>
              </a:rPr>
              <a:t>103</a:t>
            </a:r>
            <a:r>
              <a:rPr lang="zh-TW" altLang="en-US" sz="29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5"/>
              </a:rPr>
              <a:t>學年度入學適用</a:t>
            </a:r>
            <a:endParaRPr lang="zh-TW" sz="29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99592" y="6021288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301558"/>
              </p:ext>
            </p:extLst>
          </p:nvPr>
        </p:nvGraphicFramePr>
        <p:xfrm>
          <a:off x="960582" y="2060848"/>
          <a:ext cx="7776863" cy="3761758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145365"/>
                <a:gridCol w="1224136"/>
                <a:gridCol w="2016225"/>
                <a:gridCol w="947122"/>
                <a:gridCol w="1141109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6"/>
                        </a:rPr>
                        <a:t>校訂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  <a:hlinkClick r:id="rId6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6"/>
                        </a:rPr>
                        <a:t>必修</a:t>
                      </a:r>
                      <a:endParaRPr lang="zh-TW" altLang="zh-TW" sz="22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r>
                        <a:rPr lang="zh-TW" alt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（含主、副模組必選課程及主模組至少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20</a:t>
                      </a:r>
                      <a:r>
                        <a:rPr lang="zh-TW" alt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學分）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32</a:t>
                      </a: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485656"/>
            <a:ext cx="8077200" cy="567080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四、日間部畢業資格審查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畢業門檻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)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762000" y="1293739"/>
            <a:ext cx="8077200" cy="5015581"/>
          </a:xfr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必選課程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校訂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除表列課程外，須修習「大學入門」及「創造力講座」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勞作教育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一學年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校、系訂畢業門檻：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外語</a:t>
            </a:r>
            <a:r>
              <a:rPr lang="zh-TW" altLang="en-US" sz="2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能力：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本校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「外語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能力畢業指標實施辦法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」中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「初階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標準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（語言中心審查）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資訊證照檢定</a:t>
            </a:r>
            <a:r>
              <a:rPr lang="zh-TW" altLang="en-US" sz="2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TQC</a:t>
            </a:r>
            <a:r>
              <a:rPr lang="zh-TW" altLang="en-US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證照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（系辦統一紙本審查）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專業證照檢定</a:t>
            </a:r>
            <a:r>
              <a:rPr lang="zh-TW" altLang="en-US" sz="26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2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60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點數之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證照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（系辦統一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紙本審查）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/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zh-TW" altLang="zh-TW" sz="2800" kern="100" dirty="0">
              <a:latin typeface="Times New Roman"/>
              <a:ea typeface="新細明體"/>
              <a:cs typeface="新細明體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20653342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投影片編號版面配置區 5"/>
          <p:cNvSpPr txBox="1">
            <a:spLocks noGrp="1"/>
          </p:cNvSpPr>
          <p:nvPr/>
        </p:nvSpPr>
        <p:spPr bwMode="auto">
          <a:xfrm>
            <a:off x="6877050" y="6381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93149696-9CBF-41EB-B01F-C3BE08D0E2A8}" type="slidenum">
              <a:rPr kumimoji="1" lang="en-US" altLang="zh-TW" sz="1400">
                <a:ea typeface="新細明體" pitchFamily="18" charset="-120"/>
              </a:rPr>
              <a:pPr algn="r" eaLnBrk="1" hangingPunct="1"/>
              <a:t>6</a:t>
            </a:fld>
            <a:endParaRPr kumimoji="1" lang="en-US" altLang="zh-TW" sz="1400">
              <a:ea typeface="新細明體" pitchFamily="18" charset="-120"/>
            </a:endParaRPr>
          </a:p>
        </p:txBody>
      </p:sp>
      <p:sp>
        <p:nvSpPr>
          <p:cNvPr id="19459" name="Text Box 20"/>
          <p:cNvSpPr txBox="1">
            <a:spLocks noChangeArrowheads="1"/>
          </p:cNvSpPr>
          <p:nvPr/>
        </p:nvSpPr>
        <p:spPr bwMode="auto">
          <a:xfrm>
            <a:off x="-42863" y="1412875"/>
            <a:ext cx="2873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TW" altLang="en-US" sz="1600">
                <a:solidFill>
                  <a:schemeClr val="bg1"/>
                </a:solidFill>
                <a:ea typeface="標楷體" pitchFamily="65" charset="-120"/>
              </a:rPr>
              <a:t>壹</a:t>
            </a:r>
          </a:p>
        </p:txBody>
      </p:sp>
      <p:sp>
        <p:nvSpPr>
          <p:cNvPr id="19460" name="Text Box 21"/>
          <p:cNvSpPr txBox="1">
            <a:spLocks noChangeArrowheads="1"/>
          </p:cNvSpPr>
          <p:nvPr/>
        </p:nvSpPr>
        <p:spPr bwMode="auto">
          <a:xfrm>
            <a:off x="1738313" y="468313"/>
            <a:ext cx="5713412" cy="646112"/>
          </a:xfrm>
          <a:prstGeom prst="rect">
            <a:avLst/>
          </a:prstGeom>
          <a:gradFill rotWithShape="1">
            <a:gsLst>
              <a:gs pos="0">
                <a:srgbClr val="FFE1CD"/>
              </a:gs>
              <a:gs pos="100000">
                <a:srgbClr val="FF944B"/>
              </a:gs>
            </a:gsLst>
            <a:lin ang="5400000" scaled="1"/>
          </a:gradFill>
          <a:ln w="12700" cap="rnd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zh-TW" altLang="en-US" sz="3600" b="1">
                <a:solidFill>
                  <a:schemeClr val="tx2"/>
                </a:solidFill>
                <a:latin typeface="華康POP1體W9(P)"/>
                <a:ea typeface="新細明體" pitchFamily="18" charset="-120"/>
              </a:rPr>
              <a:t>如何順利畢業</a:t>
            </a:r>
            <a:r>
              <a:rPr kumimoji="1" lang="zh-TW" altLang="en-US" sz="3200" b="1">
                <a:solidFill>
                  <a:schemeClr val="tx2"/>
                </a:solidFill>
                <a:latin typeface="華康POP1體W9(P)"/>
                <a:ea typeface="新細明體" pitchFamily="18" charset="-120"/>
              </a:rPr>
              <a:t>？</a:t>
            </a:r>
          </a:p>
        </p:txBody>
      </p:sp>
      <p:sp>
        <p:nvSpPr>
          <p:cNvPr id="19461" name="Freeform 22"/>
          <p:cNvSpPr>
            <a:spLocks noEditPoints="1"/>
          </p:cNvSpPr>
          <p:nvPr/>
        </p:nvSpPr>
        <p:spPr bwMode="gray">
          <a:xfrm>
            <a:off x="755650" y="2205038"/>
            <a:ext cx="6408738" cy="4441825"/>
          </a:xfrm>
          <a:custGeom>
            <a:avLst/>
            <a:gdLst>
              <a:gd name="T0" fmla="*/ 2147483647 w 2820"/>
              <a:gd name="T1" fmla="*/ 2147483647 h 2912"/>
              <a:gd name="T2" fmla="*/ 2147483647 w 2820"/>
              <a:gd name="T3" fmla="*/ 2147483647 h 2912"/>
              <a:gd name="T4" fmla="*/ 2147483647 w 2820"/>
              <a:gd name="T5" fmla="*/ 2147483647 h 2912"/>
              <a:gd name="T6" fmla="*/ 2147483647 w 2820"/>
              <a:gd name="T7" fmla="*/ 2147483647 h 2912"/>
              <a:gd name="T8" fmla="*/ 2147483647 w 2820"/>
              <a:gd name="T9" fmla="*/ 2147483647 h 2912"/>
              <a:gd name="T10" fmla="*/ 2147483647 w 2820"/>
              <a:gd name="T11" fmla="*/ 2147483647 h 2912"/>
              <a:gd name="T12" fmla="*/ 2147483647 w 2820"/>
              <a:gd name="T13" fmla="*/ 2147483647 h 2912"/>
              <a:gd name="T14" fmla="*/ 2147483647 w 2820"/>
              <a:gd name="T15" fmla="*/ 2147483647 h 2912"/>
              <a:gd name="T16" fmla="*/ 0 w 2820"/>
              <a:gd name="T17" fmla="*/ 2147483647 h 2912"/>
              <a:gd name="T18" fmla="*/ 2147483647 w 2820"/>
              <a:gd name="T19" fmla="*/ 2147483647 h 2912"/>
              <a:gd name="T20" fmla="*/ 2147483647 w 2820"/>
              <a:gd name="T21" fmla="*/ 2147483647 h 2912"/>
              <a:gd name="T22" fmla="*/ 2147483647 w 2820"/>
              <a:gd name="T23" fmla="*/ 2147483647 h 2912"/>
              <a:gd name="T24" fmla="*/ 2147483647 w 2820"/>
              <a:gd name="T25" fmla="*/ 2147483647 h 2912"/>
              <a:gd name="T26" fmla="*/ 2147483647 w 2820"/>
              <a:gd name="T27" fmla="*/ 2147483647 h 2912"/>
              <a:gd name="T28" fmla="*/ 2147483647 w 2820"/>
              <a:gd name="T29" fmla="*/ 2147483647 h 2912"/>
              <a:gd name="T30" fmla="*/ 2147483647 w 2820"/>
              <a:gd name="T31" fmla="*/ 2147483647 h 2912"/>
              <a:gd name="T32" fmla="*/ 2147483647 w 2820"/>
              <a:gd name="T33" fmla="*/ 2147483647 h 2912"/>
              <a:gd name="T34" fmla="*/ 2147483647 w 2820"/>
              <a:gd name="T35" fmla="*/ 2147483647 h 2912"/>
              <a:gd name="T36" fmla="*/ 2147483647 w 2820"/>
              <a:gd name="T37" fmla="*/ 2147483647 h 2912"/>
              <a:gd name="T38" fmla="*/ 2147483647 w 2820"/>
              <a:gd name="T39" fmla="*/ 2147483647 h 2912"/>
              <a:gd name="T40" fmla="*/ 2147483647 w 2820"/>
              <a:gd name="T41" fmla="*/ 2147483647 h 2912"/>
              <a:gd name="T42" fmla="*/ 2147483647 w 2820"/>
              <a:gd name="T43" fmla="*/ 2147483647 h 2912"/>
              <a:gd name="T44" fmla="*/ 2147483647 w 2820"/>
              <a:gd name="T45" fmla="*/ 2147483647 h 2912"/>
              <a:gd name="T46" fmla="*/ 2147483647 w 2820"/>
              <a:gd name="T47" fmla="*/ 2147483647 h 2912"/>
              <a:gd name="T48" fmla="*/ 2147483647 w 2820"/>
              <a:gd name="T49" fmla="*/ 2147483647 h 2912"/>
              <a:gd name="T50" fmla="*/ 2147483647 w 2820"/>
              <a:gd name="T51" fmla="*/ 2147483647 h 2912"/>
              <a:gd name="T52" fmla="*/ 2147483647 w 2820"/>
              <a:gd name="T53" fmla="*/ 2147483647 h 2912"/>
              <a:gd name="T54" fmla="*/ 2147483647 w 2820"/>
              <a:gd name="T55" fmla="*/ 2147483647 h 2912"/>
              <a:gd name="T56" fmla="*/ 2147483647 w 2820"/>
              <a:gd name="T57" fmla="*/ 2147483647 h 2912"/>
              <a:gd name="T58" fmla="*/ 2147483647 w 2820"/>
              <a:gd name="T59" fmla="*/ 2147483647 h 2912"/>
              <a:gd name="T60" fmla="*/ 2147483647 w 2820"/>
              <a:gd name="T61" fmla="*/ 2147483647 h 2912"/>
              <a:gd name="T62" fmla="*/ 2147483647 w 2820"/>
              <a:gd name="T63" fmla="*/ 2147483647 h 2912"/>
              <a:gd name="T64" fmla="*/ 2147483647 w 2820"/>
              <a:gd name="T65" fmla="*/ 2147483647 h 2912"/>
              <a:gd name="T66" fmla="*/ 2147483647 w 2820"/>
              <a:gd name="T67" fmla="*/ 2147483647 h 2912"/>
              <a:gd name="T68" fmla="*/ 2147483647 w 2820"/>
              <a:gd name="T69" fmla="*/ 2147483647 h 2912"/>
              <a:gd name="T70" fmla="*/ 2147483647 w 2820"/>
              <a:gd name="T71" fmla="*/ 2147483647 h 2912"/>
              <a:gd name="T72" fmla="*/ 2147483647 w 2820"/>
              <a:gd name="T73" fmla="*/ 2147483647 h 2912"/>
              <a:gd name="T74" fmla="*/ 2147483647 w 2820"/>
              <a:gd name="T75" fmla="*/ 2147483647 h 2912"/>
              <a:gd name="T76" fmla="*/ 2147483647 w 2820"/>
              <a:gd name="T77" fmla="*/ 2147483647 h 2912"/>
              <a:gd name="T78" fmla="*/ 2147483647 w 2820"/>
              <a:gd name="T79" fmla="*/ 2147483647 h 2912"/>
              <a:gd name="T80" fmla="*/ 2147483647 w 2820"/>
              <a:gd name="T81" fmla="*/ 2147483647 h 2912"/>
              <a:gd name="T82" fmla="*/ 2147483647 w 2820"/>
              <a:gd name="T83" fmla="*/ 2147483647 h 2912"/>
              <a:gd name="T84" fmla="*/ 2147483647 w 2820"/>
              <a:gd name="T85" fmla="*/ 2147483647 h 2912"/>
              <a:gd name="T86" fmla="*/ 2147483647 w 2820"/>
              <a:gd name="T87" fmla="*/ 2147483647 h 2912"/>
              <a:gd name="T88" fmla="*/ 2147483647 w 2820"/>
              <a:gd name="T89" fmla="*/ 2147483647 h 2912"/>
              <a:gd name="T90" fmla="*/ 2147483647 w 2820"/>
              <a:gd name="T91" fmla="*/ 0 h 2912"/>
              <a:gd name="T92" fmla="*/ 2147483647 w 2820"/>
              <a:gd name="T93" fmla="*/ 2147483647 h 2912"/>
              <a:gd name="T94" fmla="*/ 2147483647 w 2820"/>
              <a:gd name="T95" fmla="*/ 2147483647 h 291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close/>
              </a:path>
            </a:pathLst>
          </a:custGeom>
          <a:gradFill rotWithShape="1">
            <a:gsLst>
              <a:gs pos="0">
                <a:srgbClr val="FFD1E8"/>
              </a:gs>
              <a:gs pos="100000">
                <a:srgbClr val="FFF3F3"/>
              </a:gs>
            </a:gsLst>
            <a:lin ang="2700000" scaled="1"/>
          </a:gradFill>
          <a:ln>
            <a:noFill/>
          </a:ln>
          <a:effectLst>
            <a:outerShdw dist="206741" dir="8249373" algn="ctr" rotWithShape="0">
              <a:srgbClr val="00000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9462" name="Text Box 23"/>
          <p:cNvSpPr txBox="1">
            <a:spLocks noChangeArrowheads="1"/>
          </p:cNvSpPr>
          <p:nvPr/>
        </p:nvSpPr>
        <p:spPr bwMode="auto">
          <a:xfrm>
            <a:off x="3822700" y="1390650"/>
            <a:ext cx="5194300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kumimoji="1" lang="en-US" altLang="zh-TW" sz="2600" b="1" dirty="0">
                <a:solidFill>
                  <a:srgbClr val="0000FF"/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1.</a:t>
            </a:r>
            <a:r>
              <a:rPr kumimoji="1" lang="zh-TW" altLang="en-US" sz="2600" b="1" dirty="0">
                <a:solidFill>
                  <a:srgbClr val="0000FF"/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大學入門</a:t>
            </a:r>
            <a:r>
              <a:rPr kumimoji="1" lang="en-US" altLang="zh-TW" sz="2600" b="1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-</a:t>
            </a:r>
            <a:r>
              <a:rPr kumimoji="1" lang="zh-TW" altLang="en-US" sz="2600" b="1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通識教育中心</a:t>
            </a:r>
            <a:r>
              <a:rPr kumimoji="1" lang="en-US" altLang="zh-TW" sz="2600" b="1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A-406</a:t>
            </a:r>
          </a:p>
          <a:p>
            <a:pPr eaLnBrk="1" hangingPunct="1"/>
            <a:r>
              <a:rPr kumimoji="1" lang="zh-TW" altLang="en-US" sz="2600" b="1" dirty="0">
                <a:solidFill>
                  <a:srgbClr val="0000FF"/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    創造力講座</a:t>
            </a:r>
          </a:p>
          <a:p>
            <a:pPr eaLnBrk="1" hangingPunct="1"/>
            <a:r>
              <a:rPr kumimoji="1" lang="en-US" altLang="zh-TW" sz="2600" b="1" dirty="0">
                <a:solidFill>
                  <a:srgbClr val="0000FF"/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2.</a:t>
            </a:r>
            <a:r>
              <a:rPr kumimoji="1" lang="zh-TW" altLang="en-US" sz="2600" b="1" dirty="0">
                <a:solidFill>
                  <a:srgbClr val="0000FF"/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勞作教育</a:t>
            </a:r>
            <a:r>
              <a:rPr kumimoji="1" lang="en-US" altLang="zh-TW" sz="2600" b="1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-</a:t>
            </a:r>
            <a:r>
              <a:rPr kumimoji="1" lang="zh-TW" altLang="en-US" sz="2600" b="1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服務學習組 </a:t>
            </a:r>
            <a:r>
              <a:rPr kumimoji="1" lang="en-US" altLang="zh-TW" sz="2600" b="1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R-103</a:t>
            </a:r>
            <a:endParaRPr kumimoji="1" lang="zh-TW" altLang="en-US" sz="2600" b="1" dirty="0">
              <a:latin typeface="Times New Roman" panose="02020603050405020304" pitchFamily="18" charset="0"/>
              <a:ea typeface="新細明體" pitchFamily="18" charset="-120"/>
              <a:cs typeface="Times New Roman" panose="02020603050405020304" pitchFamily="18" charset="0"/>
            </a:endParaRPr>
          </a:p>
          <a:p>
            <a:pPr eaLnBrk="1" hangingPunct="1"/>
            <a:r>
              <a:rPr kumimoji="1" lang="en-US" altLang="zh-TW" sz="2600" b="1" dirty="0">
                <a:solidFill>
                  <a:srgbClr val="0000FF"/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3.</a:t>
            </a:r>
            <a:r>
              <a:rPr kumimoji="1" lang="zh-TW" altLang="en-US" sz="2600" b="1" dirty="0">
                <a:solidFill>
                  <a:srgbClr val="0000FF"/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英文門檻</a:t>
            </a:r>
            <a:r>
              <a:rPr kumimoji="1" lang="en-US" altLang="zh-TW" sz="2600" b="1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-</a:t>
            </a:r>
            <a:r>
              <a:rPr kumimoji="1" lang="zh-TW" altLang="en-US" sz="2600" b="1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語言中心 </a:t>
            </a:r>
            <a:r>
              <a:rPr kumimoji="1" lang="en-US" altLang="zh-TW" sz="2600" b="1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D-108</a:t>
            </a:r>
            <a:endParaRPr kumimoji="1" lang="zh-TW" altLang="en-US" sz="2600" b="1" dirty="0">
              <a:solidFill>
                <a:srgbClr val="0000FF"/>
              </a:solidFill>
              <a:latin typeface="Times New Roman" panose="02020603050405020304" pitchFamily="18" charset="0"/>
              <a:ea typeface="新細明體" pitchFamily="18" charset="-120"/>
              <a:cs typeface="Times New Roman" panose="02020603050405020304" pitchFamily="18" charset="0"/>
            </a:endParaRPr>
          </a:p>
        </p:txBody>
      </p:sp>
      <p:sp>
        <p:nvSpPr>
          <p:cNvPr id="6151" name="Text Box 25"/>
          <p:cNvSpPr txBox="1">
            <a:spLocks noChangeArrowheads="1"/>
          </p:cNvSpPr>
          <p:nvPr/>
        </p:nvSpPr>
        <p:spPr bwMode="auto">
          <a:xfrm>
            <a:off x="5292725" y="3273425"/>
            <a:ext cx="3851275" cy="34470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kumimoji="1" lang="en-US" altLang="zh-TW" sz="2600" b="1" dirty="0">
                <a:solidFill>
                  <a:srgbClr val="6600CC"/>
                </a:solidFill>
                <a:latin typeface="Times New Roman" panose="02020603050405020304" pitchFamily="18" charset="0"/>
                <a:ea typeface="華康平劇體W7(P)" pitchFamily="82" charset="-120"/>
                <a:cs typeface="Times New Roman" panose="02020603050405020304" pitchFamily="18" charset="0"/>
              </a:rPr>
              <a:t>1.</a:t>
            </a:r>
            <a:r>
              <a:rPr kumimoji="1" lang="zh-TW" altLang="en-US" sz="2600" b="1" dirty="0">
                <a:solidFill>
                  <a:srgbClr val="6600CC"/>
                </a:solidFill>
                <a:latin typeface="Times New Roman" panose="02020603050405020304" pitchFamily="18" charset="0"/>
                <a:ea typeface="華康平劇體W7(P)" pitchFamily="82" charset="-120"/>
                <a:cs typeface="Times New Roman" panose="02020603050405020304" pitchFamily="18" charset="0"/>
              </a:rPr>
              <a:t>修畢</a:t>
            </a:r>
            <a:r>
              <a:rPr kumimoji="1" lang="en-US" altLang="zh-TW" sz="2600" b="1" dirty="0">
                <a:solidFill>
                  <a:srgbClr val="6600CC"/>
                </a:solidFill>
                <a:latin typeface="Times New Roman" panose="02020603050405020304" pitchFamily="18" charset="0"/>
                <a:ea typeface="華康平劇體W7(P)" pitchFamily="82" charset="-120"/>
                <a:cs typeface="Times New Roman" panose="02020603050405020304" pitchFamily="18" charset="0"/>
              </a:rPr>
              <a:t>132</a:t>
            </a:r>
            <a:r>
              <a:rPr kumimoji="1" lang="zh-TW" altLang="en-US" sz="2600" b="1" dirty="0">
                <a:solidFill>
                  <a:srgbClr val="6600CC"/>
                </a:solidFill>
                <a:latin typeface="Times New Roman" panose="02020603050405020304" pitchFamily="18" charset="0"/>
                <a:ea typeface="華康平劇體W7(P)" pitchFamily="82" charset="-120"/>
                <a:cs typeface="Times New Roman" panose="02020603050405020304" pitchFamily="18" charset="0"/>
              </a:rPr>
              <a:t>學分</a:t>
            </a:r>
          </a:p>
          <a:p>
            <a:pPr eaLnBrk="1" hangingPunct="1">
              <a:defRPr/>
            </a:pPr>
            <a:r>
              <a:rPr kumimoji="1" lang="en-US" altLang="zh-TW" sz="2600" b="1" dirty="0">
                <a:solidFill>
                  <a:srgbClr val="6600CC"/>
                </a:solidFill>
                <a:latin typeface="Times New Roman" panose="02020603050405020304" pitchFamily="18" charset="0"/>
                <a:ea typeface="華康平劇體W7(P)" pitchFamily="82" charset="-120"/>
                <a:cs typeface="Times New Roman" panose="02020603050405020304" pitchFamily="18" charset="0"/>
              </a:rPr>
              <a:t>2.</a:t>
            </a:r>
            <a:r>
              <a:rPr kumimoji="1" lang="zh-TW" altLang="en-US" sz="2600" b="1" dirty="0">
                <a:solidFill>
                  <a:srgbClr val="6600CC"/>
                </a:solidFill>
                <a:latin typeface="Times New Roman" panose="02020603050405020304" pitchFamily="18" charset="0"/>
                <a:ea typeface="華康平劇體W7(P)" pitchFamily="82" charset="-120"/>
                <a:cs typeface="Times New Roman" panose="02020603050405020304" pitchFamily="18" charset="0"/>
              </a:rPr>
              <a:t>專業證照門檻</a:t>
            </a:r>
            <a:r>
              <a:rPr kumimoji="1" lang="en-US" altLang="zh-TW" sz="2600" b="1" dirty="0">
                <a:solidFill>
                  <a:srgbClr val="6600CC"/>
                </a:solidFill>
                <a:latin typeface="Times New Roman" panose="02020603050405020304" pitchFamily="18" charset="0"/>
                <a:ea typeface="華康平劇體W7(P)" pitchFamily="82" charset="-120"/>
                <a:cs typeface="Times New Roman" panose="02020603050405020304" pitchFamily="18" charset="0"/>
              </a:rPr>
              <a:t>60</a:t>
            </a:r>
            <a:r>
              <a:rPr kumimoji="1" lang="zh-TW" altLang="en-US" sz="2600" b="1" dirty="0">
                <a:solidFill>
                  <a:srgbClr val="6600CC"/>
                </a:solidFill>
                <a:latin typeface="Times New Roman" panose="02020603050405020304" pitchFamily="18" charset="0"/>
                <a:ea typeface="華康平劇體W7(P)" pitchFamily="82" charset="-120"/>
                <a:cs typeface="Times New Roman" panose="02020603050405020304" pitchFamily="18" charset="0"/>
              </a:rPr>
              <a:t>點</a:t>
            </a:r>
            <a:endParaRPr kumimoji="1" lang="en-US" altLang="zh-TW" sz="2600" b="1" dirty="0">
              <a:solidFill>
                <a:srgbClr val="6600CC"/>
              </a:solidFill>
              <a:latin typeface="Times New Roman" panose="02020603050405020304" pitchFamily="18" charset="0"/>
              <a:ea typeface="華康平劇體W7(P)" pitchFamily="82" charset="-12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kumimoji="1" lang="en-US" altLang="zh-TW" sz="2600" b="1" dirty="0">
                <a:solidFill>
                  <a:srgbClr val="6600CC"/>
                </a:solidFill>
                <a:latin typeface="Times New Roman" panose="02020603050405020304" pitchFamily="18" charset="0"/>
                <a:ea typeface="華康平劇體W7(P)" pitchFamily="82" charset="-120"/>
                <a:cs typeface="Times New Roman" panose="02020603050405020304" pitchFamily="18" charset="0"/>
              </a:rPr>
              <a:t>3.</a:t>
            </a:r>
            <a:r>
              <a:rPr kumimoji="1" lang="zh-TW" altLang="en-US" sz="2600" b="1" dirty="0">
                <a:solidFill>
                  <a:srgbClr val="6600CC"/>
                </a:solidFill>
                <a:latin typeface="Times New Roman" panose="02020603050405020304" pitchFamily="18" charset="0"/>
                <a:ea typeface="華康平劇體W7(P)" pitchFamily="82" charset="-120"/>
                <a:cs typeface="Times New Roman" panose="02020603050405020304" pitchFamily="18" charset="0"/>
              </a:rPr>
              <a:t>資訊證照門檻</a:t>
            </a:r>
            <a:r>
              <a:rPr kumimoji="1" lang="en-US" altLang="zh-TW" sz="2600" b="1" dirty="0">
                <a:solidFill>
                  <a:srgbClr val="6600CC"/>
                </a:solidFill>
                <a:latin typeface="Times New Roman" panose="02020603050405020304" pitchFamily="18" charset="0"/>
                <a:ea typeface="華康平劇體W7(P)" pitchFamily="82" charset="-120"/>
                <a:cs typeface="Times New Roman" panose="02020603050405020304" pitchFamily="18" charset="0"/>
              </a:rPr>
              <a:t>(TQC)</a:t>
            </a:r>
            <a:endParaRPr kumimoji="1" lang="zh-TW" altLang="en-US" sz="2600" b="1" dirty="0">
              <a:solidFill>
                <a:srgbClr val="6600CC"/>
              </a:solidFill>
              <a:latin typeface="Times New Roman" panose="02020603050405020304" pitchFamily="18" charset="0"/>
              <a:ea typeface="華康平劇體W7(P)" pitchFamily="82" charset="-12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kumimoji="1" lang="en-US" altLang="zh-TW" sz="2600" b="1" dirty="0">
                <a:solidFill>
                  <a:srgbClr val="6600CC"/>
                </a:solidFill>
                <a:latin typeface="Times New Roman" panose="02020603050405020304" pitchFamily="18" charset="0"/>
                <a:ea typeface="華康平劇體W7(P)" pitchFamily="82" charset="-120"/>
                <a:cs typeface="Times New Roman" panose="02020603050405020304" pitchFamily="18" charset="0"/>
              </a:rPr>
              <a:t>3.</a:t>
            </a:r>
            <a:r>
              <a:rPr kumimoji="1" lang="zh-TW" altLang="en-US" sz="2600" b="1" dirty="0">
                <a:solidFill>
                  <a:srgbClr val="6600CC"/>
                </a:solidFill>
                <a:latin typeface="Times New Roman" panose="02020603050405020304" pitchFamily="18" charset="0"/>
                <a:ea typeface="華康平劇體W7(P)" pitchFamily="82" charset="-120"/>
                <a:cs typeface="Times New Roman" panose="02020603050405020304" pitchFamily="18" charset="0"/>
              </a:rPr>
              <a:t>校內實習</a:t>
            </a:r>
            <a:r>
              <a:rPr kumimoji="1" lang="en-US" altLang="zh-TW" sz="2600" b="1" dirty="0">
                <a:solidFill>
                  <a:srgbClr val="6600CC"/>
                </a:solidFill>
                <a:latin typeface="Times New Roman" panose="02020603050405020304" pitchFamily="18" charset="0"/>
                <a:ea typeface="華康平劇體W7(P)" pitchFamily="82" charset="-120"/>
                <a:cs typeface="Times New Roman" panose="02020603050405020304" pitchFamily="18" charset="0"/>
              </a:rPr>
              <a:t>120</a:t>
            </a:r>
            <a:r>
              <a:rPr kumimoji="1" lang="zh-TW" altLang="en-US" sz="2600" b="1" dirty="0">
                <a:solidFill>
                  <a:srgbClr val="6600CC"/>
                </a:solidFill>
                <a:latin typeface="Times New Roman" panose="02020603050405020304" pitchFamily="18" charset="0"/>
                <a:ea typeface="華康平劇體W7(P)" pitchFamily="82" charset="-120"/>
                <a:cs typeface="Times New Roman" panose="02020603050405020304" pitchFamily="18" charset="0"/>
              </a:rPr>
              <a:t>小時</a:t>
            </a:r>
          </a:p>
          <a:p>
            <a:pPr eaLnBrk="1" hangingPunct="1">
              <a:defRPr/>
            </a:pPr>
            <a:r>
              <a:rPr kumimoji="1" lang="en-US" altLang="zh-TW" sz="2600" b="1" dirty="0">
                <a:solidFill>
                  <a:srgbClr val="6600CC"/>
                </a:solidFill>
                <a:latin typeface="Times New Roman" panose="02020603050405020304" pitchFamily="18" charset="0"/>
                <a:ea typeface="華康平劇體W7(P)" pitchFamily="82" charset="-120"/>
                <a:cs typeface="Times New Roman" panose="02020603050405020304" pitchFamily="18" charset="0"/>
              </a:rPr>
              <a:t>4.</a:t>
            </a:r>
            <a:r>
              <a:rPr kumimoji="1" lang="zh-TW" altLang="en-US" sz="2600" b="1" dirty="0">
                <a:solidFill>
                  <a:srgbClr val="6600CC"/>
                </a:solidFill>
                <a:latin typeface="Times New Roman" panose="02020603050405020304" pitchFamily="18" charset="0"/>
                <a:ea typeface="華康平劇體W7(P)" pitchFamily="82" charset="-120"/>
                <a:cs typeface="Times New Roman" panose="02020603050405020304" pitchFamily="18" charset="0"/>
              </a:rPr>
              <a:t>校外實習</a:t>
            </a:r>
            <a:endParaRPr kumimoji="1" lang="en-US" altLang="zh-TW" sz="1200" b="1" dirty="0">
              <a:solidFill>
                <a:srgbClr val="6600CC"/>
              </a:solidFill>
              <a:latin typeface="Times New Roman" panose="02020603050405020304" pitchFamily="18" charset="0"/>
              <a:ea typeface="華康平劇體W7(P)" pitchFamily="82" charset="-12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kumimoji="1" lang="zh-TW" altLang="en-US" sz="2200" b="1" dirty="0">
                <a:ln w="12700" cmpd="thickThin"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ea typeface="華康POP1體W9(P)" pitchFamily="82" charset="-120"/>
                <a:cs typeface="Times New Roman" panose="02020603050405020304" pitchFamily="18" charset="0"/>
              </a:rPr>
              <a:t>提醒</a:t>
            </a:r>
            <a:r>
              <a:rPr kumimoji="1" lang="zh-TW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ea typeface="華康POP1體W9(P)" pitchFamily="82" charset="-120"/>
                <a:cs typeface="Times New Roman" panose="02020603050405020304" pitchFamily="18" charset="0"/>
              </a:rPr>
              <a:t>：</a:t>
            </a:r>
            <a:endParaRPr kumimoji="1" lang="en-US" altLang="zh-TW" sz="2200" b="1" dirty="0">
              <a:solidFill>
                <a:srgbClr val="FF0000"/>
              </a:solidFill>
              <a:latin typeface="Times New Roman" panose="02020603050405020304" pitchFamily="18" charset="0"/>
              <a:ea typeface="華康POP1體W9(P)" pitchFamily="82" charset="-12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kumimoji="1" lang="zh-TW" altLang="en-US" sz="2200" b="1" dirty="0">
                <a:solidFill>
                  <a:srgbClr val="FF0080"/>
                </a:solidFill>
                <a:latin typeface="Times New Roman" panose="02020603050405020304" pitchFamily="18" charset="0"/>
                <a:ea typeface="華康POP1體W9(P)" pitchFamily="82" charset="-120"/>
                <a:cs typeface="Times New Roman" panose="02020603050405020304" pitchFamily="18" charset="0"/>
              </a:rPr>
              <a:t>轉學</a:t>
            </a:r>
            <a:r>
              <a:rPr kumimoji="1" lang="en-US" altLang="zh-TW" sz="2200" b="1" dirty="0">
                <a:solidFill>
                  <a:srgbClr val="FF0080"/>
                </a:solidFill>
                <a:latin typeface="Times New Roman" panose="02020603050405020304" pitchFamily="18" charset="0"/>
                <a:ea typeface="華康POP1體W9(P)" pitchFamily="82" charset="-120"/>
                <a:cs typeface="Times New Roman" panose="02020603050405020304" pitchFamily="18" charset="0"/>
              </a:rPr>
              <a:t>/</a:t>
            </a:r>
            <a:r>
              <a:rPr kumimoji="1" lang="zh-TW" altLang="en-US" sz="2200" b="1" dirty="0">
                <a:solidFill>
                  <a:srgbClr val="FF0080"/>
                </a:solidFill>
                <a:latin typeface="Times New Roman" panose="02020603050405020304" pitchFamily="18" charset="0"/>
                <a:ea typeface="華康POP1體W9(P)" pitchFamily="82" charset="-120"/>
                <a:cs typeface="Times New Roman" panose="02020603050405020304" pitchFamily="18" charset="0"/>
              </a:rPr>
              <a:t>系生，請自行至學生資訊系統查詢，是否</a:t>
            </a:r>
            <a:r>
              <a:rPr kumimoji="1" lang="zh-TW" altLang="en-US" sz="2200" b="1" u="sng" dirty="0">
                <a:solidFill>
                  <a:srgbClr val="FF0080"/>
                </a:solidFill>
                <a:latin typeface="Times New Roman" panose="02020603050405020304" pitchFamily="18" charset="0"/>
                <a:ea typeface="華康POP1體W9(P)" pitchFamily="82" charset="-120"/>
                <a:cs typeface="Times New Roman" panose="02020603050405020304" pitchFamily="18" charset="0"/>
              </a:rPr>
              <a:t>校內實習</a:t>
            </a:r>
            <a:r>
              <a:rPr kumimoji="1" lang="en-US" altLang="zh-TW" sz="2200" b="1" u="sng" dirty="0">
                <a:solidFill>
                  <a:srgbClr val="FF0080"/>
                </a:solidFill>
                <a:latin typeface="Times New Roman" panose="02020603050405020304" pitchFamily="18" charset="0"/>
                <a:ea typeface="華康POP1體W9(P)" pitchFamily="82" charset="-120"/>
                <a:cs typeface="Times New Roman" panose="02020603050405020304" pitchFamily="18" charset="0"/>
              </a:rPr>
              <a:t>(</a:t>
            </a:r>
            <a:r>
              <a:rPr kumimoji="1" lang="zh-TW" altLang="en-US" sz="2200" b="1" u="sng" dirty="0">
                <a:solidFill>
                  <a:srgbClr val="FF0080"/>
                </a:solidFill>
                <a:latin typeface="Times New Roman" panose="02020603050405020304" pitchFamily="18" charset="0"/>
                <a:ea typeface="華康POP1體W9(P)" pitchFamily="82" charset="-120"/>
                <a:cs typeface="Times New Roman" panose="02020603050405020304" pitchFamily="18" charset="0"/>
              </a:rPr>
              <a:t>上</a:t>
            </a:r>
            <a:r>
              <a:rPr kumimoji="1" lang="en-US" altLang="zh-TW" sz="2200" b="1" u="sng" dirty="0">
                <a:solidFill>
                  <a:srgbClr val="FF0080"/>
                </a:solidFill>
                <a:latin typeface="Times New Roman" panose="02020603050405020304" pitchFamily="18" charset="0"/>
                <a:ea typeface="華康POP1體W9(P)" pitchFamily="82" charset="-120"/>
                <a:cs typeface="Times New Roman" panose="02020603050405020304" pitchFamily="18" charset="0"/>
              </a:rPr>
              <a:t>/</a:t>
            </a:r>
            <a:r>
              <a:rPr kumimoji="1" lang="zh-TW" altLang="en-US" sz="2200" b="1" u="sng" dirty="0">
                <a:solidFill>
                  <a:srgbClr val="FF0080"/>
                </a:solidFill>
                <a:latin typeface="Times New Roman" panose="02020603050405020304" pitchFamily="18" charset="0"/>
                <a:ea typeface="華康POP1體W9(P)" pitchFamily="82" charset="-120"/>
                <a:cs typeface="Times New Roman" panose="02020603050405020304" pitchFamily="18" charset="0"/>
              </a:rPr>
              <a:t>下</a:t>
            </a:r>
            <a:r>
              <a:rPr kumimoji="1" lang="en-US" altLang="zh-TW" sz="2200" b="1" u="sng" dirty="0">
                <a:solidFill>
                  <a:srgbClr val="FF0080"/>
                </a:solidFill>
                <a:latin typeface="Times New Roman" panose="02020603050405020304" pitchFamily="18" charset="0"/>
                <a:ea typeface="華康POP1體W9(P)" pitchFamily="82" charset="-120"/>
                <a:cs typeface="Times New Roman" panose="02020603050405020304" pitchFamily="18" charset="0"/>
              </a:rPr>
              <a:t>)</a:t>
            </a:r>
            <a:r>
              <a:rPr kumimoji="1" lang="zh-TW" altLang="en-US" sz="2200" b="1" u="sng" dirty="0">
                <a:solidFill>
                  <a:srgbClr val="FF0080"/>
                </a:solidFill>
                <a:latin typeface="Times New Roman" panose="02020603050405020304" pitchFamily="18" charset="0"/>
                <a:ea typeface="華康POP1體W9(P)" pitchFamily="82" charset="-120"/>
                <a:cs typeface="Times New Roman" panose="02020603050405020304" pitchFamily="18" charset="0"/>
              </a:rPr>
              <a:t>皆有</a:t>
            </a:r>
            <a:r>
              <a:rPr kumimoji="1" lang="zh-TW" altLang="en-US" sz="2200" b="1" u="sng" dirty="0" smtClean="0">
                <a:solidFill>
                  <a:srgbClr val="FF0080"/>
                </a:solidFill>
                <a:latin typeface="Times New Roman" panose="02020603050405020304" pitchFamily="18" charset="0"/>
                <a:ea typeface="華康POP1體W9(P)" pitchFamily="82" charset="-120"/>
                <a:cs typeface="Times New Roman" panose="02020603050405020304" pitchFamily="18" charset="0"/>
              </a:rPr>
              <a:t>選課及成績。</a:t>
            </a:r>
            <a:endParaRPr kumimoji="1" lang="zh-TW" altLang="en-US" sz="2200" b="1" u="sng" dirty="0">
              <a:solidFill>
                <a:srgbClr val="FF0080"/>
              </a:solidFill>
              <a:latin typeface="Times New Roman" panose="02020603050405020304" pitchFamily="18" charset="0"/>
              <a:ea typeface="華康POP1體W9(P)" pitchFamily="82" charset="-120"/>
              <a:cs typeface="Times New Roman" panose="02020603050405020304" pitchFamily="18" charset="0"/>
            </a:endParaRPr>
          </a:p>
        </p:txBody>
      </p:sp>
      <p:grpSp>
        <p:nvGrpSpPr>
          <p:cNvPr id="19464" name="Group 26"/>
          <p:cNvGrpSpPr>
            <a:grpSpLocks/>
          </p:cNvGrpSpPr>
          <p:nvPr/>
        </p:nvGrpSpPr>
        <p:grpSpPr bwMode="auto">
          <a:xfrm>
            <a:off x="3556000" y="4291013"/>
            <a:ext cx="1870075" cy="1958975"/>
            <a:chOff x="839" y="2659"/>
            <a:chExt cx="1178" cy="1234"/>
          </a:xfrm>
        </p:grpSpPr>
        <p:sp>
          <p:nvSpPr>
            <p:cNvPr id="19472" name="Oval 27"/>
            <p:cNvSpPr>
              <a:spLocks noChangeArrowheads="1"/>
            </p:cNvSpPr>
            <p:nvPr/>
          </p:nvSpPr>
          <p:spPr bwMode="gray">
            <a:xfrm rot="-723406">
              <a:off x="1111" y="3430"/>
              <a:ext cx="906" cy="463"/>
            </a:xfrm>
            <a:prstGeom prst="ellipse">
              <a:avLst/>
            </a:prstGeom>
            <a:solidFill>
              <a:srgbClr val="0F2145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73" name="Oval 28"/>
            <p:cNvSpPr>
              <a:spLocks noChangeArrowheads="1"/>
            </p:cNvSpPr>
            <p:nvPr/>
          </p:nvSpPr>
          <p:spPr bwMode="gray">
            <a:xfrm>
              <a:off x="839" y="2659"/>
              <a:ext cx="1074" cy="1004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74" name="Oval 29"/>
            <p:cNvSpPr>
              <a:spLocks noChangeArrowheads="1"/>
            </p:cNvSpPr>
            <p:nvPr/>
          </p:nvSpPr>
          <p:spPr bwMode="gray">
            <a:xfrm>
              <a:off x="852" y="2665"/>
              <a:ext cx="1049" cy="978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75" name="Oval 30"/>
            <p:cNvSpPr>
              <a:spLocks noChangeArrowheads="1"/>
            </p:cNvSpPr>
            <p:nvPr/>
          </p:nvSpPr>
          <p:spPr bwMode="gray">
            <a:xfrm>
              <a:off x="863" y="2674"/>
              <a:ext cx="998" cy="914"/>
            </a:xfrm>
            <a:prstGeom prst="ellipse">
              <a:avLst/>
            </a:prstGeom>
            <a:solidFill>
              <a:srgbClr val="CC99FF">
                <a:alpha val="4784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76" name="Oval 31"/>
            <p:cNvSpPr>
              <a:spLocks noChangeArrowheads="1"/>
            </p:cNvSpPr>
            <p:nvPr/>
          </p:nvSpPr>
          <p:spPr bwMode="gray">
            <a:xfrm>
              <a:off x="921" y="2701"/>
              <a:ext cx="888" cy="74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77" name="Text Box 32"/>
            <p:cNvSpPr txBox="1">
              <a:spLocks noChangeArrowheads="1"/>
            </p:cNvSpPr>
            <p:nvPr/>
          </p:nvSpPr>
          <p:spPr bwMode="gray">
            <a:xfrm>
              <a:off x="1111" y="2840"/>
              <a:ext cx="548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zh-TW" altLang="en-US" sz="5400">
                  <a:solidFill>
                    <a:srgbClr val="000000"/>
                  </a:solidFill>
                  <a:ea typeface="標楷體" pitchFamily="65" charset="-120"/>
                </a:rPr>
                <a:t>系</a:t>
              </a:r>
              <a:endParaRPr lang="zh-TW" altLang="en-US" sz="5400">
                <a:ea typeface="標楷體" pitchFamily="65" charset="-120"/>
              </a:endParaRPr>
            </a:p>
          </p:txBody>
        </p:sp>
      </p:grpSp>
      <p:grpSp>
        <p:nvGrpSpPr>
          <p:cNvPr id="19465" name="Group 33"/>
          <p:cNvGrpSpPr>
            <a:grpSpLocks/>
          </p:cNvGrpSpPr>
          <p:nvPr/>
        </p:nvGrpSpPr>
        <p:grpSpPr bwMode="auto">
          <a:xfrm>
            <a:off x="1611313" y="2120900"/>
            <a:ext cx="1152525" cy="1152525"/>
            <a:chOff x="612" y="1842"/>
            <a:chExt cx="726" cy="726"/>
          </a:xfrm>
        </p:grpSpPr>
        <p:sp>
          <p:nvSpPr>
            <p:cNvPr id="19466" name="Oval 34"/>
            <p:cNvSpPr>
              <a:spLocks noChangeArrowheads="1"/>
            </p:cNvSpPr>
            <p:nvPr/>
          </p:nvSpPr>
          <p:spPr bwMode="gray">
            <a:xfrm rot="-772996">
              <a:off x="612" y="2145"/>
              <a:ext cx="672" cy="423"/>
            </a:xfrm>
            <a:prstGeom prst="ellipse">
              <a:avLst/>
            </a:prstGeom>
            <a:solidFill>
              <a:srgbClr val="0F2145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endParaRPr lang="zh-TW" altLang="en-US" sz="100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9467" name="Oval 35"/>
            <p:cNvSpPr>
              <a:spLocks noChangeArrowheads="1"/>
            </p:cNvSpPr>
            <p:nvPr/>
          </p:nvSpPr>
          <p:spPr bwMode="gray">
            <a:xfrm>
              <a:off x="654" y="1846"/>
              <a:ext cx="684" cy="700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68" name="Oval 36"/>
            <p:cNvSpPr>
              <a:spLocks noChangeArrowheads="1"/>
            </p:cNvSpPr>
            <p:nvPr/>
          </p:nvSpPr>
          <p:spPr bwMode="gray">
            <a:xfrm>
              <a:off x="663" y="1850"/>
              <a:ext cx="667" cy="68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69" name="Oval 37"/>
            <p:cNvSpPr>
              <a:spLocks noChangeArrowheads="1"/>
            </p:cNvSpPr>
            <p:nvPr/>
          </p:nvSpPr>
          <p:spPr bwMode="gray">
            <a:xfrm>
              <a:off x="669" y="1857"/>
              <a:ext cx="635" cy="638"/>
            </a:xfrm>
            <a:prstGeom prst="ellipse">
              <a:avLst/>
            </a:prstGeom>
            <a:solidFill>
              <a:srgbClr val="89A5FF">
                <a:alpha val="4784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70" name="Oval 38"/>
            <p:cNvSpPr>
              <a:spLocks noChangeArrowheads="1"/>
            </p:cNvSpPr>
            <p:nvPr/>
          </p:nvSpPr>
          <p:spPr bwMode="gray">
            <a:xfrm>
              <a:off x="703" y="1842"/>
              <a:ext cx="565" cy="51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71" name="Text Box 39"/>
            <p:cNvSpPr txBox="1">
              <a:spLocks noChangeArrowheads="1"/>
            </p:cNvSpPr>
            <p:nvPr/>
          </p:nvSpPr>
          <p:spPr bwMode="gray">
            <a:xfrm>
              <a:off x="703" y="1888"/>
              <a:ext cx="517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zh-TW" altLang="en-US" sz="5400">
                  <a:solidFill>
                    <a:srgbClr val="000000"/>
                  </a:solidFill>
                  <a:ea typeface="標楷體" pitchFamily="65" charset="-120"/>
                </a:rPr>
                <a:t>校</a:t>
              </a:r>
              <a:endParaRPr lang="zh-TW" altLang="en-US" sz="5400">
                <a:ea typeface="標楷體" pitchFamily="65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70946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投影片編號版面配置區 5"/>
          <p:cNvSpPr txBox="1">
            <a:spLocks noGrp="1"/>
          </p:cNvSpPr>
          <p:nvPr/>
        </p:nvSpPr>
        <p:spPr bwMode="auto">
          <a:xfrm>
            <a:off x="6877050" y="6381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76B75B59-034F-443C-9133-97EBD96D4966}" type="slidenum">
              <a:rPr kumimoji="1" lang="en-US" altLang="zh-TW" sz="1400">
                <a:ea typeface="新細明體" pitchFamily="18" charset="-120"/>
              </a:rPr>
              <a:pPr algn="r" eaLnBrk="1" hangingPunct="1"/>
              <a:t>7</a:t>
            </a:fld>
            <a:endParaRPr kumimoji="1" lang="en-US" altLang="zh-TW" sz="1400">
              <a:ea typeface="新細明體" pitchFamily="18" charset="-120"/>
            </a:endParaRPr>
          </a:p>
        </p:txBody>
      </p:sp>
      <p:sp>
        <p:nvSpPr>
          <p:cNvPr id="21507" name="Line 5"/>
          <p:cNvSpPr>
            <a:spLocks noChangeShapeType="1"/>
          </p:cNvSpPr>
          <p:nvPr/>
        </p:nvSpPr>
        <p:spPr bwMode="auto">
          <a:xfrm flipH="1" flipV="1">
            <a:off x="2051050" y="1328365"/>
            <a:ext cx="0" cy="900000"/>
          </a:xfrm>
          <a:prstGeom prst="line">
            <a:avLst/>
          </a:prstGeom>
          <a:noFill/>
          <a:ln w="57150">
            <a:solidFill>
              <a:srgbClr val="4D4D4D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08" name="Line 7"/>
          <p:cNvSpPr>
            <a:spLocks noChangeShapeType="1"/>
          </p:cNvSpPr>
          <p:nvPr/>
        </p:nvSpPr>
        <p:spPr bwMode="auto">
          <a:xfrm flipH="1" flipV="1">
            <a:off x="7019925" y="1340768"/>
            <a:ext cx="0" cy="900000"/>
          </a:xfrm>
          <a:prstGeom prst="line">
            <a:avLst/>
          </a:prstGeom>
          <a:noFill/>
          <a:ln w="57150">
            <a:solidFill>
              <a:srgbClr val="4D4D4D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09" name="AutoShape 3"/>
          <p:cNvSpPr>
            <a:spLocks noChangeArrowheads="1"/>
          </p:cNvSpPr>
          <p:nvPr/>
        </p:nvSpPr>
        <p:spPr bwMode="gray">
          <a:xfrm>
            <a:off x="1628775" y="368300"/>
            <a:ext cx="5751513" cy="923925"/>
          </a:xfrm>
          <a:prstGeom prst="roundRect">
            <a:avLst>
              <a:gd name="adj" fmla="val 28750"/>
            </a:avLst>
          </a:prstGeom>
          <a:gradFill rotWithShape="1">
            <a:gsLst>
              <a:gs pos="0">
                <a:srgbClr val="C9FFCA"/>
              </a:gs>
              <a:gs pos="100000">
                <a:srgbClr val="8EC0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303200" prstMaterial="legacyMatte">
            <a:bevelT w="13500" h="13500" prst="angle"/>
            <a:bevelB w="13500" h="13500" prst="angle"/>
            <a:extrusionClr>
              <a:srgbClr val="C9FFCA"/>
            </a:extrusionClr>
          </a:sp3d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kumimoji="1" lang="zh-TW" altLang="en-US" sz="3200" dirty="0">
                <a:solidFill>
                  <a:srgbClr val="800040"/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修畢</a:t>
            </a:r>
            <a:r>
              <a:rPr kumimoji="1" lang="en-US" altLang="zh-TW" sz="3200" dirty="0">
                <a:solidFill>
                  <a:srgbClr val="800040"/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132</a:t>
            </a:r>
            <a:r>
              <a:rPr kumimoji="1" lang="zh-TW" altLang="en-US" sz="3200" dirty="0">
                <a:solidFill>
                  <a:srgbClr val="800040"/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學分</a:t>
            </a:r>
          </a:p>
        </p:txBody>
      </p:sp>
      <p:sp>
        <p:nvSpPr>
          <p:cNvPr id="21510" name="Line 4"/>
          <p:cNvSpPr>
            <a:spLocks noChangeShapeType="1"/>
          </p:cNvSpPr>
          <p:nvPr/>
        </p:nvSpPr>
        <p:spPr bwMode="auto">
          <a:xfrm flipV="1">
            <a:off x="2051050" y="1817688"/>
            <a:ext cx="4913313" cy="4762"/>
          </a:xfrm>
          <a:prstGeom prst="line">
            <a:avLst/>
          </a:prstGeom>
          <a:noFill/>
          <a:ln w="57150">
            <a:solidFill>
              <a:srgbClr val="4D4D4D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11" name="Line 6"/>
          <p:cNvSpPr>
            <a:spLocks noChangeShapeType="1"/>
          </p:cNvSpPr>
          <p:nvPr/>
        </p:nvSpPr>
        <p:spPr bwMode="auto">
          <a:xfrm flipH="1" flipV="1">
            <a:off x="4525963" y="1299791"/>
            <a:ext cx="19050" cy="900000"/>
          </a:xfrm>
          <a:prstGeom prst="line">
            <a:avLst/>
          </a:prstGeom>
          <a:noFill/>
          <a:ln w="57150">
            <a:solidFill>
              <a:srgbClr val="4D4D4D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gray">
          <a:xfrm>
            <a:off x="827584" y="2348880"/>
            <a:ext cx="1908000" cy="3960000"/>
          </a:xfrm>
          <a:prstGeom prst="roundRect">
            <a:avLst>
              <a:gd name="adj" fmla="val 4690"/>
            </a:avLst>
          </a:prstGeom>
          <a:gradFill rotWithShape="1">
            <a:gsLst>
              <a:gs pos="0">
                <a:srgbClr val="C5E2FF"/>
              </a:gs>
              <a:gs pos="100000">
                <a:srgbClr val="5F63F3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5E2FF"/>
            </a:extrusionClr>
          </a:sp3d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kumimoji="1" lang="zh-TW" altLang="en-US" sz="1400">
              <a:solidFill>
                <a:schemeClr val="bg1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gray">
          <a:xfrm>
            <a:off x="971600" y="2492896"/>
            <a:ext cx="1579662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zh-TW" altLang="en-US" sz="2400" b="1" dirty="0">
                <a:solidFill>
                  <a:srgbClr val="3333CC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校訂必修</a:t>
            </a:r>
          </a:p>
          <a:p>
            <a:pPr algn="ctr"/>
            <a:r>
              <a:rPr lang="en-US" altLang="zh-TW" sz="2400" b="1" dirty="0">
                <a:solidFill>
                  <a:srgbClr val="3333CC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30</a:t>
            </a:r>
            <a:r>
              <a:rPr lang="zh-TW" altLang="en-US" sz="2400" b="1" dirty="0">
                <a:solidFill>
                  <a:srgbClr val="3333CC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學分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899592" y="3501008"/>
            <a:ext cx="1738312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提醒</a:t>
            </a:r>
          </a:p>
          <a:p>
            <a:pPr algn="ctr" eaLnBrk="1" hangingPunct="1">
              <a:spcBef>
                <a:spcPct val="50000"/>
              </a:spcBef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通識</a:t>
            </a:r>
            <a:r>
              <a:rPr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課群志願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填寫，於初選時，務必將可修課時段</a:t>
            </a:r>
            <a:r>
              <a:rPr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填滿</a:t>
            </a:r>
            <a:endParaRPr lang="en-US" altLang="zh-TW" sz="20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515" name="AutoShape 11"/>
          <p:cNvSpPr>
            <a:spLocks noChangeArrowheads="1"/>
          </p:cNvSpPr>
          <p:nvPr/>
        </p:nvSpPr>
        <p:spPr bwMode="gray">
          <a:xfrm>
            <a:off x="3168016" y="2348880"/>
            <a:ext cx="1908000" cy="3960000"/>
          </a:xfrm>
          <a:prstGeom prst="roundRect">
            <a:avLst>
              <a:gd name="adj" fmla="val 4690"/>
            </a:avLst>
          </a:prstGeom>
          <a:gradFill rotWithShape="1">
            <a:gsLst>
              <a:gs pos="0">
                <a:srgbClr val="FBDAD1"/>
              </a:gs>
              <a:gs pos="100000">
                <a:srgbClr val="F27976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BDAD1"/>
            </a:extrusionClr>
          </a:sp3d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kumimoji="1" lang="zh-TW" altLang="en-US" sz="1400">
              <a:solidFill>
                <a:schemeClr val="bg1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gray">
          <a:xfrm>
            <a:off x="3520529" y="2492896"/>
            <a:ext cx="14160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zh-TW" altLang="en-US" sz="2400" b="1" dirty="0">
                <a:solidFill>
                  <a:srgbClr val="99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專業必修</a:t>
            </a:r>
          </a:p>
          <a:p>
            <a:pPr algn="ctr"/>
            <a:r>
              <a:rPr lang="en-US" altLang="zh-TW" sz="2400" b="1" dirty="0" smtClean="0">
                <a:solidFill>
                  <a:srgbClr val="99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</a:t>
            </a:r>
            <a:r>
              <a:rPr lang="en-US" altLang="zh-TW" sz="2400" b="1" dirty="0">
                <a:solidFill>
                  <a:srgbClr val="99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3</a:t>
            </a:r>
            <a:r>
              <a:rPr lang="zh-TW" altLang="en-US" sz="2400" b="1" dirty="0" smtClean="0">
                <a:solidFill>
                  <a:srgbClr val="99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學分</a:t>
            </a:r>
            <a:endParaRPr lang="zh-TW" altLang="en-US" sz="2400" b="1" dirty="0">
              <a:solidFill>
                <a:srgbClr val="993300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21517" name="AutoShape 14"/>
          <p:cNvSpPr>
            <a:spLocks noChangeArrowheads="1"/>
          </p:cNvSpPr>
          <p:nvPr/>
        </p:nvSpPr>
        <p:spPr bwMode="gray">
          <a:xfrm>
            <a:off x="5508448" y="2348880"/>
            <a:ext cx="3240000" cy="3960000"/>
          </a:xfrm>
          <a:prstGeom prst="roundRect">
            <a:avLst>
              <a:gd name="adj" fmla="val 4690"/>
            </a:avLst>
          </a:prstGeom>
          <a:gradFill rotWithShape="1">
            <a:gsLst>
              <a:gs pos="0">
                <a:srgbClr val="B9FFFF"/>
              </a:gs>
              <a:gs pos="100000">
                <a:srgbClr val="3FA19F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9FFFF"/>
            </a:extrusionClr>
          </a:sp3d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kumimoji="1" lang="zh-TW" altLang="en-US" sz="1400">
              <a:solidFill>
                <a:schemeClr val="bg1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1518" name="Text Box 15"/>
          <p:cNvSpPr txBox="1">
            <a:spLocks noChangeArrowheads="1"/>
          </p:cNvSpPr>
          <p:nvPr/>
        </p:nvSpPr>
        <p:spPr bwMode="gray">
          <a:xfrm>
            <a:off x="6670828" y="2492896"/>
            <a:ext cx="110799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zh-TW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選修</a:t>
            </a:r>
          </a:p>
          <a:p>
            <a:pPr algn="ctr"/>
            <a:r>
              <a:rPr lang="en-US" altLang="zh-TW" sz="2400" b="1" dirty="0" smtClean="0">
                <a:solidFill>
                  <a:srgbClr val="008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59</a:t>
            </a:r>
            <a:r>
              <a:rPr lang="zh-TW" altLang="en-US" sz="2400" b="1" dirty="0" smtClean="0">
                <a:solidFill>
                  <a:srgbClr val="008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學分</a:t>
            </a:r>
            <a:endParaRPr lang="zh-TW" altLang="en-US" sz="2400" b="1" dirty="0">
              <a:solidFill>
                <a:srgbClr val="008000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21519" name="Text Box 16"/>
          <p:cNvSpPr txBox="1">
            <a:spLocks noChangeArrowheads="1"/>
          </p:cNvSpPr>
          <p:nvPr/>
        </p:nvSpPr>
        <p:spPr bwMode="auto">
          <a:xfrm>
            <a:off x="5508448" y="3501008"/>
            <a:ext cx="32400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ts val="600"/>
              </a:spcAft>
            </a:pPr>
            <a:r>
              <a:rPr lang="en-US" altLang="zh-TW" sz="2000" dirty="0">
                <a:solidFill>
                  <a:srgbClr val="004986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1.</a:t>
            </a: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專業</a:t>
            </a:r>
            <a:r>
              <a:rPr lang="zh-TW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選修</a:t>
            </a:r>
            <a:r>
              <a:rPr lang="en-US" altLang="zh-TW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53</a:t>
            </a:r>
            <a:r>
              <a:rPr lang="zh-TW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學分</a:t>
            </a:r>
            <a:endParaRPr lang="en-US" altLang="zh-TW" sz="2000" dirty="0">
              <a:solidFill>
                <a:srgbClr val="FF0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TW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1)</a:t>
            </a:r>
            <a:r>
              <a:rPr lang="zh-TW" altLang="en-US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主模組必、選修至少</a:t>
            </a:r>
            <a:r>
              <a:rPr lang="en-US" altLang="zh-TW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20</a:t>
            </a:r>
            <a:r>
              <a:rPr lang="zh-TW" altLang="en-US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學分</a:t>
            </a:r>
            <a:endParaRPr lang="en-US" altLang="zh-TW" b="1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TW" b="1" dirty="0">
                <a:solidFill>
                  <a:srgbClr val="0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2)</a:t>
            </a:r>
            <a:r>
              <a:rPr lang="zh-TW" alt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副模組必選學分</a:t>
            </a:r>
            <a:endParaRPr lang="en-US" altLang="zh-TW" b="1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2)</a:t>
            </a:r>
            <a:r>
              <a:rPr lang="zh-TW" altLang="en-US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餘系上選修學分</a:t>
            </a:r>
          </a:p>
          <a:p>
            <a:pPr eaLnBrk="1" hangingPunct="1">
              <a:spcBef>
                <a:spcPct val="50000"/>
              </a:spcBef>
              <a:spcAft>
                <a:spcPts val="600"/>
              </a:spcAft>
            </a:pPr>
            <a:r>
              <a:rPr lang="en-US" altLang="zh-TW" sz="2000" dirty="0">
                <a:solidFill>
                  <a:srgbClr val="004986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2.</a:t>
            </a: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自由選修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6</a:t>
            </a:r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學分</a:t>
            </a:r>
            <a:endParaRPr lang="en-US" altLang="zh-TW" sz="2000" dirty="0">
              <a:solidFill>
                <a:srgbClr val="FF0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分包含外系學分、課程</a:t>
            </a:r>
            <a:r>
              <a:rPr lang="zh-TW" altLang="en-US" b="1" dirty="0">
                <a:solidFill>
                  <a:schemeClr val="bg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規劃中未有之本系課程、超修的專業選修或校訂必修及選修學分</a:t>
            </a:r>
          </a:p>
        </p:txBody>
      </p:sp>
      <p:sp>
        <p:nvSpPr>
          <p:cNvPr id="21520" name="Text Box 10"/>
          <p:cNvSpPr txBox="1">
            <a:spLocks noChangeArrowheads="1"/>
          </p:cNvSpPr>
          <p:nvPr/>
        </p:nvSpPr>
        <p:spPr bwMode="auto">
          <a:xfrm>
            <a:off x="3132138" y="3501008"/>
            <a:ext cx="19558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提醒</a:t>
            </a:r>
          </a:p>
          <a:p>
            <a:pPr algn="ctr" eaLnBrk="1" hangingPunct="1">
              <a:spcBef>
                <a:spcPct val="50000"/>
              </a:spcBef>
            </a:pPr>
            <a:r>
              <a:rPr lang="zh-TW" altLang="zh-TW" sz="20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不及格者</a:t>
            </a:r>
            <a:r>
              <a:rPr lang="zh-TW" altLang="zh-TW" sz="20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0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需</a:t>
            </a:r>
            <a:r>
              <a:rPr lang="zh-TW" altLang="zh-TW" sz="20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</a:t>
            </a:r>
            <a:r>
              <a:rPr lang="zh-TW" altLang="en-US" sz="20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sz="20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補修</a:t>
            </a:r>
            <a:r>
              <a:rPr lang="zh-TW" altLang="en-US" sz="20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0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73038" indent="-173038" algn="just">
              <a:spcBef>
                <a:spcPct val="50000"/>
              </a:spcBef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★重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、補修必修科目與修習新舊課程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處理方式 </a:t>
            </a:r>
            <a:r>
              <a:rPr lang="en-US" altLang="zh-TW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華康POP2體W9(P)"/>
              </a:rPr>
              <a:t>系網頁</a:t>
            </a:r>
            <a:r>
              <a:rPr lang="en-US" altLang="zh-TW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華康POP2體W9(P)"/>
              </a:rPr>
              <a:t>/</a:t>
            </a:r>
            <a:r>
              <a:rPr lang="zh-TW" altLang="en-US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華康POP2體W9(P)"/>
              </a:rPr>
              <a:t>課程規劃 查詢</a:t>
            </a:r>
            <a:r>
              <a:rPr lang="en-US" altLang="zh-TW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華康POP2體W9(P)"/>
              </a:rPr>
              <a:t>)</a:t>
            </a:r>
            <a:endParaRPr lang="en-US" altLang="zh-TW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15930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3"/>
          <p:cNvSpPr>
            <a:spLocks noChangeArrowheads="1"/>
          </p:cNvSpPr>
          <p:nvPr/>
        </p:nvSpPr>
        <p:spPr bwMode="auto">
          <a:xfrm>
            <a:off x="591690" y="892175"/>
            <a:ext cx="8496000" cy="5868000"/>
          </a:xfrm>
          <a:prstGeom prst="roundRect">
            <a:avLst>
              <a:gd name="adj" fmla="val 8375"/>
            </a:avLst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kumimoji="1" lang="en-US" altLang="zh-TW">
              <a:ea typeface="新細明體" pitchFamily="18" charset="-120"/>
            </a:endParaRPr>
          </a:p>
        </p:txBody>
      </p:sp>
      <p:sp>
        <p:nvSpPr>
          <p:cNvPr id="22531" name="投影片編號版面配置區 5"/>
          <p:cNvSpPr txBox="1">
            <a:spLocks noGrp="1"/>
          </p:cNvSpPr>
          <p:nvPr/>
        </p:nvSpPr>
        <p:spPr bwMode="auto">
          <a:xfrm>
            <a:off x="6804025" y="6381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FCB6268B-9B56-44BF-841E-CFF1AEF24A2E}" type="slidenum">
              <a:rPr kumimoji="1" lang="en-US" altLang="ja-JP" sz="1400">
                <a:ea typeface="MS PGothic" pitchFamily="34" charset="-128"/>
              </a:rPr>
              <a:pPr algn="r" eaLnBrk="1" hangingPunct="1"/>
              <a:t>8</a:t>
            </a:fld>
            <a:endParaRPr kumimoji="1" lang="en-US" altLang="ja-JP" sz="1400">
              <a:ea typeface="MS PGothic" pitchFamily="34" charset="-128"/>
            </a:endParaRPr>
          </a:p>
        </p:txBody>
      </p:sp>
      <p:grpSp>
        <p:nvGrpSpPr>
          <p:cNvPr id="4" name="群組 3"/>
          <p:cNvGrpSpPr/>
          <p:nvPr/>
        </p:nvGrpSpPr>
        <p:grpSpPr>
          <a:xfrm>
            <a:off x="719784" y="1036638"/>
            <a:ext cx="1944000" cy="5524500"/>
            <a:chOff x="719784" y="1036638"/>
            <a:chExt cx="1944000" cy="5524500"/>
          </a:xfrm>
        </p:grpSpPr>
        <p:sp>
          <p:nvSpPr>
            <p:cNvPr id="22532" name="AutoShape 7"/>
            <p:cNvSpPr>
              <a:spLocks noChangeArrowheads="1"/>
            </p:cNvSpPr>
            <p:nvPr/>
          </p:nvSpPr>
          <p:spPr bwMode="auto">
            <a:xfrm>
              <a:off x="719784" y="1498600"/>
              <a:ext cx="1944000" cy="5062538"/>
            </a:xfrm>
            <a:prstGeom prst="roundRect">
              <a:avLst>
                <a:gd name="adj" fmla="val 7542"/>
              </a:avLst>
            </a:prstGeom>
            <a:solidFill>
              <a:srgbClr val="CCFFFF"/>
            </a:solidFill>
            <a:ln w="38100" algn="ctr">
              <a:solidFill>
                <a:srgbClr val="3366FF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tIns="180000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just"/>
              <a:r>
                <a:rPr kumimoji="1" lang="zh-TW" altLang="zh-TW" sz="2600" dirty="0">
                  <a:solidFill>
                    <a:srgbClr val="0000CC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泛指通識中心所開之</a:t>
              </a:r>
              <a:r>
                <a:rPr kumimoji="1" lang="en-US" altLang="zh-TW" sz="2600" dirty="0">
                  <a:solidFill>
                    <a:srgbClr val="0000CC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xx</a:t>
              </a:r>
              <a:r>
                <a:rPr kumimoji="1" lang="zh-TW" altLang="zh-TW" sz="2600" dirty="0">
                  <a:solidFill>
                    <a:srgbClr val="0000CC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課群、語言中心所開之大一英文等課</a:t>
              </a:r>
              <a:r>
                <a:rPr kumimoji="1" lang="zh-TW" altLang="en-US" sz="2600" dirty="0">
                  <a:solidFill>
                    <a:srgbClr val="0000CC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程</a:t>
              </a:r>
              <a:r>
                <a:rPr kumimoji="1" lang="zh-TW" altLang="zh-TW" sz="2600" dirty="0">
                  <a:solidFill>
                    <a:srgbClr val="0000CC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、軍訓室之軍訓</a:t>
              </a:r>
              <a:r>
                <a:rPr kumimoji="1" lang="zh-TW" altLang="en-US" sz="2600" dirty="0">
                  <a:solidFill>
                    <a:srgbClr val="0000CC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、全民國防教育</a:t>
              </a:r>
              <a:r>
                <a:rPr kumimoji="1" lang="zh-TW" altLang="zh-TW" sz="2600" dirty="0">
                  <a:solidFill>
                    <a:srgbClr val="0000CC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課</a:t>
              </a:r>
              <a:r>
                <a:rPr kumimoji="1" lang="zh-TW" altLang="en-US" sz="2600" dirty="0">
                  <a:solidFill>
                    <a:srgbClr val="0000CC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程</a:t>
              </a:r>
              <a:r>
                <a:rPr kumimoji="1" lang="zh-TW" altLang="zh-TW" sz="2600" dirty="0">
                  <a:solidFill>
                    <a:srgbClr val="0000CC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。</a:t>
              </a:r>
              <a:endParaRPr kumimoji="1" lang="en-US" altLang="zh-TW" sz="2600" dirty="0">
                <a:solidFill>
                  <a:srgbClr val="80004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22533" name="AutoShape 8"/>
            <p:cNvSpPr>
              <a:spLocks noChangeArrowheads="1"/>
            </p:cNvSpPr>
            <p:nvPr/>
          </p:nvSpPr>
          <p:spPr bwMode="auto">
            <a:xfrm>
              <a:off x="882159" y="1036638"/>
              <a:ext cx="1619250" cy="533400"/>
            </a:xfrm>
            <a:prstGeom prst="roundRect">
              <a:avLst>
                <a:gd name="adj" fmla="val 50000"/>
              </a:avLst>
            </a:prstGeom>
            <a:solidFill>
              <a:srgbClr val="3399FF"/>
            </a:solidFill>
            <a:ln>
              <a:noFill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kumimoji="1" lang="zh-TW" altLang="en-US" sz="2800" b="1">
                  <a:solidFill>
                    <a:srgbClr val="000066"/>
                  </a:solidFill>
                  <a:latin typeface="華康粗黑體" pitchFamily="49" charset="-120"/>
                  <a:ea typeface="華康粗黑體" pitchFamily="49" charset="-120"/>
                </a:rPr>
                <a:t>說 明</a:t>
              </a:r>
            </a:p>
          </p:txBody>
        </p:sp>
      </p:grpSp>
      <p:grpSp>
        <p:nvGrpSpPr>
          <p:cNvPr id="3" name="群組 2"/>
          <p:cNvGrpSpPr/>
          <p:nvPr/>
        </p:nvGrpSpPr>
        <p:grpSpPr>
          <a:xfrm>
            <a:off x="2915816" y="1028700"/>
            <a:ext cx="5832000" cy="5532438"/>
            <a:chOff x="2771775" y="1028700"/>
            <a:chExt cx="5832000" cy="5532438"/>
          </a:xfrm>
        </p:grpSpPr>
        <p:sp>
          <p:nvSpPr>
            <p:cNvPr id="22534" name="AutoShape 9"/>
            <p:cNvSpPr>
              <a:spLocks noChangeArrowheads="1"/>
            </p:cNvSpPr>
            <p:nvPr/>
          </p:nvSpPr>
          <p:spPr bwMode="auto">
            <a:xfrm>
              <a:off x="2771775" y="1498600"/>
              <a:ext cx="5832000" cy="5062538"/>
            </a:xfrm>
            <a:prstGeom prst="roundRect">
              <a:avLst>
                <a:gd name="adj" fmla="val 7542"/>
              </a:avLst>
            </a:prstGeom>
            <a:solidFill>
              <a:srgbClr val="CCFFCC"/>
            </a:solidFill>
            <a:ln w="38100" algn="ctr">
              <a:solidFill>
                <a:srgbClr val="339966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tIns="180000"/>
            <a:lstStyle>
              <a:lvl1pPr marL="457200" indent="-45720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268288" indent="-268288" algn="just">
                <a:buFont typeface="Arial" pitchFamily="34" charset="0"/>
                <a:buAutoNum type="arabicPeriod"/>
              </a:pPr>
              <a:r>
                <a:rPr kumimoji="1" lang="zh-TW" altLang="zh-TW" sz="2200" dirty="0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所有校訂必修課程，皆為全校性學生共同必修，同學務必於初選階段上網選課，以保障個人選課權益。</a:t>
              </a:r>
              <a:endParaRPr kumimoji="1" lang="zh-TW" altLang="en-US" sz="22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  <a:p>
              <a:pPr marL="268288" indent="-268288" algn="just">
                <a:buFont typeface="Arial" pitchFamily="34" charset="0"/>
                <a:buAutoNum type="arabicPeriod"/>
              </a:pPr>
              <a:r>
                <a:rPr kumimoji="1" lang="zh-TW" altLang="zh-TW" sz="2200" dirty="0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通識課之</a:t>
              </a:r>
              <a:r>
                <a:rPr kumimoji="1" lang="en-US" altLang="zh-TW" sz="2200" dirty="0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xx</a:t>
              </a:r>
              <a:r>
                <a:rPr kumimoji="1" lang="zh-TW" altLang="zh-TW" sz="2200" dirty="0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課群課程，為填寫志願篩選，請於初選時</a:t>
              </a:r>
              <a:r>
                <a:rPr kumimoji="1" lang="zh-TW" altLang="zh-TW" sz="2200" dirty="0">
                  <a:solidFill>
                    <a:srgbClr val="FF0080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至少填寫</a:t>
              </a:r>
              <a:r>
                <a:rPr kumimoji="1" lang="en-US" altLang="zh-TW" sz="2200" dirty="0">
                  <a:solidFill>
                    <a:srgbClr val="FF0080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6</a:t>
              </a:r>
              <a:r>
                <a:rPr kumimoji="1" lang="zh-TW" altLang="zh-TW" sz="2200" dirty="0">
                  <a:solidFill>
                    <a:srgbClr val="FF0080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個以上志願</a:t>
              </a:r>
              <a:r>
                <a:rPr kumimoji="1" lang="zh-TW" altLang="zh-TW" sz="2200" dirty="0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，以免志願數過少，無法選上課程。初選結果公告後，請務必不可自行退課，以免其他課群人數已滿，需待大四方可補修。</a:t>
              </a:r>
            </a:p>
            <a:p>
              <a:pPr marL="268288" indent="-268288" algn="just">
                <a:buFont typeface="Arial" pitchFamily="34" charset="0"/>
                <a:buAutoNum type="arabicPeriod"/>
              </a:pPr>
              <a:r>
                <a:rPr kumimoji="1" lang="zh-TW" altLang="zh-TW" sz="2200" u="sng" dirty="0">
                  <a:solidFill>
                    <a:srgbClr val="692F01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英文課程屬次序性之學年課程，故有檔修制度。</a:t>
              </a:r>
              <a:r>
                <a:rPr kumimoji="1" lang="zh-TW" altLang="zh-TW" sz="2200" dirty="0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上學期未達</a:t>
              </a:r>
              <a:r>
                <a:rPr kumimoji="1" lang="en-US" altLang="zh-TW" sz="2200" dirty="0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45</a:t>
              </a:r>
              <a:r>
                <a:rPr kumimoji="1" lang="zh-TW" altLang="zh-TW" sz="2200" dirty="0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分，則下學期不得續修。大一英文未修畢，則大二英文不得修習。</a:t>
              </a:r>
            </a:p>
            <a:p>
              <a:pPr marL="268288" indent="-268288" algn="just">
                <a:buFont typeface="Arial" pitchFamily="34" charset="0"/>
                <a:buAutoNum type="arabicPeriod"/>
              </a:pPr>
              <a:r>
                <a:rPr kumimoji="1" lang="zh-TW" altLang="zh-TW" sz="2200" dirty="0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所有課程名稱，</a:t>
              </a:r>
              <a:r>
                <a:rPr kumimoji="1" lang="zh-TW" altLang="zh-TW" sz="2200" dirty="0">
                  <a:solidFill>
                    <a:srgbClr val="FF0080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相同者不可重覆修習</a:t>
              </a:r>
              <a:r>
                <a:rPr kumimoji="1" lang="zh-TW" altLang="zh-TW" sz="2200" dirty="0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。</a:t>
              </a:r>
              <a:r>
                <a:rPr kumimoji="1" lang="zh-TW" altLang="zh-TW" sz="2200" u="sng" dirty="0">
                  <a:solidFill>
                    <a:srgbClr val="FF0080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重覆修課，將不採計學分數。</a:t>
              </a:r>
              <a:endParaRPr kumimoji="1" lang="zh-TW" altLang="en-US" sz="2200" u="sng" dirty="0">
                <a:solidFill>
                  <a:srgbClr val="FF008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22535" name="AutoShape 10"/>
            <p:cNvSpPr>
              <a:spLocks noChangeArrowheads="1"/>
            </p:cNvSpPr>
            <p:nvPr/>
          </p:nvSpPr>
          <p:spPr bwMode="auto">
            <a:xfrm>
              <a:off x="4544775" y="1028700"/>
              <a:ext cx="2286000" cy="533400"/>
            </a:xfrm>
            <a:prstGeom prst="roundRect">
              <a:avLst>
                <a:gd name="adj" fmla="val 50000"/>
              </a:avLst>
            </a:prstGeom>
            <a:solidFill>
              <a:srgbClr val="99CC00"/>
            </a:solidFill>
            <a:ln>
              <a:noFill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kumimoji="1" lang="zh-TW" altLang="en-US" sz="2800" b="1" dirty="0">
                  <a:solidFill>
                    <a:srgbClr val="003300"/>
                  </a:solidFill>
                  <a:latin typeface="華康粗黑體" pitchFamily="49" charset="-120"/>
                  <a:ea typeface="華康粗黑體" pitchFamily="49" charset="-120"/>
                </a:rPr>
                <a:t>選課說明</a:t>
              </a:r>
            </a:p>
          </p:txBody>
        </p:sp>
      </p:grp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2771775" y="303213"/>
            <a:ext cx="3816350" cy="533400"/>
          </a:xfrm>
          <a:prstGeom prst="round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 algn="ctr">
            <a:noFill/>
            <a:round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kumimoji="1" lang="zh-TW" altLang="zh-TW" sz="3200" b="1" dirty="0">
                <a:solidFill>
                  <a:srgbClr val="000066"/>
                </a:solidFill>
                <a:latin typeface="Times New Roman" panose="02020603050405020304" pitchFamily="18" charset="0"/>
                <a:ea typeface="華康粗黑體" pitchFamily="49" charset="-120"/>
                <a:cs typeface="Times New Roman" panose="02020603050405020304" pitchFamily="18" charset="0"/>
              </a:rPr>
              <a:t>校訂必修</a:t>
            </a:r>
            <a:r>
              <a:rPr kumimoji="1" lang="en-US" altLang="zh-TW" sz="3200" b="1" dirty="0">
                <a:solidFill>
                  <a:srgbClr val="000066"/>
                </a:solidFill>
                <a:latin typeface="Times New Roman" panose="02020603050405020304" pitchFamily="18" charset="0"/>
                <a:ea typeface="華康粗黑體" pitchFamily="49" charset="-120"/>
                <a:cs typeface="Times New Roman" panose="02020603050405020304" pitchFamily="18" charset="0"/>
              </a:rPr>
              <a:t>30</a:t>
            </a:r>
            <a:r>
              <a:rPr kumimoji="1" lang="zh-TW" altLang="zh-TW" sz="3200" b="1" dirty="0">
                <a:solidFill>
                  <a:srgbClr val="000066"/>
                </a:solidFill>
                <a:latin typeface="Times New Roman" panose="02020603050405020304" pitchFamily="18" charset="0"/>
                <a:ea typeface="華康粗黑體" pitchFamily="49" charset="-120"/>
                <a:cs typeface="Times New Roman" panose="02020603050405020304" pitchFamily="18" charset="0"/>
              </a:rPr>
              <a:t>學分</a:t>
            </a:r>
            <a:endParaRPr kumimoji="1" lang="zh-TW" altLang="en-US" sz="3200" b="1" dirty="0">
              <a:solidFill>
                <a:srgbClr val="000066"/>
              </a:solidFill>
              <a:latin typeface="Times New Roman" panose="02020603050405020304" pitchFamily="18" charset="0"/>
              <a:ea typeface="華康粗黑體" pitchFamily="49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43332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3"/>
          <p:cNvSpPr>
            <a:spLocks noChangeArrowheads="1"/>
          </p:cNvSpPr>
          <p:nvPr/>
        </p:nvSpPr>
        <p:spPr bwMode="auto">
          <a:xfrm>
            <a:off x="591690" y="892175"/>
            <a:ext cx="8496000" cy="5855866"/>
          </a:xfrm>
          <a:prstGeom prst="roundRect">
            <a:avLst>
              <a:gd name="adj" fmla="val 8375"/>
            </a:avLst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kumimoji="1" lang="en-US" altLang="zh-TW">
              <a:ea typeface="新細明體" pitchFamily="18" charset="-120"/>
            </a:endParaRPr>
          </a:p>
        </p:txBody>
      </p:sp>
      <p:sp>
        <p:nvSpPr>
          <p:cNvPr id="23555" name="投影片編號版面配置區 5"/>
          <p:cNvSpPr txBox="1">
            <a:spLocks noGrp="1"/>
          </p:cNvSpPr>
          <p:nvPr/>
        </p:nvSpPr>
        <p:spPr bwMode="auto">
          <a:xfrm>
            <a:off x="6804025" y="6381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5B31D8E6-35AC-41AB-BC43-BCA1DC063A0A}" type="slidenum">
              <a:rPr kumimoji="1" lang="en-US" altLang="ja-JP" sz="1400">
                <a:ea typeface="MS PGothic" pitchFamily="34" charset="-128"/>
              </a:rPr>
              <a:pPr algn="r" eaLnBrk="1" hangingPunct="1"/>
              <a:t>9</a:t>
            </a:fld>
            <a:endParaRPr kumimoji="1" lang="en-US" altLang="ja-JP" sz="1400">
              <a:ea typeface="MS PGothic" pitchFamily="34" charset="-128"/>
            </a:endParaRPr>
          </a:p>
        </p:txBody>
      </p:sp>
      <p:grpSp>
        <p:nvGrpSpPr>
          <p:cNvPr id="4" name="群組 3"/>
          <p:cNvGrpSpPr/>
          <p:nvPr/>
        </p:nvGrpSpPr>
        <p:grpSpPr>
          <a:xfrm>
            <a:off x="791832" y="1036638"/>
            <a:ext cx="1980000" cy="5524500"/>
            <a:chOff x="791832" y="1036638"/>
            <a:chExt cx="1980000" cy="5524500"/>
          </a:xfrm>
        </p:grpSpPr>
        <p:sp>
          <p:nvSpPr>
            <p:cNvPr id="749575" name="AutoShape 7"/>
            <p:cNvSpPr>
              <a:spLocks noChangeArrowheads="1"/>
            </p:cNvSpPr>
            <p:nvPr/>
          </p:nvSpPr>
          <p:spPr bwMode="auto">
            <a:xfrm>
              <a:off x="791832" y="1498600"/>
              <a:ext cx="1980000" cy="5062538"/>
            </a:xfrm>
            <a:prstGeom prst="roundRect">
              <a:avLst>
                <a:gd name="adj" fmla="val 7542"/>
              </a:avLst>
            </a:prstGeom>
            <a:solidFill>
              <a:srgbClr val="CCFFFF"/>
            </a:solidFill>
            <a:ln w="38100" algn="ctr">
              <a:solidFill>
                <a:srgbClr val="3366FF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tIns="180000"/>
            <a:lstStyle>
              <a:lvl1pPr marL="447675" indent="-447675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indent="0">
                <a:spcBef>
                  <a:spcPts val="1200"/>
                </a:spcBef>
                <a:defRPr/>
              </a:pPr>
              <a:r>
                <a:rPr kumimoji="1" lang="zh-TW" altLang="zh-TW" sz="2600" dirty="0"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課程</a:t>
              </a:r>
              <a:r>
                <a:rPr kumimoji="1" lang="zh-TW" altLang="zh-TW" sz="2600" dirty="0" smtClean="0"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分</a:t>
              </a:r>
              <a:endParaRPr kumimoji="1" lang="en-US" altLang="zh-TW" sz="26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endParaRPr>
            </a:p>
            <a:p>
              <a:pPr marL="0" indent="0">
                <a:defRPr/>
              </a:pPr>
              <a:r>
                <a:rPr kumimoji="1" lang="en-US" altLang="zh-TW" sz="2600" dirty="0" smtClean="0"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[</a:t>
              </a:r>
              <a:r>
                <a:rPr kumimoji="1" lang="zh-TW" altLang="zh-TW" sz="2600" dirty="0" smtClean="0"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綠色</a:t>
              </a:r>
              <a:r>
                <a:rPr kumimoji="1" lang="zh-TW" altLang="en-US" sz="2600" dirty="0" smtClean="0"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旅遊</a:t>
              </a:r>
              <a:r>
                <a:rPr kumimoji="1" lang="en-US" altLang="zh-TW" sz="2600" dirty="0" smtClean="0"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]</a:t>
              </a:r>
            </a:p>
            <a:p>
              <a:pPr marL="0" indent="0">
                <a:defRPr/>
              </a:pPr>
              <a:r>
                <a:rPr kumimoji="1" lang="en-US" altLang="zh-TW" sz="2600" dirty="0" smtClean="0"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[</a:t>
              </a:r>
              <a:r>
                <a:rPr kumimoji="1" lang="zh-TW" altLang="zh-TW" sz="2600" dirty="0" smtClean="0"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運動休閒</a:t>
              </a:r>
              <a:r>
                <a:rPr kumimoji="1" lang="en-US" altLang="zh-TW" sz="2600" dirty="0" smtClean="0"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]</a:t>
              </a:r>
            </a:p>
            <a:p>
              <a:pPr marL="0" indent="0">
                <a:defRPr/>
              </a:pPr>
              <a:r>
                <a:rPr kumimoji="1" lang="en-US" altLang="zh-TW" sz="26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[</a:t>
              </a:r>
              <a:r>
                <a:rPr kumimoji="1" lang="zh-TW" altLang="en-US" sz="26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餐</a:t>
              </a:r>
              <a:r>
                <a:rPr kumimoji="1" lang="zh-TW" altLang="en-US" sz="2600" dirty="0">
                  <a:solidFill>
                    <a:srgbClr val="000000"/>
                  </a:solidFill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旅</a:t>
              </a:r>
              <a:r>
                <a:rPr kumimoji="1" lang="zh-TW" altLang="en-US" sz="26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管理</a:t>
              </a:r>
              <a:r>
                <a:rPr kumimoji="1" lang="en-US" altLang="zh-TW" sz="26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]</a:t>
              </a:r>
              <a:r>
                <a:rPr kumimoji="1" lang="zh-TW" altLang="zh-TW" sz="26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 </a:t>
              </a:r>
              <a:r>
                <a:rPr kumimoji="1" lang="zh-TW" altLang="en-US" sz="26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三</a:t>
              </a:r>
              <a:r>
                <a:rPr kumimoji="1" lang="zh-TW" altLang="zh-TW" sz="2600" dirty="0" smtClean="0"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模組</a:t>
              </a:r>
              <a:r>
                <a:rPr kumimoji="1" lang="zh-TW" altLang="en-US" sz="2600" dirty="0" smtClean="0"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。</a:t>
              </a:r>
              <a:endParaRPr kumimoji="1" lang="en-US" altLang="zh-TW" sz="2600" dirty="0" smtClean="0">
                <a:solidFill>
                  <a:srgbClr val="0000CC"/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endParaRPr>
            </a:p>
            <a:p>
              <a:pPr marL="268288" indent="-268288" algn="just">
                <a:spcBef>
                  <a:spcPts val="1200"/>
                </a:spcBef>
                <a:buFont typeface="Arial" pitchFamily="34" charset="0"/>
                <a:buAutoNum type="arabicPeriod"/>
                <a:defRPr/>
              </a:pPr>
              <a:r>
                <a:rPr kumimoji="1" lang="zh-TW" altLang="en-US" sz="2600" dirty="0" smtClean="0">
                  <a:solidFill>
                    <a:srgbClr val="0000CC"/>
                  </a:solidFill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主修模組</a:t>
              </a:r>
              <a:r>
                <a:rPr kumimoji="1" lang="en-US" altLang="zh-TW" sz="2600" dirty="0" smtClean="0">
                  <a:solidFill>
                    <a:srgbClr val="0000CC"/>
                  </a:solidFill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20</a:t>
              </a:r>
              <a:r>
                <a:rPr kumimoji="1" lang="zh-TW" altLang="en-US" sz="2600" dirty="0" smtClean="0">
                  <a:solidFill>
                    <a:srgbClr val="0000CC"/>
                  </a:solidFill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學分</a:t>
              </a:r>
              <a:r>
                <a:rPr kumimoji="1" lang="en-US" altLang="zh-TW" sz="2600" dirty="0" smtClean="0">
                  <a:solidFill>
                    <a:srgbClr val="0000CC"/>
                  </a:solidFill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(</a:t>
              </a:r>
              <a:r>
                <a:rPr kumimoji="1" lang="zh-TW" altLang="en-US" sz="2600" dirty="0">
                  <a:solidFill>
                    <a:srgbClr val="0000CC"/>
                  </a:solidFill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含</a:t>
              </a:r>
              <a:r>
                <a:rPr kumimoji="1" lang="zh-TW" altLang="en-US" sz="2600" dirty="0" smtClean="0">
                  <a:solidFill>
                    <a:srgbClr val="0000CC"/>
                  </a:solidFill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必選課程</a:t>
              </a:r>
              <a:r>
                <a:rPr kumimoji="1" lang="en-US" altLang="zh-TW" sz="2600" dirty="0" smtClean="0">
                  <a:solidFill>
                    <a:srgbClr val="0000CC"/>
                  </a:solidFill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)</a:t>
              </a:r>
            </a:p>
            <a:p>
              <a:pPr marL="268288" indent="-268288" algn="just">
                <a:spcBef>
                  <a:spcPts val="1200"/>
                </a:spcBef>
                <a:buFont typeface="Arial" pitchFamily="34" charset="0"/>
                <a:buAutoNum type="arabicPeriod" startAt="2"/>
                <a:defRPr/>
              </a:pPr>
              <a:r>
                <a:rPr kumimoji="1" lang="zh-TW" altLang="en-US" sz="2600" dirty="0" smtClean="0">
                  <a:solidFill>
                    <a:srgbClr val="800040"/>
                  </a:solidFill>
                  <a:latin typeface="Times New Roman" panose="02020603050405020304" pitchFamily="18" charset="0"/>
                  <a:ea typeface="新細明體" pitchFamily="18" charset="-120"/>
                  <a:cs typeface="Times New Roman" panose="02020603050405020304" pitchFamily="18" charset="0"/>
                </a:rPr>
                <a:t>副修模組必選課程</a:t>
              </a:r>
              <a:endParaRPr kumimoji="1" lang="en-US" altLang="zh-TW" sz="2600" dirty="0" smtClean="0">
                <a:solidFill>
                  <a:srgbClr val="800040"/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23557" name="AutoShape 8"/>
            <p:cNvSpPr>
              <a:spLocks noChangeArrowheads="1"/>
            </p:cNvSpPr>
            <p:nvPr/>
          </p:nvSpPr>
          <p:spPr bwMode="auto">
            <a:xfrm>
              <a:off x="971414" y="1036638"/>
              <a:ext cx="1620837" cy="533400"/>
            </a:xfrm>
            <a:prstGeom prst="roundRect">
              <a:avLst>
                <a:gd name="adj" fmla="val 50000"/>
              </a:avLst>
            </a:prstGeom>
            <a:solidFill>
              <a:srgbClr val="3399FF"/>
            </a:solidFill>
            <a:ln>
              <a:noFill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kumimoji="1" lang="zh-TW" altLang="en-US" sz="2800" b="1">
                  <a:solidFill>
                    <a:srgbClr val="000066"/>
                  </a:solidFill>
                  <a:latin typeface="華康粗黑體" pitchFamily="49" charset="-120"/>
                  <a:ea typeface="華康粗黑體" pitchFamily="49" charset="-120"/>
                </a:rPr>
                <a:t>說 明</a:t>
              </a:r>
            </a:p>
          </p:txBody>
        </p:sp>
      </p:grpSp>
      <p:sp>
        <p:nvSpPr>
          <p:cNvPr id="23558" name="AutoShape 9"/>
          <p:cNvSpPr>
            <a:spLocks noChangeArrowheads="1"/>
          </p:cNvSpPr>
          <p:nvPr/>
        </p:nvSpPr>
        <p:spPr bwMode="auto">
          <a:xfrm>
            <a:off x="2987824" y="1498600"/>
            <a:ext cx="5796000" cy="5062538"/>
          </a:xfrm>
          <a:prstGeom prst="roundRect">
            <a:avLst>
              <a:gd name="adj" fmla="val 7542"/>
            </a:avLst>
          </a:prstGeom>
          <a:solidFill>
            <a:srgbClr val="CCFFCC"/>
          </a:solidFill>
          <a:ln w="38100" algn="ctr">
            <a:solidFill>
              <a:srgbClr val="339966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tIns="18000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ts val="1200"/>
              </a:spcBef>
            </a:pPr>
            <a:r>
              <a:rPr kumimoji="1" lang="zh-TW" altLang="en-US" sz="1200" dirty="0" smtClean="0">
                <a:latin typeface="華康POP2體W9(P)"/>
                <a:ea typeface="新細明體" pitchFamily="18" charset="-120"/>
              </a:rPr>
              <a:t>●</a:t>
            </a:r>
            <a:r>
              <a:rPr kumimoji="1" lang="zh-TW" altLang="en-US" sz="2400" dirty="0" smtClean="0">
                <a:latin typeface="華康POP2體W9(P)"/>
                <a:ea typeface="新細明體" pitchFamily="18" charset="-120"/>
              </a:rPr>
              <a:t> </a:t>
            </a:r>
            <a:r>
              <a:rPr kumimoji="1" lang="zh-TW" altLang="zh-TW" sz="2200" dirty="0" smtClean="0">
                <a:latin typeface="華康POP2體W9(P)"/>
                <a:ea typeface="新細明體" pitchFamily="18" charset="-120"/>
              </a:rPr>
              <a:t>各</a:t>
            </a:r>
            <a:r>
              <a:rPr kumimoji="1" lang="zh-TW" altLang="zh-TW" sz="2200" dirty="0">
                <a:latin typeface="華康POP2體W9(P)"/>
                <a:ea typeface="新細明體" pitchFamily="18" charset="-120"/>
              </a:rPr>
              <a:t>模組必選課程，請</a:t>
            </a:r>
            <a:r>
              <a:rPr kumimoji="1" lang="zh-TW" altLang="zh-TW" sz="2200" dirty="0" smtClean="0">
                <a:latin typeface="華康POP2體W9(P)"/>
                <a:ea typeface="新細明體" pitchFamily="18" charset="-120"/>
              </a:rPr>
              <a:t>參閱</a:t>
            </a:r>
            <a:r>
              <a:rPr kumimoji="1" lang="zh-TW" altLang="en-US" sz="2200" dirty="0" smtClean="0">
                <a:latin typeface="華康POP2體W9(P)"/>
                <a:ea typeface="新細明體" pitchFamily="18" charset="-120"/>
              </a:rPr>
              <a:t>課</a:t>
            </a:r>
            <a:r>
              <a:rPr kumimoji="1" lang="zh-TW" altLang="zh-TW" sz="2200" dirty="0" smtClean="0">
                <a:latin typeface="華康POP2體W9(P)"/>
                <a:ea typeface="新細明體" pitchFamily="18" charset="-120"/>
              </a:rPr>
              <a:t>程</a:t>
            </a:r>
            <a:r>
              <a:rPr kumimoji="1" lang="zh-TW" altLang="zh-TW" sz="2200" dirty="0">
                <a:latin typeface="華康POP2體W9(P)"/>
                <a:ea typeface="新細明體" pitchFamily="18" charset="-120"/>
              </a:rPr>
              <a:t>規劃表</a:t>
            </a:r>
          </a:p>
          <a:p>
            <a:pPr>
              <a:spcBef>
                <a:spcPts val="1200"/>
              </a:spcBef>
            </a:pPr>
            <a:r>
              <a:rPr kumimoji="1" lang="zh-TW" altLang="en-US" sz="1200" dirty="0" smtClean="0">
                <a:latin typeface="華康POP2體W9(P)"/>
                <a:ea typeface="新細明體" pitchFamily="18" charset="-120"/>
              </a:rPr>
              <a:t>●</a:t>
            </a:r>
            <a:r>
              <a:rPr kumimoji="1" lang="zh-TW" altLang="en-US" sz="2200" dirty="0" smtClean="0">
                <a:latin typeface="華康POP2體W9(P)"/>
                <a:ea typeface="新細明體" pitchFamily="18" charset="-120"/>
              </a:rPr>
              <a:t> </a:t>
            </a:r>
            <a:r>
              <a:rPr kumimoji="1" lang="zh-TW" altLang="zh-TW" sz="2200" dirty="0" smtClean="0">
                <a:solidFill>
                  <a:srgbClr val="800040"/>
                </a:solidFill>
                <a:latin typeface="華康POP2體W9(P)"/>
                <a:ea typeface="新細明體" pitchFamily="18" charset="-120"/>
              </a:rPr>
              <a:t>模組</a:t>
            </a:r>
            <a:r>
              <a:rPr kumimoji="1" lang="zh-TW" altLang="zh-TW" sz="2200" dirty="0">
                <a:solidFill>
                  <a:srgbClr val="800040"/>
                </a:solidFill>
                <a:latin typeface="華康POP2體W9(P)"/>
                <a:ea typeface="新細明體" pitchFamily="18" charset="-120"/>
              </a:rPr>
              <a:t>必選課程</a:t>
            </a:r>
            <a:r>
              <a:rPr kumimoji="1" lang="zh-TW" altLang="zh-TW" sz="2200" dirty="0" smtClean="0">
                <a:solidFill>
                  <a:srgbClr val="800040"/>
                </a:solidFill>
                <a:latin typeface="華康POP2體W9(P)"/>
                <a:ea typeface="新細明體" pitchFamily="18" charset="-120"/>
              </a:rPr>
              <a:t>，不</a:t>
            </a:r>
            <a:r>
              <a:rPr kumimoji="1" lang="zh-TW" altLang="zh-TW" sz="2200" dirty="0">
                <a:solidFill>
                  <a:srgbClr val="800040"/>
                </a:solidFill>
                <a:latin typeface="華康POP2體W9(P)"/>
                <a:ea typeface="新細明體" pitchFamily="18" charset="-120"/>
              </a:rPr>
              <a:t>及格者，是否需重補修？</a:t>
            </a:r>
          </a:p>
          <a:p>
            <a:pPr marL="182563" indent="-182563" algn="just">
              <a:spcBef>
                <a:spcPts val="1200"/>
              </a:spcBef>
              <a:spcAft>
                <a:spcPts val="600"/>
              </a:spcAft>
            </a:pPr>
            <a:r>
              <a:rPr kumimoji="1" lang="en-US" altLang="zh-TW" sz="22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1.</a:t>
            </a:r>
            <a:r>
              <a:rPr kumimoji="1" lang="zh-TW" altLang="zh-TW" sz="2200" dirty="0">
                <a:solidFill>
                  <a:srgbClr val="FF0080"/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不需重補修。</a:t>
            </a:r>
            <a:r>
              <a:rPr kumimoji="1" lang="zh-TW" altLang="zh-TW" sz="22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「必選」係指開課當學期一定要修習之「選修」課程，選修課如該科不及格，不需進行重補修。</a:t>
            </a:r>
          </a:p>
          <a:p>
            <a:pPr marL="182563" indent="-182563" algn="just">
              <a:spcBef>
                <a:spcPts val="1200"/>
              </a:spcBef>
              <a:spcAft>
                <a:spcPts val="600"/>
              </a:spcAft>
            </a:pPr>
            <a:r>
              <a:rPr kumimoji="1" lang="en-US" altLang="zh-TW" sz="2200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2</a:t>
            </a:r>
            <a:r>
              <a:rPr kumimoji="1" lang="en-US" altLang="zh-TW" sz="22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.</a:t>
            </a:r>
            <a:r>
              <a:rPr kumimoji="1" lang="zh-TW" altLang="zh-TW" sz="22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主修模組必選課程，</a:t>
            </a:r>
            <a:r>
              <a:rPr kumimoji="1" lang="zh-TW" altLang="zh-TW" sz="2200" dirty="0" smtClean="0">
                <a:solidFill>
                  <a:srgbClr val="0000FF"/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列屬主修模組選修規定之</a:t>
            </a:r>
            <a:r>
              <a:rPr kumimoji="1" lang="en-US" altLang="zh-TW" sz="2200" dirty="0" smtClean="0">
                <a:solidFill>
                  <a:srgbClr val="0000FF"/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20</a:t>
            </a:r>
            <a:r>
              <a:rPr kumimoji="1" lang="zh-TW" altLang="zh-TW" sz="2200" dirty="0" smtClean="0">
                <a:solidFill>
                  <a:srgbClr val="0000FF"/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學分內，</a:t>
            </a:r>
            <a:r>
              <a:rPr kumimoji="1" lang="zh-TW" altLang="zh-TW" sz="2200" u="sng" dirty="0" smtClean="0">
                <a:solidFill>
                  <a:srgbClr val="FF0080"/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如不及格者，需另外修習主修模組之其他選修課程</a:t>
            </a:r>
            <a:r>
              <a:rPr kumimoji="1" lang="zh-TW" altLang="zh-TW" sz="22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，以補足所缺之學分數。</a:t>
            </a:r>
          </a:p>
          <a:p>
            <a:pPr marL="182563" indent="-182563" algn="just">
              <a:spcBef>
                <a:spcPts val="1200"/>
              </a:spcBef>
              <a:spcAft>
                <a:spcPts val="600"/>
              </a:spcAft>
              <a:tabLst>
                <a:tab pos="182563" algn="l"/>
              </a:tabLst>
            </a:pPr>
            <a:r>
              <a:rPr kumimoji="1" lang="en-US" altLang="zh-TW" sz="22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3.</a:t>
            </a:r>
            <a:r>
              <a:rPr kumimoji="1" lang="zh-TW" altLang="zh-TW" sz="22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模組必選課程，</a:t>
            </a:r>
            <a:r>
              <a:rPr kumimoji="1" lang="zh-TW" altLang="en-US" sz="22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若初選尚未完成選課者，</a:t>
            </a:r>
            <a:r>
              <a:rPr kumimoji="1" lang="zh-TW" altLang="zh-TW" sz="22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請同學</a:t>
            </a:r>
            <a:r>
              <a:rPr kumimoji="1" lang="zh-TW" altLang="en-US" sz="22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務必</a:t>
            </a:r>
            <a:r>
              <a:rPr kumimoji="1" lang="zh-TW" altLang="zh-TW" sz="22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於加退選期間自行</a:t>
            </a:r>
            <a:r>
              <a:rPr kumimoji="1" lang="zh-TW" altLang="en-US" sz="22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加選</a:t>
            </a:r>
            <a:r>
              <a:rPr kumimoji="1" lang="zh-TW" altLang="zh-TW" sz="2200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。</a:t>
            </a:r>
            <a:endParaRPr kumimoji="1" lang="zh-TW" altLang="en-US" sz="2200" dirty="0">
              <a:latin typeface="Times New Roman" panose="02020603050405020304" pitchFamily="18" charset="0"/>
              <a:ea typeface="新細明體" pitchFamily="18" charset="-120"/>
              <a:cs typeface="Times New Roman" panose="02020603050405020304" pitchFamily="18" charset="0"/>
            </a:endParaRPr>
          </a:p>
        </p:txBody>
      </p:sp>
      <p:sp>
        <p:nvSpPr>
          <p:cNvPr id="23559" name="AutoShape 10"/>
          <p:cNvSpPr>
            <a:spLocks noChangeArrowheads="1"/>
          </p:cNvSpPr>
          <p:nvPr/>
        </p:nvSpPr>
        <p:spPr bwMode="auto">
          <a:xfrm>
            <a:off x="4742824" y="1028700"/>
            <a:ext cx="2286000" cy="533400"/>
          </a:xfrm>
          <a:prstGeom prst="roundRect">
            <a:avLst>
              <a:gd name="adj" fmla="val 50000"/>
            </a:avLst>
          </a:prstGeom>
          <a:solidFill>
            <a:srgbClr val="99CC00"/>
          </a:solidFill>
          <a:ln>
            <a:noFill/>
          </a:ln>
          <a:effectLst>
            <a:prstShdw prst="shdw13" dist="53882" dir="13500000">
              <a:srgbClr val="808080"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kumimoji="1" lang="zh-TW" altLang="en-US" sz="2800" b="1" dirty="0">
                <a:solidFill>
                  <a:srgbClr val="003300"/>
                </a:solidFill>
                <a:latin typeface="華康粗黑體" pitchFamily="49" charset="-120"/>
                <a:ea typeface="華康粗黑體" pitchFamily="49" charset="-120"/>
              </a:rPr>
              <a:t>選課說明</a:t>
            </a: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2771775" y="303213"/>
            <a:ext cx="3816350" cy="533400"/>
          </a:xfrm>
          <a:prstGeom prst="round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 algn="ctr">
            <a:noFill/>
            <a:round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kumimoji="1" lang="zh-TW" altLang="en-US" sz="3200" b="1" dirty="0">
                <a:solidFill>
                  <a:srgbClr val="000066"/>
                </a:solidFill>
                <a:latin typeface="Times New Roman" panose="02020603050405020304" pitchFamily="18" charset="0"/>
                <a:ea typeface="華康粗黑體" pitchFamily="49" charset="-120"/>
                <a:cs typeface="Times New Roman" panose="02020603050405020304" pitchFamily="18" charset="0"/>
              </a:rPr>
              <a:t>專業</a:t>
            </a:r>
            <a:r>
              <a:rPr kumimoji="1" lang="zh-TW" altLang="en-US" sz="3200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華康粗黑體" pitchFamily="49" charset="-120"/>
                <a:cs typeface="Times New Roman" panose="02020603050405020304" pitchFamily="18" charset="0"/>
              </a:rPr>
              <a:t>選</a:t>
            </a:r>
            <a:r>
              <a:rPr kumimoji="1" lang="zh-TW" altLang="zh-TW" sz="3200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華康粗黑體" pitchFamily="49" charset="-120"/>
                <a:cs typeface="Times New Roman" panose="02020603050405020304" pitchFamily="18" charset="0"/>
              </a:rPr>
              <a:t>修</a:t>
            </a:r>
            <a:r>
              <a:rPr kumimoji="1" lang="en-US" altLang="zh-TW" sz="3200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華康粗黑體" pitchFamily="49" charset="-120"/>
                <a:cs typeface="Times New Roman" panose="02020603050405020304" pitchFamily="18" charset="0"/>
              </a:rPr>
              <a:t>53</a:t>
            </a:r>
            <a:r>
              <a:rPr kumimoji="1" lang="zh-TW" altLang="zh-TW" sz="3200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華康粗黑體" pitchFamily="49" charset="-120"/>
                <a:cs typeface="Times New Roman" panose="02020603050405020304" pitchFamily="18" charset="0"/>
              </a:rPr>
              <a:t>學分</a:t>
            </a:r>
            <a:endParaRPr kumimoji="1" lang="zh-TW" altLang="en-US" sz="3200" b="1" dirty="0">
              <a:solidFill>
                <a:srgbClr val="000066"/>
              </a:solidFill>
              <a:latin typeface="Times New Roman" panose="02020603050405020304" pitchFamily="18" charset="0"/>
              <a:ea typeface="華康粗黑體" pitchFamily="49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96413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1877</Words>
  <Application>Microsoft Office PowerPoint</Application>
  <PresentationFormat>如螢幕大小 (4:3)</PresentationFormat>
  <Paragraphs>200</Paragraphs>
  <Slides>20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1" baseType="lpstr">
      <vt:lpstr>訓練</vt:lpstr>
      <vt:lpstr>朝陽科技大學 106學年度第2學期應屆畢業生  畢業資格審核注意事項  　　 　－休閒事業管理系</vt:lpstr>
      <vt:lpstr>一、應屆畢業生規定：</vt:lpstr>
      <vt:lpstr>二、畢業自審：</vt:lpstr>
      <vt:lpstr>三、休閒系（四日）畢業資格應修學分數： ◎適用課規：103學年度入學適用</vt:lpstr>
      <vt:lpstr>四、日間部畢業資格審查(畢業門檻)項目：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五、休閒系（四日）畢業資格：</vt:lpstr>
      <vt:lpstr>五、休閒系（四日）畢業資格：</vt:lpstr>
      <vt:lpstr>五、休閒系（四日）畢業資格：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2018-11-29T02:56:54Z</dcterms:modified>
</cp:coreProperties>
</file>