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91" r:id="rId3"/>
    <p:sldId id="292" r:id="rId4"/>
    <p:sldId id="261" r:id="rId5"/>
    <p:sldId id="309" r:id="rId6"/>
    <p:sldId id="296" r:id="rId7"/>
    <p:sldId id="298" r:id="rId8"/>
    <p:sldId id="299" r:id="rId9"/>
    <p:sldId id="300" r:id="rId10"/>
    <p:sldId id="301" r:id="rId11"/>
    <p:sldId id="307" r:id="rId12"/>
    <p:sldId id="308" r:id="rId13"/>
    <p:sldId id="304" r:id="rId14"/>
    <p:sldId id="311" r:id="rId15"/>
    <p:sldId id="312" r:id="rId16"/>
    <p:sldId id="287" r:id="rId17"/>
    <p:sldId id="289" r:id="rId18"/>
    <p:sldId id="295" r:id="rId19"/>
    <p:sldId id="277" r:id="rId20"/>
    <p:sldId id="293" r:id="rId2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309"/>
            <p14:sldId id="296"/>
            <p14:sldId id="298"/>
            <p14:sldId id="299"/>
            <p14:sldId id="300"/>
            <p14:sldId id="301"/>
            <p14:sldId id="307"/>
            <p14:sldId id="308"/>
            <p14:sldId id="304"/>
            <p14:sldId id="311"/>
            <p14:sldId id="312"/>
            <p14:sldId id="287"/>
            <p14:sldId id="289"/>
            <p14:sldId id="295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CCFF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3144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hyperlink" Target="http://www.ge.cyut.edu.tw/cyutge/course.php" TargetMode="External"/><Relationship Id="rId5" Type="http://schemas.openxmlformats.org/officeDocument/2006/relationships/hyperlink" Target="http://www.leisure.cyut.edu.tw/download.php?filename=981_200b2725.pdf&amp;dir=archive&amp;title=File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休閒事業管理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4579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7873" y="2"/>
            <a:ext cx="9201424" cy="6908339"/>
          </a:xfrm>
          <a:solidFill>
            <a:schemeClr val="accent1"/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195735" y="1403921"/>
            <a:ext cx="5400601" cy="36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zh-TW" altLang="en-US" sz="3600" dirty="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 </a:t>
            </a:r>
            <a:r>
              <a:rPr lang="en-US" altLang="zh-TW" sz="3600" b="1" dirty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綠色旅遊</a:t>
            </a:r>
            <a:r>
              <a:rPr lang="en-US" altLang="zh-TW" sz="3600" b="1" dirty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r>
              <a:rPr lang="zh-TW" alt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</a:t>
            </a:r>
            <a:endParaRPr lang="en-US" altLang="zh-TW" sz="3600" b="1" dirty="0" smtClean="0">
              <a:solidFill>
                <a:srgbClr val="008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主模組必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「遊憩資源管理」、「休閒活動設計與評估」、「導覽解說」、「生態旅遊與永續觀光」、「戶外遊憩旅程規劃與競賽」</a:t>
            </a:r>
            <a:endParaRPr lang="en-US" altLang="zh-TW" sz="22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副模組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必選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「遊憩資源管理」、「導覽解說」</a:t>
            </a:r>
            <a:r>
              <a:rPr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endParaRPr lang="en-US" altLang="zh-TW" sz="2200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生態旅遊與永續觀光」</a:t>
            </a:r>
            <a:endParaRPr lang="en-US" altLang="zh-TW" sz="22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5645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4579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8429" y="-27384"/>
            <a:ext cx="9216000" cy="6915864"/>
          </a:xfrm>
          <a:solidFill>
            <a:schemeClr val="accent1"/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195736" y="1412776"/>
            <a:ext cx="5424264" cy="351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zh-TW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運動休閒</a:t>
            </a:r>
            <a:r>
              <a:rPr lang="en-US" altLang="zh-TW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r>
              <a:rPr lang="zh-TW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</a:t>
            </a:r>
            <a:endParaRPr lang="en-US" altLang="zh-TW" sz="3600" b="1" dirty="0" smtClean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主模組必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「身體組成概論」、「健身運動理論與實務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運動企劃與實務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運動行銷與贊助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運動觀光與遊程規劃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endParaRPr lang="en-US" altLang="zh-TW" sz="2200" dirty="0" smtClean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副模組必選：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「身體組成概論」、「健身運動理論與實務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運動行銷與贊助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endParaRPr lang="en-US" altLang="zh-TW" sz="2200" dirty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163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4579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1488" y="-71431"/>
            <a:ext cx="9216000" cy="6965526"/>
          </a:xfrm>
          <a:solidFill>
            <a:schemeClr val="accent1"/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267744" y="1412776"/>
            <a:ext cx="5345728" cy="346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餐旅管理</a:t>
            </a:r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</a:t>
            </a:r>
            <a:endParaRPr lang="en-US" altLang="zh-TW" sz="36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主模組必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「餐廳經營管理」、「餐旅專業英文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」、「旅館經營管理」、「餐旅創意行銷企劃」、「餐旅創業實務</a:t>
            </a:r>
            <a:r>
              <a:rPr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endParaRPr lang="en-US" altLang="zh-TW" sz="2200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副模組必選：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「餐廳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經營管理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」、「旅館經營管理」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endParaRPr lang="en-US" altLang="zh-TW" sz="2200" dirty="0" smtClean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餐旅創業實務」</a:t>
            </a:r>
            <a:endParaRPr lang="en-US" altLang="zh-TW" sz="2200" dirty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9137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7651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1488" y="-27377"/>
            <a:ext cx="9216000" cy="6915857"/>
          </a:xfrm>
          <a:solidFill>
            <a:schemeClr val="accent1"/>
          </a:solidFill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76041" y="1488862"/>
            <a:ext cx="5492303" cy="359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zh-TW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證照畢業門檻</a:t>
            </a:r>
          </a:p>
          <a:p>
            <a:pPr marL="342900" lvl="1" indent="-342900" algn="just">
              <a:lnSpc>
                <a:spcPct val="15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l"/>
            </a:pP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資訊證照檢定：</a:t>
            </a:r>
            <a:r>
              <a:rPr lang="en-US" altLang="zh-TW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TQC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</a:t>
            </a:r>
            <a:endParaRPr lang="en-US" altLang="zh-TW" sz="2200" dirty="0" smtClean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專業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證照檢定：</a:t>
            </a:r>
            <a:r>
              <a:rPr lang="en-US" altLang="zh-TW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60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點數之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</a:t>
            </a:r>
            <a:r>
              <a:rPr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b="1" dirty="0">
                <a:solidFill>
                  <a:srgbClr val="FF505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在學期間</a:t>
            </a:r>
            <a:r>
              <a:rPr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en-US" altLang="zh-TW" sz="22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indent="-76200" eaLnBrk="1" hangingPunct="1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－紙本審查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畢業門檻審核表＋證照影本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</a:p>
          <a:p>
            <a:pPr indent="-76200">
              <a:lnSpc>
                <a:spcPct val="150000"/>
              </a:lnSpc>
              <a:spcBef>
                <a:spcPts val="600"/>
              </a:spcBef>
              <a:buNone/>
            </a:pP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－</a:t>
            </a:r>
            <a:r>
              <a:rPr lang="zh-TW" altLang="en-US" sz="2200" dirty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各學級證照內容詳</a:t>
            </a: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參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系網頁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證照專區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endParaRPr lang="zh-TW" altLang="en-US" sz="2200" dirty="0">
              <a:solidFill>
                <a:srgbClr val="008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1085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7651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1488" y="-27377"/>
            <a:ext cx="9216000" cy="6915857"/>
          </a:xfrm>
          <a:solidFill>
            <a:schemeClr val="accent1"/>
          </a:solidFill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159942" y="1449512"/>
            <a:ext cx="5508402" cy="2843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畢業專題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en-US" altLang="zh-TW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</a:t>
            </a: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</a:t>
            </a: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月底前完成，</a:t>
            </a:r>
            <a:endParaRPr lang="en-US" altLang="zh-TW" dirty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以利後續遴選參加</a:t>
            </a: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競賽及</a:t>
            </a:r>
            <a:endParaRPr lang="en-US" altLang="zh-TW" dirty="0" smtClean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專題</a:t>
            </a: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發表會之安排。</a:t>
            </a:r>
            <a:endParaRPr lang="en-US" altLang="zh-TW" dirty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982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3"/>
          <p:cNvSpPr>
            <a:spLocks noChangeArrowheads="1"/>
          </p:cNvSpPr>
          <p:nvPr/>
        </p:nvSpPr>
        <p:spPr bwMode="auto">
          <a:xfrm>
            <a:off x="539552" y="889202"/>
            <a:ext cx="8604448" cy="5745396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0483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00B98F5-D7AF-4E9C-9EBC-A007FBE38F54}" type="slidenum">
              <a:rPr kumimoji="1" lang="en-US" altLang="ja-JP" sz="1400">
                <a:ea typeface="MS PGothic" pitchFamily="34" charset="-128"/>
              </a:rPr>
              <a:pPr algn="r" eaLnBrk="1" hangingPunct="1"/>
              <a:t>15</a:t>
            </a:fld>
            <a:endParaRPr kumimoji="1" lang="en-US" altLang="ja-JP" sz="1400">
              <a:ea typeface="MS PGothic" pitchFamily="34" charset="-128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966902" y="548680"/>
            <a:ext cx="2448000" cy="4464496"/>
            <a:chOff x="966902" y="548680"/>
            <a:chExt cx="2448000" cy="4464496"/>
          </a:xfrm>
        </p:grpSpPr>
        <p:sp>
          <p:nvSpPr>
            <p:cNvPr id="20486" name="AutoShape 9"/>
            <p:cNvSpPr>
              <a:spLocks noChangeArrowheads="1"/>
            </p:cNvSpPr>
            <p:nvPr/>
          </p:nvSpPr>
          <p:spPr bwMode="auto">
            <a:xfrm>
              <a:off x="966902" y="1226675"/>
              <a:ext cx="2448000" cy="3786501"/>
            </a:xfrm>
            <a:prstGeom prst="roundRect">
              <a:avLst>
                <a:gd name="adj" fmla="val 7542"/>
              </a:avLst>
            </a:prstGeom>
            <a:solidFill>
              <a:srgbClr val="CCFFCC"/>
            </a:solidFill>
            <a:ln w="38100" algn="ctr">
              <a:solidFill>
                <a:srgbClr val="339966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kumimoji="1" lang="zh-TW" altLang="en-US" sz="2800" dirty="0" smtClean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本校</a:t>
              </a:r>
              <a:r>
                <a:rPr kumimoji="1" lang="en-US" altLang="zh-TW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『</a:t>
              </a:r>
              <a:r>
                <a:rPr kumimoji="1" lang="zh-TW" altLang="en-US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外語能力畢業指標實施辦法</a:t>
              </a:r>
              <a:r>
                <a:rPr kumimoji="1" lang="en-US" altLang="zh-TW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』</a:t>
              </a:r>
              <a:r>
                <a:rPr kumimoji="1" lang="zh-TW" altLang="en-US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中「初階」</a:t>
              </a:r>
              <a:r>
                <a:rPr kumimoji="1" lang="zh-TW" altLang="en-US" sz="2800" dirty="0" smtClean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標準</a:t>
              </a:r>
              <a:r>
                <a:rPr kumimoji="1" lang="en-US" altLang="zh-TW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1" lang="zh-TW" alt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語言</a:t>
              </a:r>
              <a:r>
                <a:rPr kumimoji="1" lang="zh-TW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中心</a:t>
              </a:r>
              <a:r>
                <a:rPr kumimoji="1" lang="zh-TW" alt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審查</a:t>
              </a:r>
              <a:r>
                <a:rPr kumimoji="1" lang="en-US" altLang="zh-TW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endParaRPr kumimoji="1"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0487" name="AutoShape 10"/>
            <p:cNvSpPr>
              <a:spLocks noChangeArrowheads="1"/>
            </p:cNvSpPr>
            <p:nvPr/>
          </p:nvSpPr>
          <p:spPr bwMode="auto">
            <a:xfrm>
              <a:off x="1047958" y="548680"/>
              <a:ext cx="2285888" cy="563103"/>
            </a:xfrm>
            <a:prstGeom prst="roundRect">
              <a:avLst>
                <a:gd name="adj" fmla="val 50000"/>
              </a:avLst>
            </a:prstGeom>
            <a:solidFill>
              <a:srgbClr val="99CC00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>
                  <a:solidFill>
                    <a:srgbClr val="003300"/>
                  </a:solidFill>
                  <a:latin typeface="華康粗黑體" pitchFamily="49" charset="-120"/>
                  <a:ea typeface="華康粗黑體" pitchFamily="49" charset="-120"/>
                </a:rPr>
                <a:t>英文門檻</a:t>
              </a:r>
            </a:p>
          </p:txBody>
        </p:sp>
      </p:grpSp>
      <p:pic>
        <p:nvPicPr>
          <p:cNvPr id="20485" name="Picture 8" descr="C:\Users\user\Desktop\c03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140" y="909340"/>
            <a:ext cx="4559300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向右箭號 2"/>
          <p:cNvSpPr/>
          <p:nvPr/>
        </p:nvSpPr>
        <p:spPr>
          <a:xfrm>
            <a:off x="3563888" y="3141016"/>
            <a:ext cx="324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803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4008" y="476672"/>
            <a:ext cx="6330280" cy="664317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340768"/>
            <a:ext cx="7920880" cy="51125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-1</a:t>
            </a:r>
            <a:r>
              <a:rPr lang="zh-TW" altLang="en-US" sz="28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：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pPr marL="358775" indent="-358775" algn="just">
              <a:spcBef>
                <a:spcPts val="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0"/>
              </a:spcBef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必修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創造力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講座</a:t>
            </a:r>
            <a:r>
              <a:rPr lang="zh-TW" altLang="en-US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【</a:t>
            </a:r>
            <a:r>
              <a:rPr lang="zh-TW" altLang="en-US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學生資訊系統＼畢業證照門檻</a:t>
            </a:r>
            <a:r>
              <a:rPr lang="en-US" altLang="zh-TW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】 </a:t>
            </a:r>
            <a:r>
              <a:rPr lang="zh-TW" altLang="en-US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查詢是否通過</a:t>
            </a:r>
            <a:r>
              <a:rPr lang="zh-TW" altLang="en-US" sz="2800" kern="100" dirty="0" smtClean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476672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8136904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3" y="1340768"/>
            <a:ext cx="7922877" cy="52223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36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-2</a:t>
            </a:r>
            <a:r>
              <a:rPr lang="zh-TW" altLang="en-US" sz="36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：</a:t>
            </a:r>
            <a:endParaRPr lang="en-US" altLang="zh-TW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外語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能力輔導課程</a:t>
            </a:r>
            <a:r>
              <a:rPr lang="zh-TW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若於應屆畢業之次學期開學前未及格或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規定專業證照及資訊證照畢業門檻，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於應屆畢業之</a:t>
            </a:r>
            <a:r>
              <a:rPr lang="zh-TW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次學期開學前未取得者，須完成次學期之註冊繳費</a:t>
            </a:r>
            <a:r>
              <a:rPr lang="zh-TW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於下學年度</a:t>
            </a:r>
            <a:r>
              <a:rPr lang="en-US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月開學前仍未通過者，視為延修生，須於開學後第</a:t>
            </a:r>
            <a:r>
              <a:rPr lang="en-US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個禮拜完成註冊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學期取得</a:t>
            </a:r>
            <a:r>
              <a:rPr lang="zh-TW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3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</a:t>
            </a:r>
            <a:r>
              <a:rPr lang="zh-TW" altLang="zh-TW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畢業證書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即</a:t>
            </a:r>
            <a:r>
              <a:rPr lang="en-US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月畢業</a:t>
            </a:r>
            <a:r>
              <a:rPr lang="en-US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月領證書）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87288" y="404664"/>
            <a:ext cx="8077200" cy="701273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2685" y="1340768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0" indent="-762000">
              <a:spcBef>
                <a:spcPts val="3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28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-3</a:t>
            </a:r>
            <a:r>
              <a:rPr lang="zh-TW" altLang="en-US" sz="28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：</a:t>
            </a:r>
            <a:endParaRPr lang="en-US" altLang="zh-TW" sz="2800" kern="100" dirty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請班代於</a:t>
            </a:r>
            <a:r>
              <a:rPr lang="zh-TW" altLang="en-US" sz="2800" u="sng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大四下學期開學時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</a:t>
            </a:r>
            <a:r>
              <a:rPr lang="zh-TW"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系</a:t>
            </a:r>
            <a:r>
              <a:rPr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辦公室</a:t>
            </a:r>
            <a:r>
              <a:rPr lang="en-US"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(T2-619.1)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領取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」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同學於</a:t>
            </a: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大四上學期學</a:t>
            </a:r>
            <a:r>
              <a:rPr lang="zh-TW" altLang="en-US" sz="2800" kern="10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開時</a:t>
            </a:r>
            <a:r>
              <a:rPr altLang="zh-TW" sz="28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上網自審</a:t>
            </a:r>
            <a:r>
              <a:rPr altLang="zh-TW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，於【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◎自我審查】頁籤確認是否能如期畢業</a:t>
            </a:r>
            <a:r>
              <a:rPr altLang="zh-TW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，並於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「畢業調查表」勾選是否畢業及簽名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000" kern="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畢業調查表」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依表件期限內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完成簽章並送系辦</a:t>
            </a:r>
            <a:r>
              <a:rPr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公室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賡續辦理審查作業。</a:t>
            </a:r>
            <a:endParaRPr lang="en-US" altLang="zh-TW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詳細規定依註冊組公告應屆畢業生畢業資格審查流程及時程。</a:t>
            </a: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729786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應屆畢業生規定：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學期業，審核通過者始得畢業。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申請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週內申請。</a:t>
            </a:r>
            <a:endParaRPr lang="zh-TW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0806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2564904"/>
            <a:ext cx="8136904" cy="41764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indent="-266700"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7458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通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識課程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識中心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外語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能力檢定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大一大二英文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7524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、分機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講座，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請洽三創教育與發展中心（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20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教育，請洽學務處服務學習組（分機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如已修科目未出現等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2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日間部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學生：請洽註冊組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進修部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學生：請洽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進修教學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畢業應修科目及學分數，係依入學時之課程規劃表修習。</a:t>
            </a:r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2"/>
              </a:rPr>
              <a:t>學生資訊系統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＼畢業審核自審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自我審核各應修類別是否有漏修。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「畢業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審核自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審」自三上起，即可自行上網查看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識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中心老師或系辦助教確認後，再於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〔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自審異動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〕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註記即可。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須經系辦助教確認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位置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休閒系（四日）</a:t>
            </a:r>
            <a:r>
              <a:rPr lang="zh-TW" altLang="en-US" sz="3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畢業資格應修學分</a:t>
            </a:r>
            <a:r>
              <a:rPr lang="zh-TW" altLang="en-US" sz="38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104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學年度入學適用</a:t>
            </a:r>
            <a:endParaRPr lang="zh-TW" sz="29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6021288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756305"/>
              </p:ext>
            </p:extLst>
          </p:nvPr>
        </p:nvGraphicFramePr>
        <p:xfrm>
          <a:off x="960582" y="2060848"/>
          <a:ext cx="7776863" cy="3761758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145365"/>
                <a:gridCol w="1224136"/>
                <a:gridCol w="2016225"/>
                <a:gridCol w="947122"/>
                <a:gridCol w="1141109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6"/>
                        </a:rPr>
                        <a:t>校訂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6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6"/>
                        </a:rPr>
                        <a:t>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400" kern="12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（含主、副模組必選課程及主模組至少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學分）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293739"/>
            <a:ext cx="8077200" cy="5015581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必選課程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校、系訂畢業門檻：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能力：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「外語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能力畢業指標實施辦法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」中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「初階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</a:t>
            </a:r>
            <a:r>
              <a:rPr lang="zh-TW" altLang="en-US" sz="2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</a:t>
            </a:r>
            <a:r>
              <a:rPr lang="zh-TW" altLang="en-US" sz="2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60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點數之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065334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/>
          <p:cNvSpPr txBox="1">
            <a:spLocks noGrp="1"/>
          </p:cNvSpPr>
          <p:nvPr/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3149696-9CBF-41EB-B01F-C3BE08D0E2A8}" type="slidenum">
              <a:rPr kumimoji="1" lang="en-US" altLang="zh-TW" sz="1400">
                <a:ea typeface="新細明體" pitchFamily="18" charset="-120"/>
              </a:rPr>
              <a:pPr algn="r" eaLnBrk="1" hangingPunct="1"/>
              <a:t>6</a:t>
            </a:fld>
            <a:endParaRPr kumimoji="1" lang="en-US" altLang="zh-TW" sz="1400">
              <a:ea typeface="新細明體" pitchFamily="18" charset="-120"/>
            </a:endParaRPr>
          </a:p>
        </p:txBody>
      </p:sp>
      <p:sp>
        <p:nvSpPr>
          <p:cNvPr id="19459" name="Text Box 20"/>
          <p:cNvSpPr txBox="1">
            <a:spLocks noChangeArrowheads="1"/>
          </p:cNvSpPr>
          <p:nvPr/>
        </p:nvSpPr>
        <p:spPr bwMode="auto">
          <a:xfrm>
            <a:off x="-42863" y="1412875"/>
            <a:ext cx="287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1600">
                <a:solidFill>
                  <a:schemeClr val="bg1"/>
                </a:solidFill>
                <a:ea typeface="標楷體" pitchFamily="65" charset="-120"/>
              </a:rPr>
              <a:t>壹</a:t>
            </a:r>
          </a:p>
        </p:txBody>
      </p:sp>
      <p:sp>
        <p:nvSpPr>
          <p:cNvPr id="19460" name="Text Box 21"/>
          <p:cNvSpPr txBox="1">
            <a:spLocks noChangeArrowheads="1"/>
          </p:cNvSpPr>
          <p:nvPr/>
        </p:nvSpPr>
        <p:spPr bwMode="auto">
          <a:xfrm>
            <a:off x="1738313" y="468313"/>
            <a:ext cx="5713412" cy="646112"/>
          </a:xfrm>
          <a:prstGeom prst="rect">
            <a:avLst/>
          </a:prstGeom>
          <a:gradFill rotWithShape="1">
            <a:gsLst>
              <a:gs pos="0">
                <a:srgbClr val="FFE1CD"/>
              </a:gs>
              <a:gs pos="100000">
                <a:srgbClr val="FF944B"/>
              </a:gs>
            </a:gsLst>
            <a:lin ang="5400000" scaled="1"/>
          </a:gradFill>
          <a:ln w="12700" cap="rnd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TW" altLang="en-US" sz="3600" b="1">
                <a:solidFill>
                  <a:schemeClr val="tx2"/>
                </a:solidFill>
                <a:latin typeface="華康POP1體W9(P)"/>
                <a:ea typeface="新細明體" pitchFamily="18" charset="-120"/>
              </a:rPr>
              <a:t>如何順利畢業</a:t>
            </a:r>
            <a:r>
              <a:rPr kumimoji="1" lang="zh-TW" altLang="en-US" sz="3200" b="1">
                <a:solidFill>
                  <a:schemeClr val="tx2"/>
                </a:solidFill>
                <a:latin typeface="華康POP1體W9(P)"/>
                <a:ea typeface="新細明體" pitchFamily="18" charset="-120"/>
              </a:rPr>
              <a:t>？</a:t>
            </a:r>
          </a:p>
        </p:txBody>
      </p:sp>
      <p:sp>
        <p:nvSpPr>
          <p:cNvPr id="19461" name="Freeform 22"/>
          <p:cNvSpPr>
            <a:spLocks noEditPoints="1"/>
          </p:cNvSpPr>
          <p:nvPr/>
        </p:nvSpPr>
        <p:spPr bwMode="gray">
          <a:xfrm>
            <a:off x="755650" y="2205038"/>
            <a:ext cx="6408738" cy="4441825"/>
          </a:xfrm>
          <a:custGeom>
            <a:avLst/>
            <a:gdLst>
              <a:gd name="T0" fmla="*/ 2147483647 w 2820"/>
              <a:gd name="T1" fmla="*/ 2147483647 h 2912"/>
              <a:gd name="T2" fmla="*/ 2147483647 w 2820"/>
              <a:gd name="T3" fmla="*/ 2147483647 h 2912"/>
              <a:gd name="T4" fmla="*/ 2147483647 w 2820"/>
              <a:gd name="T5" fmla="*/ 2147483647 h 2912"/>
              <a:gd name="T6" fmla="*/ 2147483647 w 2820"/>
              <a:gd name="T7" fmla="*/ 2147483647 h 2912"/>
              <a:gd name="T8" fmla="*/ 2147483647 w 2820"/>
              <a:gd name="T9" fmla="*/ 2147483647 h 2912"/>
              <a:gd name="T10" fmla="*/ 2147483647 w 2820"/>
              <a:gd name="T11" fmla="*/ 2147483647 h 2912"/>
              <a:gd name="T12" fmla="*/ 2147483647 w 2820"/>
              <a:gd name="T13" fmla="*/ 2147483647 h 2912"/>
              <a:gd name="T14" fmla="*/ 2147483647 w 2820"/>
              <a:gd name="T15" fmla="*/ 2147483647 h 2912"/>
              <a:gd name="T16" fmla="*/ 0 w 2820"/>
              <a:gd name="T17" fmla="*/ 2147483647 h 2912"/>
              <a:gd name="T18" fmla="*/ 2147483647 w 2820"/>
              <a:gd name="T19" fmla="*/ 2147483647 h 2912"/>
              <a:gd name="T20" fmla="*/ 2147483647 w 2820"/>
              <a:gd name="T21" fmla="*/ 2147483647 h 2912"/>
              <a:gd name="T22" fmla="*/ 2147483647 w 2820"/>
              <a:gd name="T23" fmla="*/ 2147483647 h 2912"/>
              <a:gd name="T24" fmla="*/ 2147483647 w 2820"/>
              <a:gd name="T25" fmla="*/ 2147483647 h 2912"/>
              <a:gd name="T26" fmla="*/ 2147483647 w 2820"/>
              <a:gd name="T27" fmla="*/ 2147483647 h 2912"/>
              <a:gd name="T28" fmla="*/ 2147483647 w 2820"/>
              <a:gd name="T29" fmla="*/ 2147483647 h 2912"/>
              <a:gd name="T30" fmla="*/ 2147483647 w 2820"/>
              <a:gd name="T31" fmla="*/ 2147483647 h 2912"/>
              <a:gd name="T32" fmla="*/ 2147483647 w 2820"/>
              <a:gd name="T33" fmla="*/ 2147483647 h 2912"/>
              <a:gd name="T34" fmla="*/ 2147483647 w 2820"/>
              <a:gd name="T35" fmla="*/ 2147483647 h 2912"/>
              <a:gd name="T36" fmla="*/ 2147483647 w 2820"/>
              <a:gd name="T37" fmla="*/ 2147483647 h 2912"/>
              <a:gd name="T38" fmla="*/ 2147483647 w 2820"/>
              <a:gd name="T39" fmla="*/ 2147483647 h 2912"/>
              <a:gd name="T40" fmla="*/ 2147483647 w 2820"/>
              <a:gd name="T41" fmla="*/ 2147483647 h 2912"/>
              <a:gd name="T42" fmla="*/ 2147483647 w 2820"/>
              <a:gd name="T43" fmla="*/ 2147483647 h 2912"/>
              <a:gd name="T44" fmla="*/ 2147483647 w 2820"/>
              <a:gd name="T45" fmla="*/ 2147483647 h 2912"/>
              <a:gd name="T46" fmla="*/ 2147483647 w 2820"/>
              <a:gd name="T47" fmla="*/ 2147483647 h 2912"/>
              <a:gd name="T48" fmla="*/ 2147483647 w 2820"/>
              <a:gd name="T49" fmla="*/ 2147483647 h 2912"/>
              <a:gd name="T50" fmla="*/ 2147483647 w 2820"/>
              <a:gd name="T51" fmla="*/ 2147483647 h 2912"/>
              <a:gd name="T52" fmla="*/ 2147483647 w 2820"/>
              <a:gd name="T53" fmla="*/ 2147483647 h 2912"/>
              <a:gd name="T54" fmla="*/ 2147483647 w 2820"/>
              <a:gd name="T55" fmla="*/ 2147483647 h 2912"/>
              <a:gd name="T56" fmla="*/ 2147483647 w 2820"/>
              <a:gd name="T57" fmla="*/ 2147483647 h 2912"/>
              <a:gd name="T58" fmla="*/ 2147483647 w 2820"/>
              <a:gd name="T59" fmla="*/ 2147483647 h 2912"/>
              <a:gd name="T60" fmla="*/ 2147483647 w 2820"/>
              <a:gd name="T61" fmla="*/ 2147483647 h 2912"/>
              <a:gd name="T62" fmla="*/ 2147483647 w 2820"/>
              <a:gd name="T63" fmla="*/ 2147483647 h 2912"/>
              <a:gd name="T64" fmla="*/ 2147483647 w 2820"/>
              <a:gd name="T65" fmla="*/ 2147483647 h 2912"/>
              <a:gd name="T66" fmla="*/ 2147483647 w 2820"/>
              <a:gd name="T67" fmla="*/ 2147483647 h 2912"/>
              <a:gd name="T68" fmla="*/ 2147483647 w 2820"/>
              <a:gd name="T69" fmla="*/ 2147483647 h 2912"/>
              <a:gd name="T70" fmla="*/ 2147483647 w 2820"/>
              <a:gd name="T71" fmla="*/ 2147483647 h 2912"/>
              <a:gd name="T72" fmla="*/ 2147483647 w 2820"/>
              <a:gd name="T73" fmla="*/ 2147483647 h 2912"/>
              <a:gd name="T74" fmla="*/ 2147483647 w 2820"/>
              <a:gd name="T75" fmla="*/ 2147483647 h 2912"/>
              <a:gd name="T76" fmla="*/ 2147483647 w 2820"/>
              <a:gd name="T77" fmla="*/ 2147483647 h 2912"/>
              <a:gd name="T78" fmla="*/ 2147483647 w 2820"/>
              <a:gd name="T79" fmla="*/ 2147483647 h 2912"/>
              <a:gd name="T80" fmla="*/ 2147483647 w 2820"/>
              <a:gd name="T81" fmla="*/ 2147483647 h 2912"/>
              <a:gd name="T82" fmla="*/ 2147483647 w 2820"/>
              <a:gd name="T83" fmla="*/ 2147483647 h 2912"/>
              <a:gd name="T84" fmla="*/ 2147483647 w 2820"/>
              <a:gd name="T85" fmla="*/ 2147483647 h 2912"/>
              <a:gd name="T86" fmla="*/ 2147483647 w 2820"/>
              <a:gd name="T87" fmla="*/ 2147483647 h 2912"/>
              <a:gd name="T88" fmla="*/ 2147483647 w 2820"/>
              <a:gd name="T89" fmla="*/ 2147483647 h 2912"/>
              <a:gd name="T90" fmla="*/ 2147483647 w 2820"/>
              <a:gd name="T91" fmla="*/ 0 h 2912"/>
              <a:gd name="T92" fmla="*/ 2147483647 w 2820"/>
              <a:gd name="T93" fmla="*/ 2147483647 h 2912"/>
              <a:gd name="T94" fmla="*/ 2147483647 w 2820"/>
              <a:gd name="T95" fmla="*/ 2147483647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FFD1E8"/>
              </a:gs>
              <a:gs pos="100000">
                <a:srgbClr val="FFF3F3"/>
              </a:gs>
            </a:gsLst>
            <a:lin ang="2700000" scaled="1"/>
          </a:gradFill>
          <a:ln>
            <a:noFill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2" name="Text Box 23"/>
          <p:cNvSpPr txBox="1">
            <a:spLocks noChangeArrowheads="1"/>
          </p:cNvSpPr>
          <p:nvPr/>
        </p:nvSpPr>
        <p:spPr bwMode="auto">
          <a:xfrm>
            <a:off x="3822700" y="1390650"/>
            <a:ext cx="51943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kumimoji="1"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1.</a:t>
            </a:r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大學入門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-</a:t>
            </a:r>
            <a:r>
              <a:rPr kumimoji="1" lang="zh-TW" altLang="en-US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通識教育中心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A-406</a:t>
            </a:r>
          </a:p>
          <a:p>
            <a:pPr eaLnBrk="1" hangingPunct="1"/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創造力講座</a:t>
            </a:r>
          </a:p>
          <a:p>
            <a:pPr eaLnBrk="1" hangingPunct="1"/>
            <a:r>
              <a:rPr kumimoji="1"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2.</a:t>
            </a:r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勞作教育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-</a:t>
            </a:r>
            <a:r>
              <a:rPr kumimoji="1" lang="zh-TW" altLang="en-US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服務學習組 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R-103</a:t>
            </a:r>
            <a:endParaRPr kumimoji="1" lang="zh-TW" altLang="en-US" sz="2600" b="1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eaLnBrk="1" hangingPunct="1"/>
            <a:r>
              <a:rPr kumimoji="1"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3.</a:t>
            </a:r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英文門檻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-</a:t>
            </a:r>
            <a:r>
              <a:rPr kumimoji="1" lang="zh-TW" altLang="en-US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語言中心 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D-108</a:t>
            </a:r>
            <a:endParaRPr kumimoji="1" lang="zh-TW" altLang="en-US" sz="2600" b="1" dirty="0">
              <a:solidFill>
                <a:srgbClr val="0000FF"/>
              </a:solidFill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6151" name="Text Box 25"/>
          <p:cNvSpPr txBox="1">
            <a:spLocks noChangeArrowheads="1"/>
          </p:cNvSpPr>
          <p:nvPr/>
        </p:nvSpPr>
        <p:spPr bwMode="auto">
          <a:xfrm>
            <a:off x="5292725" y="3273425"/>
            <a:ext cx="3851275" cy="34470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1.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修畢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132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學分</a:t>
            </a: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2.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專業證照門檻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60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點</a:t>
            </a:r>
            <a:endParaRPr kumimoji="1" lang="en-US" altLang="zh-TW" sz="2600" b="1" dirty="0">
              <a:solidFill>
                <a:srgbClr val="6600CC"/>
              </a:solidFill>
              <a:latin typeface="Times New Roman" panose="02020603050405020304" pitchFamily="18" charset="0"/>
              <a:ea typeface="華康平劇體W7(P)" pitchFamily="82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3.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資訊證照門檻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(TQC)</a:t>
            </a:r>
            <a:endParaRPr kumimoji="1" lang="zh-TW" altLang="en-US" sz="2600" b="1" dirty="0">
              <a:solidFill>
                <a:srgbClr val="6600CC"/>
              </a:solidFill>
              <a:latin typeface="Times New Roman" panose="02020603050405020304" pitchFamily="18" charset="0"/>
              <a:ea typeface="華康平劇體W7(P)" pitchFamily="82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3.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校內實習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120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小時</a:t>
            </a: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4.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校外實習</a:t>
            </a:r>
            <a:endParaRPr kumimoji="1" lang="en-US" altLang="zh-TW" sz="1200" b="1" dirty="0">
              <a:solidFill>
                <a:srgbClr val="6600CC"/>
              </a:solidFill>
              <a:latin typeface="Times New Roman" panose="02020603050405020304" pitchFamily="18" charset="0"/>
              <a:ea typeface="華康平劇體W7(P)" pitchFamily="82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kumimoji="1" lang="zh-TW" altLang="en-US" sz="2200" b="1" dirty="0">
                <a:ln w="12700" cmpd="thickThin"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提醒</a:t>
            </a:r>
            <a:r>
              <a:rPr kumimoji="1" lang="zh-TW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：</a:t>
            </a:r>
            <a:endParaRPr kumimoji="1" lang="en-US" altLang="zh-TW" sz="2200" b="1" dirty="0">
              <a:solidFill>
                <a:srgbClr val="FF0000"/>
              </a:solidFill>
              <a:latin typeface="Times New Roman" panose="02020603050405020304" pitchFamily="18" charset="0"/>
              <a:ea typeface="華康POP1體W9(P)" pitchFamily="82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kumimoji="1" lang="zh-TW" altLang="en-US" sz="2200" b="1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轉學</a:t>
            </a:r>
            <a:r>
              <a:rPr kumimoji="1" lang="en-US" altLang="zh-TW" sz="2200" b="1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/</a:t>
            </a:r>
            <a:r>
              <a:rPr kumimoji="1" lang="zh-TW" altLang="en-US" sz="2200" b="1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系生，請自行至學生資訊系統查詢，是否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校內實習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上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/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下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)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皆有</a:t>
            </a:r>
            <a:r>
              <a:rPr kumimoji="1" lang="zh-TW" altLang="en-US" sz="2200" b="1" u="sng" dirty="0" smtClean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選課及成績。</a:t>
            </a:r>
            <a:endParaRPr kumimoji="1" lang="zh-TW" altLang="en-US" sz="2200" b="1" u="sng" dirty="0">
              <a:solidFill>
                <a:srgbClr val="FF0080"/>
              </a:solidFill>
              <a:latin typeface="Times New Roman" panose="02020603050405020304" pitchFamily="18" charset="0"/>
              <a:ea typeface="華康POP1體W9(P)" pitchFamily="82" charset="-120"/>
              <a:cs typeface="Times New Roman" panose="02020603050405020304" pitchFamily="18" charset="0"/>
            </a:endParaRPr>
          </a:p>
        </p:txBody>
      </p:sp>
      <p:grpSp>
        <p:nvGrpSpPr>
          <p:cNvPr id="19464" name="Group 26"/>
          <p:cNvGrpSpPr>
            <a:grpSpLocks/>
          </p:cNvGrpSpPr>
          <p:nvPr/>
        </p:nvGrpSpPr>
        <p:grpSpPr bwMode="auto">
          <a:xfrm>
            <a:off x="3556000" y="4291013"/>
            <a:ext cx="1870075" cy="1958975"/>
            <a:chOff x="839" y="2659"/>
            <a:chExt cx="1178" cy="1234"/>
          </a:xfrm>
        </p:grpSpPr>
        <p:sp>
          <p:nvSpPr>
            <p:cNvPr id="19472" name="Oval 27"/>
            <p:cNvSpPr>
              <a:spLocks noChangeArrowheads="1"/>
            </p:cNvSpPr>
            <p:nvPr/>
          </p:nvSpPr>
          <p:spPr bwMode="gray">
            <a:xfrm rot="-723406">
              <a:off x="1111" y="3430"/>
              <a:ext cx="906" cy="46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3" name="Oval 28"/>
            <p:cNvSpPr>
              <a:spLocks noChangeArrowheads="1"/>
            </p:cNvSpPr>
            <p:nvPr/>
          </p:nvSpPr>
          <p:spPr bwMode="gray">
            <a:xfrm>
              <a:off x="839" y="2659"/>
              <a:ext cx="1074" cy="1004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4" name="Oval 29"/>
            <p:cNvSpPr>
              <a:spLocks noChangeArrowheads="1"/>
            </p:cNvSpPr>
            <p:nvPr/>
          </p:nvSpPr>
          <p:spPr bwMode="gray">
            <a:xfrm>
              <a:off x="852" y="2665"/>
              <a:ext cx="1049" cy="97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5" name="Oval 30"/>
            <p:cNvSpPr>
              <a:spLocks noChangeArrowheads="1"/>
            </p:cNvSpPr>
            <p:nvPr/>
          </p:nvSpPr>
          <p:spPr bwMode="gray">
            <a:xfrm>
              <a:off x="863" y="2674"/>
              <a:ext cx="998" cy="914"/>
            </a:xfrm>
            <a:prstGeom prst="ellipse">
              <a:avLst/>
            </a:prstGeom>
            <a:solidFill>
              <a:srgbClr val="CC99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6" name="Oval 31"/>
            <p:cNvSpPr>
              <a:spLocks noChangeArrowheads="1"/>
            </p:cNvSpPr>
            <p:nvPr/>
          </p:nvSpPr>
          <p:spPr bwMode="gray">
            <a:xfrm>
              <a:off x="921" y="2701"/>
              <a:ext cx="888" cy="74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7" name="Text Box 32"/>
            <p:cNvSpPr txBox="1">
              <a:spLocks noChangeArrowheads="1"/>
            </p:cNvSpPr>
            <p:nvPr/>
          </p:nvSpPr>
          <p:spPr bwMode="gray">
            <a:xfrm>
              <a:off x="1111" y="2840"/>
              <a:ext cx="54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系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  <p:grpSp>
        <p:nvGrpSpPr>
          <p:cNvPr id="19465" name="Group 33"/>
          <p:cNvGrpSpPr>
            <a:grpSpLocks/>
          </p:cNvGrpSpPr>
          <p:nvPr/>
        </p:nvGrpSpPr>
        <p:grpSpPr bwMode="auto">
          <a:xfrm>
            <a:off x="1611313" y="2120900"/>
            <a:ext cx="1152525" cy="1152525"/>
            <a:chOff x="612" y="1842"/>
            <a:chExt cx="726" cy="726"/>
          </a:xfrm>
        </p:grpSpPr>
        <p:sp>
          <p:nvSpPr>
            <p:cNvPr id="19466" name="Oval 34"/>
            <p:cNvSpPr>
              <a:spLocks noChangeArrowheads="1"/>
            </p:cNvSpPr>
            <p:nvPr/>
          </p:nvSpPr>
          <p:spPr bwMode="gray">
            <a:xfrm rot="-772996">
              <a:off x="612" y="2145"/>
              <a:ext cx="672" cy="42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zh-TW" altLang="en-US" sz="1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467" name="Oval 35"/>
            <p:cNvSpPr>
              <a:spLocks noChangeArrowheads="1"/>
            </p:cNvSpPr>
            <p:nvPr/>
          </p:nvSpPr>
          <p:spPr bwMode="gray">
            <a:xfrm>
              <a:off x="654" y="1846"/>
              <a:ext cx="684" cy="70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8" name="Oval 36"/>
            <p:cNvSpPr>
              <a:spLocks noChangeArrowheads="1"/>
            </p:cNvSpPr>
            <p:nvPr/>
          </p:nvSpPr>
          <p:spPr bwMode="gray">
            <a:xfrm>
              <a:off x="663" y="1850"/>
              <a:ext cx="667" cy="68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9" name="Oval 37"/>
            <p:cNvSpPr>
              <a:spLocks noChangeArrowheads="1"/>
            </p:cNvSpPr>
            <p:nvPr/>
          </p:nvSpPr>
          <p:spPr bwMode="gray">
            <a:xfrm>
              <a:off x="669" y="1857"/>
              <a:ext cx="635" cy="638"/>
            </a:xfrm>
            <a:prstGeom prst="ellipse">
              <a:avLst/>
            </a:prstGeom>
            <a:solidFill>
              <a:srgbClr val="89A5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0" name="Oval 38"/>
            <p:cNvSpPr>
              <a:spLocks noChangeArrowheads="1"/>
            </p:cNvSpPr>
            <p:nvPr/>
          </p:nvSpPr>
          <p:spPr bwMode="gray">
            <a:xfrm>
              <a:off x="703" y="1842"/>
              <a:ext cx="565" cy="51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1" name="Text Box 39"/>
            <p:cNvSpPr txBox="1">
              <a:spLocks noChangeArrowheads="1"/>
            </p:cNvSpPr>
            <p:nvPr/>
          </p:nvSpPr>
          <p:spPr bwMode="gray">
            <a:xfrm>
              <a:off x="703" y="1888"/>
              <a:ext cx="51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校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0946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5"/>
          <p:cNvSpPr txBox="1">
            <a:spLocks noGrp="1"/>
          </p:cNvSpPr>
          <p:nvPr/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6B75B59-034F-443C-9133-97EBD96D4966}" type="slidenum">
              <a:rPr kumimoji="1" lang="en-US" altLang="zh-TW" sz="1400">
                <a:ea typeface="新細明體" pitchFamily="18" charset="-120"/>
              </a:rPr>
              <a:pPr algn="r" eaLnBrk="1" hangingPunct="1"/>
              <a:t>7</a:t>
            </a:fld>
            <a:endParaRPr kumimoji="1" lang="en-US" altLang="zh-TW" sz="1400">
              <a:ea typeface="新細明體" pitchFamily="18" charset="-120"/>
            </a:endParaRP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H="1" flipV="1">
            <a:off x="2051050" y="1328365"/>
            <a:ext cx="0" cy="900000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8" name="Line 7"/>
          <p:cNvSpPr>
            <a:spLocks noChangeShapeType="1"/>
          </p:cNvSpPr>
          <p:nvPr/>
        </p:nvSpPr>
        <p:spPr bwMode="auto">
          <a:xfrm flipH="1" flipV="1">
            <a:off x="7019925" y="1340768"/>
            <a:ext cx="0" cy="900000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9" name="AutoShape 3"/>
          <p:cNvSpPr>
            <a:spLocks noChangeArrowheads="1"/>
          </p:cNvSpPr>
          <p:nvPr/>
        </p:nvSpPr>
        <p:spPr bwMode="gray">
          <a:xfrm>
            <a:off x="1628775" y="368300"/>
            <a:ext cx="5751513" cy="923925"/>
          </a:xfrm>
          <a:prstGeom prst="roundRect">
            <a:avLst>
              <a:gd name="adj" fmla="val 28750"/>
            </a:avLst>
          </a:prstGeom>
          <a:gradFill rotWithShape="1">
            <a:gsLst>
              <a:gs pos="0">
                <a:srgbClr val="C9FFCA"/>
              </a:gs>
              <a:gs pos="100000">
                <a:srgbClr val="8EC0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303200" prstMaterial="legacyMatte">
            <a:bevelT w="13500" h="13500" prst="angle"/>
            <a:bevelB w="13500" h="13500" prst="angle"/>
            <a:extrusionClr>
              <a:srgbClr val="C9FFCA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3200" dirty="0">
                <a:solidFill>
                  <a:srgbClr val="80004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修畢</a:t>
            </a:r>
            <a:r>
              <a:rPr kumimoji="1" lang="en-US" altLang="zh-TW" sz="3200" dirty="0">
                <a:solidFill>
                  <a:srgbClr val="80004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132</a:t>
            </a:r>
            <a:r>
              <a:rPr kumimoji="1" lang="zh-TW" altLang="en-US" sz="3200" dirty="0">
                <a:solidFill>
                  <a:srgbClr val="80004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學分</a:t>
            </a: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 flipV="1">
            <a:off x="2051050" y="1817688"/>
            <a:ext cx="4913313" cy="4762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H="1" flipV="1">
            <a:off x="4525963" y="1299791"/>
            <a:ext cx="19050" cy="900000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gray">
          <a:xfrm>
            <a:off x="827584" y="2348880"/>
            <a:ext cx="1908000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C5E2FF"/>
              </a:gs>
              <a:gs pos="100000">
                <a:srgbClr val="5F63F3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5E2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gray">
          <a:xfrm>
            <a:off x="971600" y="2492896"/>
            <a:ext cx="15796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校訂必修</a:t>
            </a:r>
          </a:p>
          <a:p>
            <a:pPr algn="ctr"/>
            <a:r>
              <a:rPr lang="en-US" altLang="zh-TW" sz="2400" b="1" dirty="0">
                <a:solidFill>
                  <a:srgbClr val="3333CC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899592" y="3501008"/>
            <a:ext cx="173831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通識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課群志願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填寫，於初選時，務必將可修課時段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填滿</a:t>
            </a:r>
            <a:endParaRPr lang="en-US" altLang="zh-TW" sz="2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gray">
          <a:xfrm>
            <a:off x="3168016" y="2348880"/>
            <a:ext cx="1908000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FBDAD1"/>
              </a:gs>
              <a:gs pos="100000">
                <a:srgbClr val="F27976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BDAD1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gray">
          <a:xfrm>
            <a:off x="3520529" y="2492896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</a:t>
            </a:r>
          </a:p>
          <a:p>
            <a:pPr algn="ctr"/>
            <a:r>
              <a:rPr lang="en-US" altLang="zh-TW" sz="2400" b="1" dirty="0" smtClean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</a:t>
            </a:r>
            <a:r>
              <a:rPr lang="en-US" altLang="zh-TW" sz="2400" b="1" dirty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400" b="1" dirty="0" smtClean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endParaRPr lang="zh-TW" altLang="en-US" sz="2400" b="1" dirty="0">
              <a:solidFill>
                <a:srgbClr val="99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517" name="AutoShape 14"/>
          <p:cNvSpPr>
            <a:spLocks noChangeArrowheads="1"/>
          </p:cNvSpPr>
          <p:nvPr/>
        </p:nvSpPr>
        <p:spPr bwMode="gray">
          <a:xfrm>
            <a:off x="5508448" y="2348880"/>
            <a:ext cx="3240000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B9FFFF"/>
              </a:gs>
              <a:gs pos="100000">
                <a:srgbClr val="3FA19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9FF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gray">
          <a:xfrm>
            <a:off x="6670828" y="2492896"/>
            <a:ext cx="11079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選修</a:t>
            </a:r>
          </a:p>
          <a:p>
            <a:pPr algn="ctr"/>
            <a:r>
              <a:rPr lang="en-US" altLang="zh-TW" sz="24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59</a:t>
            </a:r>
            <a:r>
              <a:rPr lang="zh-TW" alt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endParaRPr lang="zh-TW" altLang="en-US" sz="2400" b="1" dirty="0">
              <a:solidFill>
                <a:srgbClr val="008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508448" y="3501008"/>
            <a:ext cx="3240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2000" dirty="0">
                <a:solidFill>
                  <a:srgbClr val="00498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專業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選修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53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1)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主模組必、選修至少</a:t>
            </a:r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2)</a:t>
            </a:r>
            <a:r>
              <a:rPr lang="zh-TW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副模組必選學分</a:t>
            </a:r>
            <a:endParaRPr lang="en-US" altLang="zh-TW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2)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餘系上選修學分</a:t>
            </a:r>
          </a:p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2000" dirty="0">
                <a:solidFill>
                  <a:srgbClr val="00498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自由選修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分包含外系學分、課程</a:t>
            </a: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規劃中未有之本系課程、超修的專業選修或校訂必修及選修學分</a:t>
            </a:r>
          </a:p>
        </p:txBody>
      </p:sp>
      <p:sp>
        <p:nvSpPr>
          <p:cNvPr id="21520" name="Text Box 10"/>
          <p:cNvSpPr txBox="1">
            <a:spLocks noChangeArrowheads="1"/>
          </p:cNvSpPr>
          <p:nvPr/>
        </p:nvSpPr>
        <p:spPr bwMode="auto">
          <a:xfrm>
            <a:off x="3132138" y="3501008"/>
            <a:ext cx="1955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zh-TW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不及格者</a:t>
            </a:r>
            <a:r>
              <a:rPr lang="zh-TW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</a:t>
            </a:r>
            <a:r>
              <a:rPr lang="zh-TW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補修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3038" indent="-173038" algn="just">
              <a:spcBef>
                <a:spcPct val="50000"/>
              </a:spcBef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★重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、補修必修科目與修習新舊課程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處理方式 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系網頁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課程規劃 查詢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)</a:t>
            </a:r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593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591690" y="892175"/>
            <a:ext cx="8496000" cy="586800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2531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CB6268B-9B56-44BF-841E-CFF1AEF24A2E}" type="slidenum">
              <a:rPr kumimoji="1" lang="en-US" altLang="ja-JP" sz="1400">
                <a:ea typeface="MS PGothic" pitchFamily="34" charset="-128"/>
              </a:rPr>
              <a:pPr algn="r" eaLnBrk="1" hangingPunct="1"/>
              <a:t>8</a:t>
            </a:fld>
            <a:endParaRPr kumimoji="1" lang="en-US" altLang="ja-JP" sz="1400">
              <a:ea typeface="MS PGothic" pitchFamily="34" charset="-128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719784" y="1036638"/>
            <a:ext cx="1944000" cy="5524500"/>
            <a:chOff x="719784" y="1036638"/>
            <a:chExt cx="1944000" cy="5524500"/>
          </a:xfrm>
        </p:grpSpPr>
        <p:sp>
          <p:nvSpPr>
            <p:cNvPr id="22532" name="AutoShape 7"/>
            <p:cNvSpPr>
              <a:spLocks noChangeArrowheads="1"/>
            </p:cNvSpPr>
            <p:nvPr/>
          </p:nvSpPr>
          <p:spPr bwMode="auto">
            <a:xfrm>
              <a:off x="719784" y="1498600"/>
              <a:ext cx="1944000" cy="5062538"/>
            </a:xfrm>
            <a:prstGeom prst="roundRect">
              <a:avLst>
                <a:gd name="adj" fmla="val 7542"/>
              </a:avLst>
            </a:prstGeom>
            <a:solidFill>
              <a:srgbClr val="CCFFFF"/>
            </a:solidFill>
            <a:ln w="38100" algn="ctr">
              <a:solidFill>
                <a:srgbClr val="3366FF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/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泛指通識中心所開之</a:t>
              </a:r>
              <a:r>
                <a:rPr kumimoji="1" lang="en-US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xx</a:t>
              </a:r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課群、語言中心所開之大一英文等課</a:t>
              </a:r>
              <a:r>
                <a:rPr kumimoji="1" lang="zh-TW" alt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程</a:t>
              </a:r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、軍訓室之軍訓</a:t>
              </a:r>
              <a:r>
                <a:rPr kumimoji="1" lang="zh-TW" alt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、全民國防教育</a:t>
              </a:r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課</a:t>
              </a:r>
              <a:r>
                <a:rPr kumimoji="1" lang="zh-TW" alt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程</a:t>
              </a:r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。</a:t>
              </a:r>
              <a:endParaRPr kumimoji="1" lang="en-US" altLang="zh-TW" sz="2600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2533" name="AutoShape 8"/>
            <p:cNvSpPr>
              <a:spLocks noChangeArrowheads="1"/>
            </p:cNvSpPr>
            <p:nvPr/>
          </p:nvSpPr>
          <p:spPr bwMode="auto">
            <a:xfrm>
              <a:off x="882159" y="1036638"/>
              <a:ext cx="1619250" cy="533400"/>
            </a:xfrm>
            <a:prstGeom prst="roundRect">
              <a:avLst>
                <a:gd name="adj" fmla="val 50000"/>
              </a:avLst>
            </a:prstGeom>
            <a:solidFill>
              <a:srgbClr val="3399FF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>
                  <a:solidFill>
                    <a:srgbClr val="000066"/>
                  </a:solidFill>
                  <a:latin typeface="華康粗黑體" pitchFamily="49" charset="-120"/>
                  <a:ea typeface="華康粗黑體" pitchFamily="49" charset="-120"/>
                </a:rPr>
                <a:t>說 明</a:t>
              </a: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2915816" y="1028700"/>
            <a:ext cx="5832000" cy="5532438"/>
            <a:chOff x="2771775" y="1028700"/>
            <a:chExt cx="5832000" cy="5532438"/>
          </a:xfrm>
        </p:grpSpPr>
        <p:sp>
          <p:nvSpPr>
            <p:cNvPr id="22534" name="AutoShape 9"/>
            <p:cNvSpPr>
              <a:spLocks noChangeArrowheads="1"/>
            </p:cNvSpPr>
            <p:nvPr/>
          </p:nvSpPr>
          <p:spPr bwMode="auto">
            <a:xfrm>
              <a:off x="2771775" y="1498600"/>
              <a:ext cx="5832000" cy="5062538"/>
            </a:xfrm>
            <a:prstGeom prst="roundRect">
              <a:avLst>
                <a:gd name="adj" fmla="val 7542"/>
              </a:avLst>
            </a:prstGeom>
            <a:solidFill>
              <a:srgbClr val="CCFFCC"/>
            </a:solidFill>
            <a:ln w="38100" algn="ctr">
              <a:solidFill>
                <a:srgbClr val="339966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 marL="457200" indent="-45720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268288" indent="-268288" algn="just">
                <a:buFont typeface="Arial" pitchFamily="34" charset="0"/>
                <a:buAutoNum type="arabicPeriod"/>
              </a:pP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所有校訂必修課程，皆為全校性學生共同必修，同學務必於初選階段上網選課，以保障個人選課權益。</a:t>
              </a:r>
              <a:endParaRPr kumimoji="1"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268288" indent="-268288" algn="just">
                <a:buFont typeface="Arial" pitchFamily="34" charset="0"/>
                <a:buAutoNum type="arabicPeriod"/>
              </a:pP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通識課之</a:t>
              </a:r>
              <a:r>
                <a:rPr kumimoji="1" lang="en-US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xx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課群課程，為填寫志願篩選，請於初選時</a:t>
              </a:r>
              <a:r>
                <a:rPr kumimoji="1" lang="zh-TW" altLang="zh-TW" sz="2200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至少填寫</a:t>
              </a:r>
              <a:r>
                <a:rPr kumimoji="1" lang="en-US" altLang="zh-TW" sz="2200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6</a:t>
              </a:r>
              <a:r>
                <a:rPr kumimoji="1" lang="zh-TW" altLang="zh-TW" sz="2200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個以上志願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，以免志願數過少，無法選上課程。初選結果公告後，請務必不可自行退課，以免其他課群人數已滿，需待大四方可補修。</a:t>
              </a:r>
            </a:p>
            <a:p>
              <a:pPr marL="268288" indent="-268288" algn="just">
                <a:buFont typeface="Arial" pitchFamily="34" charset="0"/>
                <a:buAutoNum type="arabicPeriod"/>
              </a:pPr>
              <a:r>
                <a:rPr kumimoji="1" lang="zh-TW" altLang="zh-TW" sz="2200" u="sng" dirty="0">
                  <a:solidFill>
                    <a:srgbClr val="692F0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英文課程屬次序性之學年課程，故有檔修制度。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上學期未達</a:t>
              </a:r>
              <a:r>
                <a:rPr kumimoji="1" lang="en-US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45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分，則下學期不得續修。大一英文未修畢，則大二英文不得修習。</a:t>
              </a:r>
            </a:p>
            <a:p>
              <a:pPr marL="268288" indent="-268288" algn="just">
                <a:buFont typeface="Arial" pitchFamily="34" charset="0"/>
                <a:buAutoNum type="arabicPeriod"/>
              </a:pP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所有課程名稱，</a:t>
              </a:r>
              <a:r>
                <a:rPr kumimoji="1" lang="zh-TW" altLang="zh-TW" sz="2200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相同者不可重覆修習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。</a:t>
              </a:r>
              <a:r>
                <a:rPr kumimoji="1" lang="zh-TW" altLang="zh-TW" sz="2200" u="sng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重覆修課，將不採計學分數。</a:t>
              </a:r>
              <a:endParaRPr kumimoji="1" lang="zh-TW" altLang="en-US" sz="2200" u="sng" dirty="0">
                <a:solidFill>
                  <a:srgbClr val="FF008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2535" name="AutoShape 10"/>
            <p:cNvSpPr>
              <a:spLocks noChangeArrowheads="1"/>
            </p:cNvSpPr>
            <p:nvPr/>
          </p:nvSpPr>
          <p:spPr bwMode="auto">
            <a:xfrm>
              <a:off x="4544775" y="1028700"/>
              <a:ext cx="2286000" cy="533400"/>
            </a:xfrm>
            <a:prstGeom prst="roundRect">
              <a:avLst>
                <a:gd name="adj" fmla="val 50000"/>
              </a:avLst>
            </a:prstGeom>
            <a:solidFill>
              <a:srgbClr val="99CC00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 dirty="0">
                  <a:solidFill>
                    <a:srgbClr val="003300"/>
                  </a:solidFill>
                  <a:latin typeface="華康粗黑體" pitchFamily="49" charset="-120"/>
                  <a:ea typeface="華康粗黑體" pitchFamily="49" charset="-120"/>
                </a:rPr>
                <a:t>選課說明</a:t>
              </a:r>
            </a:p>
          </p:txBody>
        </p:sp>
      </p:grp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zh-TW" altLang="zh-TW" sz="3200" b="1" dirty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校訂必修</a:t>
            </a:r>
            <a:r>
              <a:rPr kumimoji="1" lang="en-US" altLang="zh-TW" sz="3200" b="1" dirty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30</a:t>
            </a:r>
            <a:r>
              <a:rPr kumimoji="1" lang="zh-TW" altLang="zh-TW" sz="3200" b="1" dirty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Times New Roman" panose="02020603050405020304" pitchFamily="18" charset="0"/>
              <a:ea typeface="華康粗黑體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333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3"/>
          <p:cNvSpPr>
            <a:spLocks noChangeArrowheads="1"/>
          </p:cNvSpPr>
          <p:nvPr/>
        </p:nvSpPr>
        <p:spPr bwMode="auto">
          <a:xfrm>
            <a:off x="591690" y="892175"/>
            <a:ext cx="8496000" cy="5855866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3555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B31D8E6-35AC-41AB-BC43-BCA1DC063A0A}" type="slidenum">
              <a:rPr kumimoji="1" lang="en-US" altLang="ja-JP" sz="1400">
                <a:ea typeface="MS PGothic" pitchFamily="34" charset="-128"/>
              </a:rPr>
              <a:pPr algn="r" eaLnBrk="1" hangingPunct="1"/>
              <a:t>9</a:t>
            </a:fld>
            <a:endParaRPr kumimoji="1" lang="en-US" altLang="ja-JP" sz="1400">
              <a:ea typeface="MS PGothic" pitchFamily="34" charset="-128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791832" y="1036638"/>
            <a:ext cx="1980000" cy="5524500"/>
            <a:chOff x="791832" y="1036638"/>
            <a:chExt cx="1980000" cy="5524500"/>
          </a:xfrm>
        </p:grpSpPr>
        <p:sp>
          <p:nvSpPr>
            <p:cNvPr id="749575" name="AutoShape 7"/>
            <p:cNvSpPr>
              <a:spLocks noChangeArrowheads="1"/>
            </p:cNvSpPr>
            <p:nvPr/>
          </p:nvSpPr>
          <p:spPr bwMode="auto">
            <a:xfrm>
              <a:off x="791832" y="1498600"/>
              <a:ext cx="1980000" cy="5062538"/>
            </a:xfrm>
            <a:prstGeom prst="roundRect">
              <a:avLst>
                <a:gd name="adj" fmla="val 7542"/>
              </a:avLst>
            </a:prstGeom>
            <a:solidFill>
              <a:srgbClr val="CCFFFF"/>
            </a:solidFill>
            <a:ln w="38100" algn="ctr">
              <a:solidFill>
                <a:srgbClr val="3366FF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 marL="447675" indent="-447675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indent="0">
                <a:spcBef>
                  <a:spcPts val="1200"/>
                </a:spcBef>
                <a:defRPr/>
              </a:pPr>
              <a:r>
                <a:rPr kumimoji="1" lang="zh-TW" altLang="zh-TW" sz="2600" dirty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課程</a:t>
              </a:r>
              <a:r>
                <a:rPr kumimoji="1" lang="zh-TW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分</a:t>
              </a:r>
              <a:endParaRPr kumimoji="1" lang="en-US" altLang="zh-TW" sz="2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endParaRPr>
            </a:p>
            <a:p>
              <a:pPr marL="0" indent="0">
                <a:defRPr/>
              </a:pPr>
              <a:r>
                <a:rPr kumimoji="1" lang="en-US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[</a:t>
              </a:r>
              <a:r>
                <a:rPr kumimoji="1" lang="zh-TW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綠色</a:t>
              </a:r>
              <a:r>
                <a:rPr kumimoji="1" lang="zh-TW" altLang="en-US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旅遊</a:t>
              </a:r>
              <a:r>
                <a:rPr kumimoji="1" lang="en-US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]</a:t>
              </a:r>
            </a:p>
            <a:p>
              <a:pPr marL="0" indent="0">
                <a:defRPr/>
              </a:pPr>
              <a:r>
                <a:rPr kumimoji="1" lang="en-US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[</a:t>
              </a:r>
              <a:r>
                <a:rPr kumimoji="1" lang="zh-TW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運動休閒</a:t>
              </a:r>
              <a:r>
                <a:rPr kumimoji="1" lang="en-US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]</a:t>
              </a:r>
            </a:p>
            <a:p>
              <a:pPr marL="0" indent="0">
                <a:defRPr/>
              </a:pPr>
              <a:r>
                <a:rPr kumimoji="1" lang="en-US" altLang="zh-TW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[</a:t>
              </a:r>
              <a:r>
                <a:rPr kumimoji="1" lang="zh-TW" altLang="en-US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餐</a:t>
              </a:r>
              <a:r>
                <a:rPr kumimoji="1" lang="zh-TW" altLang="en-US" sz="2600" dirty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旅</a:t>
              </a:r>
              <a:r>
                <a:rPr kumimoji="1" lang="zh-TW" altLang="en-US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管理</a:t>
              </a:r>
              <a:r>
                <a:rPr kumimoji="1" lang="en-US" altLang="zh-TW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]</a:t>
              </a:r>
              <a:r>
                <a:rPr kumimoji="1" lang="zh-TW" altLang="zh-TW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 </a:t>
              </a:r>
              <a:r>
                <a:rPr kumimoji="1" lang="zh-TW" altLang="en-US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三</a:t>
              </a:r>
              <a:r>
                <a:rPr kumimoji="1" lang="zh-TW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模組</a:t>
              </a:r>
              <a:r>
                <a:rPr kumimoji="1" lang="zh-TW" altLang="en-US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。</a:t>
              </a:r>
              <a:endParaRPr kumimoji="1" lang="en-US" altLang="zh-TW" sz="2600" dirty="0" smtClean="0">
                <a:solidFill>
                  <a:srgbClr val="0000CC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endParaRPr>
            </a:p>
            <a:p>
              <a:pPr marL="268288" indent="-268288" algn="just">
                <a:spcBef>
                  <a:spcPts val="1200"/>
                </a:spcBef>
                <a:buFont typeface="Arial" pitchFamily="34" charset="0"/>
                <a:buAutoNum type="arabicPeriod"/>
                <a:defRPr/>
              </a:pPr>
              <a:r>
                <a:rPr kumimoji="1" lang="zh-TW" altLang="en-US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主修模組</a:t>
              </a:r>
              <a:r>
                <a:rPr kumimoji="1" lang="en-US" altLang="zh-TW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20</a:t>
              </a:r>
              <a:r>
                <a:rPr kumimoji="1" lang="zh-TW" altLang="en-US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學分</a:t>
              </a:r>
              <a:r>
                <a:rPr kumimoji="1" lang="en-US" altLang="zh-TW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(</a:t>
              </a:r>
              <a:r>
                <a:rPr kumimoji="1" lang="zh-TW" alt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含</a:t>
              </a:r>
              <a:r>
                <a:rPr kumimoji="1" lang="zh-TW" altLang="en-US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必選課程</a:t>
              </a:r>
              <a:r>
                <a:rPr kumimoji="1" lang="en-US" altLang="zh-TW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)</a:t>
              </a:r>
            </a:p>
            <a:p>
              <a:pPr marL="268288" indent="-268288" algn="just">
                <a:spcBef>
                  <a:spcPts val="1200"/>
                </a:spcBef>
                <a:buFont typeface="Arial" pitchFamily="34" charset="0"/>
                <a:buAutoNum type="arabicPeriod" startAt="2"/>
                <a:defRPr/>
              </a:pPr>
              <a:r>
                <a:rPr kumimoji="1" lang="zh-TW" altLang="en-US" sz="2600" dirty="0" smtClean="0">
                  <a:solidFill>
                    <a:srgbClr val="80004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副修模組必選課程</a:t>
              </a:r>
              <a:endParaRPr kumimoji="1" lang="en-US" altLang="zh-TW" sz="2600" dirty="0" smtClean="0">
                <a:solidFill>
                  <a:srgbClr val="80004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3557" name="AutoShape 8"/>
            <p:cNvSpPr>
              <a:spLocks noChangeArrowheads="1"/>
            </p:cNvSpPr>
            <p:nvPr/>
          </p:nvSpPr>
          <p:spPr bwMode="auto">
            <a:xfrm>
              <a:off x="971414" y="1036638"/>
              <a:ext cx="1620837" cy="533400"/>
            </a:xfrm>
            <a:prstGeom prst="roundRect">
              <a:avLst>
                <a:gd name="adj" fmla="val 50000"/>
              </a:avLst>
            </a:prstGeom>
            <a:solidFill>
              <a:srgbClr val="3399FF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>
                  <a:solidFill>
                    <a:srgbClr val="000066"/>
                  </a:solidFill>
                  <a:latin typeface="華康粗黑體" pitchFamily="49" charset="-120"/>
                  <a:ea typeface="華康粗黑體" pitchFamily="49" charset="-120"/>
                </a:rPr>
                <a:t>說 明</a:t>
              </a:r>
            </a:p>
          </p:txBody>
        </p:sp>
      </p:grp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2987824" y="1498600"/>
            <a:ext cx="5796000" cy="5062538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ts val="1200"/>
              </a:spcBef>
            </a:pPr>
            <a:r>
              <a:rPr kumimoji="1" lang="zh-TW" altLang="en-US" sz="1200" dirty="0" smtClean="0">
                <a:latin typeface="華康POP2體W9(P)"/>
                <a:ea typeface="新細明體" pitchFamily="18" charset="-120"/>
              </a:rPr>
              <a:t>●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各</a:t>
            </a:r>
            <a:r>
              <a:rPr kumimoji="1" lang="zh-TW" altLang="zh-TW" sz="2200" dirty="0">
                <a:latin typeface="華康POP2體W9(P)"/>
                <a:ea typeface="新細明體" pitchFamily="18" charset="-120"/>
              </a:rPr>
              <a:t>模組必選課程，請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參閱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課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程</a:t>
            </a:r>
            <a:r>
              <a:rPr kumimoji="1" lang="zh-TW" altLang="zh-TW" sz="2200" dirty="0">
                <a:latin typeface="華康POP2體W9(P)"/>
                <a:ea typeface="新細明體" pitchFamily="18" charset="-120"/>
              </a:rPr>
              <a:t>規劃表</a:t>
            </a:r>
          </a:p>
          <a:p>
            <a:pPr>
              <a:spcBef>
                <a:spcPts val="1200"/>
              </a:spcBef>
            </a:pPr>
            <a:r>
              <a:rPr kumimoji="1" lang="zh-TW" altLang="en-US" sz="1200" dirty="0" smtClean="0">
                <a:latin typeface="華康POP2體W9(P)"/>
                <a:ea typeface="新細明體" pitchFamily="18" charset="-120"/>
              </a:rPr>
              <a:t>●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zh-TW" sz="22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模組</a:t>
            </a:r>
            <a:r>
              <a:rPr kumimoji="1" lang="zh-TW" altLang="zh-TW" sz="2200" dirty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必選課程</a:t>
            </a:r>
            <a:r>
              <a:rPr kumimoji="1" lang="zh-TW" altLang="zh-TW" sz="22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，不</a:t>
            </a:r>
            <a:r>
              <a:rPr kumimoji="1" lang="zh-TW" altLang="zh-TW" sz="2200" dirty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及格者，是否需重補修？</a:t>
            </a:r>
          </a:p>
          <a:p>
            <a:pPr marL="182563" indent="-182563" algn="just">
              <a:spcBef>
                <a:spcPts val="1200"/>
              </a:spcBef>
              <a:spcAft>
                <a:spcPts val="600"/>
              </a:spcAft>
            </a:pPr>
            <a:r>
              <a:rPr kumimoji="1" lang="en-US" altLang="zh-TW" sz="2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1.</a:t>
            </a:r>
            <a:r>
              <a:rPr kumimoji="1" lang="zh-TW" altLang="zh-TW" sz="2200" dirty="0">
                <a:solidFill>
                  <a:srgbClr val="FF008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不需重補修。</a:t>
            </a:r>
            <a:r>
              <a:rPr kumimoji="1" lang="zh-TW" altLang="zh-TW" sz="2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「必選」係指開課當學期一定要修習之「選修」課程，選修課如該科不及格，不需進行重補修。</a:t>
            </a:r>
          </a:p>
          <a:p>
            <a:pPr marL="182563" indent="-182563" algn="just">
              <a:spcBef>
                <a:spcPts val="1200"/>
              </a:spcBef>
              <a:spcAft>
                <a:spcPts val="600"/>
              </a:spcAft>
            </a:pPr>
            <a:r>
              <a:rPr kumimoji="1" lang="en-US" altLang="zh-TW" sz="2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2</a:t>
            </a:r>
            <a:r>
              <a:rPr kumimoji="1" lang="en-US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.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主修模組必選課程，</a:t>
            </a:r>
            <a:r>
              <a:rPr kumimoji="1" lang="zh-TW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列屬主修模組選修規定之</a:t>
            </a:r>
            <a:r>
              <a:rPr kumimoji="1" lang="en-US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20</a:t>
            </a:r>
            <a:r>
              <a:rPr kumimoji="1" lang="zh-TW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學分內，</a:t>
            </a:r>
            <a:r>
              <a:rPr kumimoji="1" lang="zh-TW" altLang="zh-TW" sz="2200" u="sng" dirty="0" smtClean="0">
                <a:solidFill>
                  <a:srgbClr val="FF008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如不及格者，需另外修習主修模組之其他選修課程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，以補足所缺之學分數。</a:t>
            </a:r>
          </a:p>
          <a:p>
            <a:pPr marL="182563" indent="-182563" algn="just">
              <a:spcBef>
                <a:spcPts val="1200"/>
              </a:spcBef>
              <a:spcAft>
                <a:spcPts val="600"/>
              </a:spcAft>
              <a:tabLst>
                <a:tab pos="182563" algn="l"/>
              </a:tabLst>
            </a:pPr>
            <a:r>
              <a:rPr kumimoji="1" lang="en-US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3.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模組必選課程，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若初選尚未完成選課者，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請同學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務必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於加退選期間自行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加選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。</a:t>
            </a:r>
            <a:endParaRPr kumimoji="1" lang="zh-TW" altLang="en-US" sz="2200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>
            <a:off x="4742824" y="1028700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 dirty="0">
                <a:solidFill>
                  <a:srgbClr val="003300"/>
                </a:solidFill>
                <a:latin typeface="華康粗黑體" pitchFamily="49" charset="-120"/>
                <a:ea typeface="華康粗黑體" pitchFamily="49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專業</a:t>
            </a:r>
            <a:r>
              <a:rPr kumimoji="1" lang="zh-TW" altLang="en-US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選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修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53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Times New Roman" panose="02020603050405020304" pitchFamily="18" charset="0"/>
              <a:ea typeface="華康粗黑體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641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1877</Words>
  <Application>Microsoft Office PowerPoint</Application>
  <PresentationFormat>如螢幕大小 (4:3)</PresentationFormat>
  <Paragraphs>199</Paragraphs>
  <Slides>20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訓練</vt:lpstr>
      <vt:lpstr>朝陽科技大學 107學年度第2學期應屆畢業生  畢業資格審核注意事項  　　 　－休閒事業管理系</vt:lpstr>
      <vt:lpstr>一、應屆畢業生規定：</vt:lpstr>
      <vt:lpstr>二、畢業自審：</vt:lpstr>
      <vt:lpstr>三、休閒系（四日）畢業資格應修學分數： ◎適用課規：104學年度入學適用</vt:lpstr>
      <vt:lpstr>四、日間部畢業資格審查(畢業門檻)項目：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五、休閒系（四日）畢業資格：</vt:lpstr>
      <vt:lpstr>五、休閒系（四日）畢業資格：</vt:lpstr>
      <vt:lpstr>五、休閒系（四日）畢業資格：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2018-11-29T02:58:51Z</dcterms:modified>
</cp:coreProperties>
</file>