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91" r:id="rId3"/>
    <p:sldId id="292" r:id="rId4"/>
    <p:sldId id="261" r:id="rId5"/>
    <p:sldId id="309" r:id="rId6"/>
    <p:sldId id="296" r:id="rId7"/>
    <p:sldId id="298" r:id="rId8"/>
    <p:sldId id="299" r:id="rId9"/>
    <p:sldId id="300" r:id="rId10"/>
    <p:sldId id="301" r:id="rId11"/>
    <p:sldId id="307" r:id="rId12"/>
    <p:sldId id="308" r:id="rId13"/>
    <p:sldId id="304" r:id="rId14"/>
    <p:sldId id="311" r:id="rId15"/>
    <p:sldId id="312" r:id="rId16"/>
    <p:sldId id="287" r:id="rId17"/>
    <p:sldId id="289" r:id="rId18"/>
    <p:sldId id="295" r:id="rId19"/>
    <p:sldId id="277" r:id="rId20"/>
    <p:sldId id="293" r:id="rId2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309"/>
            <p14:sldId id="296"/>
            <p14:sldId id="298"/>
            <p14:sldId id="299"/>
            <p14:sldId id="300"/>
            <p14:sldId id="301"/>
            <p14:sldId id="307"/>
            <p14:sldId id="308"/>
            <p14:sldId id="304"/>
            <p14:sldId id="311"/>
            <p14:sldId id="312"/>
            <p14:sldId id="287"/>
            <p14:sldId id="289"/>
            <p14:sldId id="295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CCFF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2304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://www.ge.cyut.edu.tw/cyutge/course.php" TargetMode="External"/><Relationship Id="rId5" Type="http://schemas.openxmlformats.org/officeDocument/2006/relationships/hyperlink" Target="http://www.leisure.cyut.edu.tw/download.php?filename=981_200b2725.pdf&amp;dir=archive&amp;title=File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7873" y="2"/>
            <a:ext cx="9201424" cy="6908339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95735" y="1403921"/>
            <a:ext cx="5400601" cy="36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 </a:t>
            </a:r>
            <a:r>
              <a:rPr lang="en-US" altLang="zh-TW" sz="3600" b="1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綠色旅遊</a:t>
            </a:r>
            <a:r>
              <a:rPr lang="en-US" altLang="zh-TW" sz="3600" b="1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「遊憩資源管理」、「休閒活動設計與評估」、「導覽解說」、「生態旅遊與永續觀光」、「戶外遊憩旅程規劃與競賽」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「遊憩資源管理」、「導覽解說」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生態旅遊與永續觀光」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64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8429" y="-27384"/>
            <a:ext cx="9216000" cy="6915864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95736" y="1412776"/>
            <a:ext cx="5424264" cy="35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運動休閒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「身體組成概論」、「健身運動理論與實務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運動企劃與實務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運動行銷與贊助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運動觀光與遊程規劃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「身體組成概論」、「健身運動理論與實務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運動行銷與贊助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163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71431"/>
            <a:ext cx="9216000" cy="6965526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67744" y="1412776"/>
            <a:ext cx="5345728" cy="346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餐旅管理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「餐廳經營管理」、「餐旅專業英文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」、「旅館經營管理」、「餐旅創意行銷企劃」、「餐旅創業實務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「餐廳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經營管理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」、「旅館經營管理」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餐旅創業實務」</a:t>
            </a:r>
            <a:endParaRPr lang="en-US" altLang="zh-TW" sz="2200" dirty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137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27377"/>
            <a:ext cx="9216000" cy="6915857"/>
          </a:xfrm>
          <a:solidFill>
            <a:schemeClr val="accent1"/>
          </a:solidFill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76041" y="1488862"/>
            <a:ext cx="5492303" cy="359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證照畢業門檻</a:t>
            </a:r>
          </a:p>
          <a:p>
            <a:pPr marL="342900" lvl="1" indent="-342900" algn="just">
              <a:lnSpc>
                <a:spcPct val="15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資訊證照檢定：</a:t>
            </a:r>
            <a:r>
              <a:rPr lang="en-US" altLang="zh-TW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TQC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證照檢定：</a:t>
            </a:r>
            <a:r>
              <a:rPr lang="en-US" altLang="zh-TW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點數之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b="1" dirty="0">
                <a:solidFill>
                  <a:srgbClr val="FF505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在學期間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indent="-76200" eaLnBrk="1" hangingPunct="1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－紙本審查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畢業門檻審核表＋證照影本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 indent="-76200">
              <a:lnSpc>
                <a:spcPct val="150000"/>
              </a:lnSpc>
              <a:spcBef>
                <a:spcPts val="600"/>
              </a:spcBef>
              <a:buNone/>
            </a:pP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</a:t>
            </a:r>
            <a:r>
              <a:rPr lang="zh-TW" altLang="en-US" sz="2200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各學級證照內容詳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參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系網頁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證照專區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endParaRPr lang="zh-TW" altLang="en-US" sz="2200" dirty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085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27377"/>
            <a:ext cx="9216000" cy="6915857"/>
          </a:xfrm>
          <a:solidFill>
            <a:schemeClr val="accent1"/>
          </a:solidFill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59942" y="1449512"/>
            <a:ext cx="5508402" cy="284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畢業專題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108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月底前完成，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以利後續遴選參加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競賽及</a:t>
            </a:r>
            <a:endParaRPr lang="en-US" altLang="zh-TW" dirty="0" smtClean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專題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發表會之安排。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982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539552" y="889202"/>
            <a:ext cx="8604448" cy="5745396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0483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0B98F5-D7AF-4E9C-9EBC-A007FBE38F54}" type="slidenum">
              <a:rPr kumimoji="1" lang="en-US" altLang="ja-JP" sz="1400">
                <a:ea typeface="MS PGothic" pitchFamily="34" charset="-128"/>
              </a:rPr>
              <a:pPr algn="r" eaLnBrk="1" hangingPunct="1"/>
              <a:t>15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66902" y="548680"/>
            <a:ext cx="2448000" cy="4464496"/>
            <a:chOff x="966902" y="548680"/>
            <a:chExt cx="2448000" cy="44644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>
              <a:off x="966902" y="1226675"/>
              <a:ext cx="2448000" cy="3786501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本校</a:t>
              </a:r>
              <a:r>
                <a:rPr kumimoji="1" lang="en-US" altLang="zh-TW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『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外語能力畢業指標實施辦法</a:t>
              </a:r>
              <a:r>
                <a:rPr kumimoji="1" lang="en-US" altLang="zh-TW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』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中「初階」</a:t>
              </a: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標準</a:t>
              </a:r>
              <a:r>
                <a:rPr kumimoji="1" lang="en-US" altLang="zh-TW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語言</a:t>
              </a:r>
              <a:r>
                <a:rPr kumimoji="1" lang="zh-TW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中心</a:t>
              </a:r>
              <a:r>
                <a:rPr kumimoji="1" lang="zh-TW" alt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審查</a:t>
              </a:r>
              <a:r>
                <a:rPr kumimoji="1" lang="en-US" altLang="zh-TW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kumimoji="1"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>
              <a:off x="1047958" y="548680"/>
              <a:ext cx="2285888" cy="563103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英文門檻</a:t>
              </a:r>
            </a:p>
          </p:txBody>
        </p:sp>
      </p:grpSp>
      <p:pic>
        <p:nvPicPr>
          <p:cNvPr id="20485" name="Picture 8" descr="C:\Users\user\Desktop\c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140" y="909340"/>
            <a:ext cx="45593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向右箭號 2"/>
          <p:cNvSpPr/>
          <p:nvPr/>
        </p:nvSpPr>
        <p:spPr>
          <a:xfrm>
            <a:off x="3563888" y="3141016"/>
            <a:ext cx="32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803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4008" y="476672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340768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-1</a:t>
            </a:r>
            <a:r>
              <a:rPr lang="zh-TW" altLang="en-US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8775" indent="-358775" algn="just">
              <a:spcBef>
                <a:spcPts val="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必修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講座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【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學生資訊系統＼畢業證照門檻</a:t>
            </a:r>
            <a:r>
              <a:rPr lang="en-US" altLang="zh-TW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】 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查詢是否通過</a:t>
            </a:r>
            <a:r>
              <a:rPr lang="zh-TW" altLang="en-US" sz="2800" kern="100" dirty="0" smtClean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76672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8136904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3" y="1340768"/>
            <a:ext cx="7922877" cy="52223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-2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規定專業證照及資訊證照畢業門檻，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於應屆畢業之</a:t>
            </a: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次學期開學前未取得者，須完成次學期之註冊繳費</a:t>
            </a:r>
            <a:r>
              <a:rPr lang="zh-TW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於下學年度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月開學前仍未通過者，視為延修生，須於開學後第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個禮拜完成註冊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學期取得</a:t>
            </a: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</a:t>
            </a:r>
            <a:r>
              <a:rPr lang="zh-TW" altLang="zh-TW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畢業證書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即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月畢業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月領證書）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0" indent="-762000">
              <a:spcBef>
                <a:spcPts val="3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-3</a:t>
            </a:r>
            <a:r>
              <a:rPr lang="zh-TW" altLang="en-US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系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辦公室</a:t>
            </a:r>
            <a:r>
              <a:rPr lang="en-US"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(T2-619.1)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</a:t>
            </a:r>
            <a:r>
              <a:rPr lang="zh-TW" altLang="en-US" sz="2800" kern="10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開時</a:t>
            </a:r>
            <a:r>
              <a:rPr altLang="zh-TW" sz="28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29786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申請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週內申請。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0806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564904"/>
            <a:ext cx="8136904" cy="41764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識課程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識中心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外語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能力檢定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大一大二英文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、分機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請洽三創教育與發展中心（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2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教育，請洽學務處服務學習組（分機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學生：請洽註冊組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學生：請洽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進修教學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畢業應修科目及學分數，係依入學時之課程規劃表修習。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2"/>
              </a:rPr>
              <a:t>學生資訊系統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＼畢業審核自審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自我審核各應修類別是否有漏修。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「畢業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審核自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審」自三上起，即可自行上網查看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中心老師或系辦助教確認後，再於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〔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〕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註記即可。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須經系辦助教確認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位置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休閒系（四日）</a:t>
            </a:r>
            <a:r>
              <a:rPr lang="zh-TW" altLang="en-US" sz="3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畢業資格應修學分</a:t>
            </a:r>
            <a:r>
              <a:rPr lang="zh-TW" altLang="en-US" sz="3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105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學年度入學適用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6021288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94817"/>
              </p:ext>
            </p:extLst>
          </p:nvPr>
        </p:nvGraphicFramePr>
        <p:xfrm>
          <a:off x="960582" y="2060848"/>
          <a:ext cx="7776863" cy="376175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145365"/>
                <a:gridCol w="1224136"/>
                <a:gridCol w="2016225"/>
                <a:gridCol w="947122"/>
                <a:gridCol w="114110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校訂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6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（含主、副模組必選課程及主模組至少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學分）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293739"/>
            <a:ext cx="8077200" cy="5015581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校、系訂畢業門檻：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「外語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能力畢業指標實施辦法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」中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「初階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</a:t>
            </a: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065334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149696-9CBF-41EB-B01F-C3BE08D0E2A8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19459" name="Text Box 20"/>
          <p:cNvSpPr txBox="1">
            <a:spLocks noChangeArrowheads="1"/>
          </p:cNvSpPr>
          <p:nvPr/>
        </p:nvSpPr>
        <p:spPr bwMode="auto">
          <a:xfrm>
            <a:off x="-42863" y="14128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600">
                <a:solidFill>
                  <a:schemeClr val="bg1"/>
                </a:solidFill>
                <a:ea typeface="標楷體" pitchFamily="65" charset="-120"/>
              </a:rPr>
              <a:t>壹</a:t>
            </a:r>
          </a:p>
        </p:txBody>
      </p:sp>
      <p:sp>
        <p:nvSpPr>
          <p:cNvPr id="19460" name="Text Box 21"/>
          <p:cNvSpPr txBox="1">
            <a:spLocks noChangeArrowheads="1"/>
          </p:cNvSpPr>
          <p:nvPr/>
        </p:nvSpPr>
        <p:spPr bwMode="auto">
          <a:xfrm>
            <a:off x="1738313" y="468313"/>
            <a:ext cx="5713412" cy="646112"/>
          </a:xfrm>
          <a:prstGeom prst="rect">
            <a:avLst/>
          </a:prstGeom>
          <a:gradFill rotWithShape="1">
            <a:gsLst>
              <a:gs pos="0">
                <a:srgbClr val="FFE1CD"/>
              </a:gs>
              <a:gs pos="100000">
                <a:srgbClr val="FF944B"/>
              </a:gs>
            </a:gsLst>
            <a:lin ang="5400000" scaled="1"/>
          </a:gradFill>
          <a:ln w="12700" cap="rnd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36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如何順利畢業</a:t>
            </a:r>
            <a:r>
              <a:rPr kumimoji="1" lang="zh-TW" altLang="en-US" sz="32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？</a:t>
            </a:r>
          </a:p>
        </p:txBody>
      </p:sp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822700" y="1390650"/>
            <a:ext cx="5194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大學入門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通識教育中心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A-406</a:t>
            </a:r>
          </a:p>
          <a:p>
            <a:pPr eaLnBrk="1" hangingPunct="1"/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創造力講座</a:t>
            </a: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勞作教育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服務學習組 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R-103</a:t>
            </a:r>
            <a:endParaRPr kumimoji="1" lang="zh-TW" altLang="en-US" sz="2600" b="1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英文門檻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語言中心 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D-108</a:t>
            </a:r>
            <a:endParaRPr kumimoji="1" lang="zh-TW" altLang="en-US" sz="2600" b="1" dirty="0">
              <a:solidFill>
                <a:srgbClr val="0000FF"/>
              </a:solidFill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292725" y="3273425"/>
            <a:ext cx="3851275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修畢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132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學分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專業證照門檻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60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點</a:t>
            </a:r>
            <a:endParaRPr kumimoji="1" lang="en-US" altLang="zh-TW" sz="26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資訊證照門檻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(TQC)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校內實習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120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小時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校外實習</a:t>
            </a:r>
            <a:endParaRPr kumimoji="1" lang="en-US" altLang="zh-TW" sz="12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ln w="12700" cmpd="thickThin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提醒</a:t>
            </a:r>
            <a:r>
              <a:rPr kumimoji="1"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：</a:t>
            </a:r>
            <a:endParaRPr kumimoji="1" lang="en-US" altLang="zh-TW" sz="2200" b="1" dirty="0">
              <a:solidFill>
                <a:srgbClr val="FF0000"/>
              </a:solidFill>
              <a:latin typeface="Times New Roman" panose="02020603050405020304" pitchFamily="18" charset="0"/>
              <a:ea typeface="華康POP1體W9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轉學</a:t>
            </a:r>
            <a:r>
              <a:rPr kumimoji="1" lang="en-US" altLang="zh-TW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系生，請自行至學生資訊系統查詢，是否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校內實習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上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下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)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皆有</a:t>
            </a:r>
            <a:r>
              <a:rPr kumimoji="1" lang="zh-TW" altLang="en-US" sz="2200" b="1" u="sng" dirty="0" smtClean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選課及成績。</a:t>
            </a:r>
            <a:endParaRPr kumimoji="1" lang="zh-TW" altLang="en-US" sz="2200" b="1" u="sng" dirty="0">
              <a:solidFill>
                <a:srgbClr val="FF0080"/>
              </a:solidFill>
              <a:latin typeface="Times New Roman" panose="02020603050405020304" pitchFamily="18" charset="0"/>
              <a:ea typeface="華康POP1體W9(P)" pitchFamily="82" charset="-120"/>
              <a:cs typeface="Times New Roman" panose="02020603050405020304" pitchFamily="18" charset="0"/>
            </a:endParaRP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94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7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328365"/>
            <a:ext cx="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340768"/>
            <a:ext cx="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修畢</a:t>
            </a:r>
            <a:r>
              <a:rPr kumimoji="1" lang="en-US" altLang="zh-TW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132</a:t>
            </a:r>
            <a:r>
              <a:rPr kumimoji="1" lang="zh-TW" altLang="en-US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525963" y="1299791"/>
            <a:ext cx="1905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827584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971600" y="2492896"/>
            <a:ext cx="15796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</a:t>
            </a:r>
          </a:p>
          <a:p>
            <a:pPr algn="ctr"/>
            <a:r>
              <a:rPr lang="en-US" altLang="zh-TW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99592" y="3501008"/>
            <a:ext cx="173831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課群志願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填寫，於初選時，務必將可修課時段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填滿</a:t>
            </a: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168016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520529" y="2492896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</a:p>
          <a:p>
            <a:pPr algn="ctr"/>
            <a:r>
              <a:rPr lang="en-US" altLang="zh-TW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99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508448" y="2348880"/>
            <a:ext cx="3240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670828" y="2492896"/>
            <a:ext cx="1107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選修</a:t>
            </a:r>
          </a:p>
          <a:p>
            <a:pPr algn="ctr"/>
            <a:r>
              <a:rPr lang="en-US" altLang="zh-TW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59</a:t>
            </a:r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508448" y="3501008"/>
            <a:ext cx="324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選修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53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1)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主模組必、選修至少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2)</a:t>
            </a:r>
            <a:r>
              <a:rPr lang="zh-TW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2)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餘系上選修學分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自由選修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分包含外系學分、課程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規劃中未有之本系課程、超修的專業選修或校訂必修及選修學分</a:t>
            </a: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501008"/>
            <a:ext cx="195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3038" indent="-173038" algn="just">
              <a:spcBef>
                <a:spcPct val="50000"/>
              </a:spcBef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★重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、補修必修科目與修習新舊課程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處理方式 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系網頁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課程規劃 查詢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)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593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591690" y="892175"/>
            <a:ext cx="8496000" cy="586800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8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719784" y="1036638"/>
            <a:ext cx="1944000" cy="5524500"/>
            <a:chOff x="719784" y="1036638"/>
            <a:chExt cx="1944000" cy="5524500"/>
          </a:xfrm>
        </p:grpSpPr>
        <p:sp>
          <p:nvSpPr>
            <p:cNvPr id="22532" name="AutoShape 7"/>
            <p:cNvSpPr>
              <a:spLocks noChangeArrowheads="1"/>
            </p:cNvSpPr>
            <p:nvPr/>
          </p:nvSpPr>
          <p:spPr bwMode="auto">
            <a:xfrm>
              <a:off x="719784" y="1498600"/>
              <a:ext cx="1944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/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泛指通識中心所開之</a:t>
              </a:r>
              <a:r>
                <a:rPr kumimoji="1" lang="en-US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課群、語言中心所開之大一英文等課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、軍訓室之軍訓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、全民國防教育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。</a:t>
              </a:r>
              <a:endParaRPr kumimoji="1" lang="en-US" altLang="zh-TW" sz="26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533" name="AutoShape 8"/>
            <p:cNvSpPr>
              <a:spLocks noChangeArrowheads="1"/>
            </p:cNvSpPr>
            <p:nvPr/>
          </p:nvSpPr>
          <p:spPr bwMode="auto">
            <a:xfrm>
              <a:off x="882159" y="1036638"/>
              <a:ext cx="1619250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0066"/>
                  </a:solidFill>
                  <a:latin typeface="華康粗黑體" pitchFamily="49" charset="-120"/>
                  <a:ea typeface="華康粗黑體" pitchFamily="49" charset="-120"/>
                </a:rPr>
                <a:t>說 明</a:t>
              </a: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915816" y="1028700"/>
            <a:ext cx="5832000" cy="5532438"/>
            <a:chOff x="2771775" y="1028700"/>
            <a:chExt cx="5832000" cy="5532438"/>
          </a:xfrm>
        </p:grpSpPr>
        <p:sp>
          <p:nvSpPr>
            <p:cNvPr id="22534" name="AutoShape 9"/>
            <p:cNvSpPr>
              <a:spLocks noChangeArrowheads="1"/>
            </p:cNvSpPr>
            <p:nvPr/>
          </p:nvSpPr>
          <p:spPr bwMode="auto">
            <a:xfrm>
              <a:off x="2771775" y="1498600"/>
              <a:ext cx="5832000" cy="5062538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所有校訂必修課程，皆為全校性學生共同必修，同學務必於初選階段上網選課，以保障個人選課權益。</a:t>
              </a:r>
              <a:endPara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通識課之</a:t>
              </a:r>
              <a:r>
                <a:rPr kumimoji="1" lang="en-US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課群課程，為填寫志願篩選，請於初選時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至少填寫</a:t>
              </a:r>
              <a:r>
                <a:rPr kumimoji="1" lang="en-US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6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個以上志願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，以免志願數過少，無法選上課程。初選結果公告後，請務必不可自行退課，以免其他課群人數已滿，需待大四方可補修。</a:t>
              </a: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u="sng" dirty="0">
                  <a:solidFill>
                    <a:srgbClr val="692F0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英文課程屬次序性之學年課程，故有檔修制度。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上學期未達</a:t>
              </a:r>
              <a:r>
                <a:rPr kumimoji="1" lang="en-US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45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分，則下學期不得續修。大一英文未修畢，則大二英文不得修習。</a:t>
              </a: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所有課程名稱，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相同者不可重覆修習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。</a:t>
              </a:r>
              <a:r>
                <a:rPr kumimoji="1" lang="zh-TW" altLang="zh-TW" sz="2200" u="sng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重覆修課，將不採計學分數。</a:t>
              </a:r>
              <a:endParaRPr kumimoji="1" lang="zh-TW" altLang="en-US" sz="2200" u="sng" dirty="0">
                <a:solidFill>
                  <a:srgbClr val="FF008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535" name="AutoShape 10"/>
            <p:cNvSpPr>
              <a:spLocks noChangeArrowheads="1"/>
            </p:cNvSpPr>
            <p:nvPr/>
          </p:nvSpPr>
          <p:spPr bwMode="auto">
            <a:xfrm>
              <a:off x="4544775" y="1028700"/>
              <a:ext cx="2286000" cy="533400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 dirty="0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選課說明</a:t>
              </a:r>
            </a:p>
          </p:txBody>
        </p:sp>
      </p:grp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校訂必修</a:t>
            </a:r>
            <a:r>
              <a:rPr kumimoji="1" lang="en-US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30</a:t>
            </a:r>
            <a:r>
              <a:rPr kumimoji="1" lang="zh-TW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Times New Roman" panose="02020603050405020304" pitchFamily="18" charset="0"/>
              <a:ea typeface="華康粗黑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333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591690" y="892175"/>
            <a:ext cx="8496000" cy="5855866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791832" y="1036638"/>
            <a:ext cx="1980000" cy="5524500"/>
            <a:chOff x="791832" y="1036638"/>
            <a:chExt cx="1980000" cy="5524500"/>
          </a:xfrm>
        </p:grpSpPr>
        <p:sp>
          <p:nvSpPr>
            <p:cNvPr id="749575" name="AutoShape 7"/>
            <p:cNvSpPr>
              <a:spLocks noChangeArrowheads="1"/>
            </p:cNvSpPr>
            <p:nvPr/>
          </p:nvSpPr>
          <p:spPr bwMode="auto">
            <a:xfrm>
              <a:off x="791832" y="1498600"/>
              <a:ext cx="1980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47675" indent="-447675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indent="0">
                <a:spcBef>
                  <a:spcPts val="1200"/>
                </a:spcBef>
                <a:defRPr/>
              </a:pPr>
              <a:r>
                <a:rPr kumimoji="1" lang="zh-TW" altLang="zh-TW" sz="2600" dirty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課程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分</a:t>
              </a:r>
              <a:endParaRPr kumimoji="1" lang="en-US" altLang="zh-TW" sz="2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  <a:p>
              <a:pPr marL="0" indent="0">
                <a:defRPr/>
              </a:pP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綠色</a:t>
              </a:r>
              <a:r>
                <a:rPr kumimoji="1" lang="zh-TW" altLang="en-US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旅遊</a:t>
              </a: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defRPr/>
              </a:pP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運動休閒</a:t>
              </a: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defRPr/>
              </a:pPr>
              <a:r>
                <a:rPr kumimoji="1" lang="en-US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餐</a:t>
              </a:r>
              <a:r>
                <a:rPr kumimoji="1" lang="zh-TW" altLang="en-US" sz="2600" dirty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旅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管理</a:t>
              </a:r>
              <a:r>
                <a:rPr kumimoji="1" lang="en-US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  <a:r>
                <a:rPr kumimoji="1" lang="zh-TW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 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三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模組</a:t>
              </a:r>
              <a:r>
                <a:rPr kumimoji="1" lang="zh-TW" altLang="en-US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。</a:t>
              </a:r>
              <a:endParaRPr kumimoji="1" lang="en-US" altLang="zh-TW" sz="2600" dirty="0" smtClean="0">
                <a:solidFill>
                  <a:srgbClr val="0000CC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/>
                <a:defRPr/>
              </a:pP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主修模組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20</a:t>
              </a: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學分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含</a:t>
              </a: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必選課程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)</a:t>
              </a: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 startAt="2"/>
                <a:defRPr/>
              </a:pPr>
              <a:r>
                <a:rPr kumimoji="1" lang="zh-TW" altLang="en-US" sz="2600" dirty="0" smtClean="0">
                  <a:solidFill>
                    <a:srgbClr val="80004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副修模組必選課程</a:t>
              </a:r>
              <a:endParaRPr kumimoji="1" lang="en-US" altLang="zh-TW" sz="2600" dirty="0" smtClean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3557" name="AutoShape 8"/>
            <p:cNvSpPr>
              <a:spLocks noChangeArrowheads="1"/>
            </p:cNvSpPr>
            <p:nvPr/>
          </p:nvSpPr>
          <p:spPr bwMode="auto">
            <a:xfrm>
              <a:off x="971414" y="1036638"/>
              <a:ext cx="1620837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0066"/>
                  </a:solidFill>
                  <a:latin typeface="華康粗黑體" pitchFamily="49" charset="-120"/>
                  <a:ea typeface="華康粗黑體" pitchFamily="49" charset="-120"/>
                </a:rPr>
                <a:t>說 明</a:t>
              </a:r>
            </a:p>
          </p:txBody>
        </p:sp>
      </p:grp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987824" y="1498600"/>
            <a:ext cx="579600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各</a:t>
            </a:r>
            <a:r>
              <a:rPr kumimoji="1" lang="zh-TW" altLang="zh-TW" sz="2200" dirty="0">
                <a:latin typeface="華康POP2體W9(P)"/>
                <a:ea typeface="新細明體" pitchFamily="18" charset="-120"/>
              </a:rPr>
              <a:t>模組必選課程，請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參閱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200" dirty="0">
                <a:latin typeface="華康POP2體W9(P)"/>
                <a:ea typeface="新細明體" pitchFamily="18" charset="-120"/>
              </a:rPr>
              <a:t>規劃表</a:t>
            </a:r>
          </a:p>
          <a:p>
            <a:pPr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模組</a:t>
            </a:r>
            <a:r>
              <a:rPr kumimoji="1" lang="zh-TW" altLang="zh-TW" sz="2200" dirty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必選課程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，不</a:t>
            </a:r>
            <a:r>
              <a:rPr kumimoji="1" lang="zh-TW" altLang="zh-TW" sz="2200" dirty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及格者，是否需重補修？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1.</a:t>
            </a:r>
            <a:r>
              <a:rPr kumimoji="1" lang="zh-TW" altLang="zh-TW" sz="2200" dirty="0">
                <a:solidFill>
                  <a:srgbClr val="FF008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不需重補修。</a:t>
            </a:r>
            <a:r>
              <a:rPr kumimoji="1" lang="zh-TW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「必選」係指開課當學期一定要修習之「選修」課程，選修課如該科不及格，不需進行重補修。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.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主修模組必選課程，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列屬主修模組選修規定之</a:t>
            </a:r>
            <a:r>
              <a:rPr kumimoji="1"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20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學分內，</a:t>
            </a:r>
            <a:r>
              <a:rPr kumimoji="1" lang="zh-TW" altLang="zh-TW" sz="2200" u="sng" dirty="0" smtClean="0">
                <a:solidFill>
                  <a:srgbClr val="FF008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如不及格者，需另外修習主修模組之其他選修課程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，以補足所缺之學分數。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  <a:tabLst>
                <a:tab pos="182563" algn="l"/>
              </a:tabLst>
            </a:pPr>
            <a:r>
              <a:rPr kumimoji="1" lang="en-US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3.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模組必選課程，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若初選尚未完成選課者，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請同學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務必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於加退選期間自行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加選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。</a:t>
            </a:r>
            <a:endParaRPr kumimoji="1" lang="zh-TW" altLang="en-US" sz="22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4742824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53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Times New Roman" panose="02020603050405020304" pitchFamily="18" charset="0"/>
              <a:ea typeface="華康粗黑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1877</Words>
  <Application>Microsoft Office PowerPoint</Application>
  <PresentationFormat>如螢幕大小 (4:3)</PresentationFormat>
  <Paragraphs>199</Paragraphs>
  <Slides>20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訓練</vt:lpstr>
      <vt:lpstr>朝陽科技大學 108學年度第2學期應屆畢業生  畢業資格審核注意事項  　　 　－休閒事業管理系</vt:lpstr>
      <vt:lpstr>一、應屆畢業生規定：</vt:lpstr>
      <vt:lpstr>二、畢業自審：</vt:lpstr>
      <vt:lpstr>三、休閒系（四日）畢業資格應修學分數： ◎適用課規：105學年度入學適用</vt:lpstr>
      <vt:lpstr>四、日間部畢業資格審查(畢業門檻)項目：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五、休閒系（四日）畢業資格：</vt:lpstr>
      <vt:lpstr>五、休閒系（四日）畢業資格：</vt:lpstr>
      <vt:lpstr>五、休閒系（四日）畢業資格：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2018-11-29T02:59:17Z</dcterms:modified>
</cp:coreProperties>
</file>