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91" r:id="rId3"/>
    <p:sldId id="319" r:id="rId4"/>
    <p:sldId id="316" r:id="rId5"/>
    <p:sldId id="300" r:id="rId6"/>
    <p:sldId id="313" r:id="rId7"/>
    <p:sldId id="341" r:id="rId8"/>
    <p:sldId id="314" r:id="rId9"/>
    <p:sldId id="321" r:id="rId10"/>
    <p:sldId id="322" r:id="rId11"/>
    <p:sldId id="337" r:id="rId12"/>
    <p:sldId id="289" r:id="rId13"/>
    <p:sldId id="323" r:id="rId14"/>
    <p:sldId id="326" r:id="rId15"/>
    <p:sldId id="327" r:id="rId16"/>
    <p:sldId id="328" r:id="rId17"/>
    <p:sldId id="329" r:id="rId18"/>
    <p:sldId id="330" r:id="rId19"/>
    <p:sldId id="331" r:id="rId20"/>
    <p:sldId id="342" r:id="rId21"/>
    <p:sldId id="339" r:id="rId22"/>
    <p:sldId id="340" r:id="rId2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319"/>
            <p14:sldId id="316"/>
            <p14:sldId id="300"/>
            <p14:sldId id="313"/>
            <p14:sldId id="341"/>
            <p14:sldId id="314"/>
            <p14:sldId id="321"/>
            <p14:sldId id="322"/>
            <p14:sldId id="337"/>
            <p14:sldId id="289"/>
            <p14:sldId id="323"/>
            <p14:sldId id="326"/>
            <p14:sldId id="327"/>
            <p14:sldId id="328"/>
            <p14:sldId id="329"/>
            <p14:sldId id="330"/>
            <p14:sldId id="331"/>
            <p14:sldId id="342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FFCCFF"/>
    <a:srgbClr val="CCFFFF"/>
    <a:srgbClr val="000000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 varScale="1">
        <p:scale>
          <a:sx n="83" d="100"/>
          <a:sy n="83" d="100"/>
        </p:scale>
        <p:origin x="156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87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10/28/2020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2020/10/28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26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4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21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2"/>
            <a:ext cx="6206573" cy="494467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254663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.cyut.edu.tw/student/loginstu.asp" TargetMode="External"/><Relationship Id="rId2" Type="http://schemas.openxmlformats.org/officeDocument/2006/relationships/hyperlink" Target="http://leisure.cyut.edu.tw/p/412-1028-163.php?Lang=zh-tw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s://www.cyut.edu.tw/~enroll/graduate/graduate/main-graduate.html" TargetMode="External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isure.cyut.edu.tw/p/412-1028-3694.php?Lang=zh-tw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03648" y="1626704"/>
            <a:ext cx="6984776" cy="39604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朝陽科技大學休閒事業管理系</a:t>
            </a:r>
            <a:r>
              <a:rPr lang="zh-TW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zh-TW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2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2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3100" b="0" dirty="0">
                <a:solidFill>
                  <a:srgbClr val="0000FF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--</a:t>
            </a:r>
            <a:r>
              <a:rPr lang="zh-TW" altLang="en-US" sz="3100" b="0" dirty="0">
                <a:solidFill>
                  <a:srgbClr val="0000FF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適用</a:t>
            </a:r>
            <a:r>
              <a:rPr lang="en-US" altLang="zh-TW" sz="31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106</a:t>
            </a:r>
            <a:r>
              <a:rPr lang="zh-TW" altLang="en-US" sz="31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學年</a:t>
            </a:r>
            <a:r>
              <a:rPr lang="zh-TW" altLang="en-US" sz="3100" b="0" dirty="0">
                <a:solidFill>
                  <a:srgbClr val="0000FF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度課程規劃表</a:t>
            </a:r>
            <a:r>
              <a:rPr lang="en-US" altLang="zh-TW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7192"/>
            <a:ext cx="48965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4037617" y="5839120"/>
            <a:ext cx="4364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 smtClean="0">
                <a:latin typeface="華康特粗楷體"/>
                <a:ea typeface="華康特粗楷體"/>
                <a:cs typeface="華康特粗楷體"/>
              </a:rPr>
              <a:t>中華民國 </a:t>
            </a:r>
            <a:r>
              <a:rPr lang="en-US" altLang="zh-TW" sz="2800" b="1" dirty="0" smtClean="0">
                <a:latin typeface="Times New Roman" pitchFamily="18" charset="0"/>
                <a:ea typeface="華康特粗楷體"/>
                <a:cs typeface="華康特粗楷體"/>
              </a:rPr>
              <a:t>109</a:t>
            </a:r>
            <a:r>
              <a:rPr lang="zh-TW" altLang="en-US" sz="2800" b="1" dirty="0" smtClean="0">
                <a:latin typeface="Times New Roman" pitchFamily="18" charset="0"/>
                <a:ea typeface="華康特粗楷體"/>
                <a:cs typeface="華康特粗楷體"/>
              </a:rPr>
              <a:t> 年 </a:t>
            </a:r>
            <a:r>
              <a:rPr lang="en-US" altLang="zh-TW" sz="2800" b="1" dirty="0" smtClean="0">
                <a:latin typeface="Times New Roman" pitchFamily="18" charset="0"/>
                <a:ea typeface="華康特粗楷體"/>
                <a:cs typeface="華康特粗楷體"/>
              </a:rPr>
              <a:t>9 </a:t>
            </a:r>
            <a:r>
              <a:rPr lang="zh-TW" altLang="en-US" sz="2800" b="1" dirty="0" smtClean="0">
                <a:latin typeface="Times New Roman" pitchFamily="18" charset="0"/>
                <a:ea typeface="華康特粗楷體"/>
                <a:cs typeface="華康特粗楷體"/>
              </a:rPr>
              <a:t>月 </a:t>
            </a:r>
            <a:r>
              <a:rPr lang="en-US" altLang="zh-TW" sz="2800" b="1" dirty="0" smtClean="0">
                <a:latin typeface="Times New Roman" pitchFamily="18" charset="0"/>
                <a:ea typeface="華康特粗楷體"/>
                <a:cs typeface="華康特粗楷體"/>
              </a:rPr>
              <a:t>18 </a:t>
            </a:r>
            <a:r>
              <a:rPr lang="zh-TW" altLang="en-US" sz="2800" b="1" dirty="0" smtClean="0">
                <a:latin typeface="Times New Roman" pitchFamily="18" charset="0"/>
                <a:ea typeface="華康特粗楷體"/>
                <a:cs typeface="華康特粗楷體"/>
              </a:rPr>
              <a:t>日</a:t>
            </a:r>
            <a:endParaRPr lang="zh-TW" altLang="en-US" sz="2800" b="1" dirty="0">
              <a:latin typeface="Times New Roman" pitchFamily="18" charset="0"/>
              <a:ea typeface="華康特粗楷體"/>
              <a:cs typeface="華康特粗楷體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右箭號 2"/>
          <p:cNvSpPr/>
          <p:nvPr/>
        </p:nvSpPr>
        <p:spPr>
          <a:xfrm>
            <a:off x="3347864" y="3194994"/>
            <a:ext cx="324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829925" y="1484814"/>
            <a:ext cx="2160000" cy="3780360"/>
            <a:chOff x="829925" y="800768"/>
            <a:chExt cx="2160000" cy="378036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829925" y="2024892"/>
              <a:ext cx="2160000" cy="2556236"/>
            </a:xfrm>
            <a:prstGeom prst="roundRect">
              <a:avLst>
                <a:gd name="adj" fmla="val 7542"/>
              </a:avLst>
            </a:prstGeom>
            <a:ln w="38100"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tIns="18000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kumimoji="1"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證照要求與證照資訊，請參閱本系</a:t>
              </a:r>
              <a:r>
                <a:rPr kumimoji="1" lang="zh-TW" altLang="en-US" sz="2800" dirty="0" smtClean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網頁／證照</a:t>
              </a:r>
              <a:r>
                <a:rPr kumimoji="1" lang="zh-TW" altLang="en-US" sz="28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專區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29925" y="800768"/>
              <a:ext cx="2160000" cy="11160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kumimoji="1" lang="zh-TW" altLang="en-US" sz="2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</a:t>
              </a:r>
              <a:r>
                <a:rPr kumimoji="1" lang="zh-TW" altLang="en-US" sz="28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證照</a:t>
              </a:r>
              <a:endParaRPr kumimoji="1" lang="en-US" altLang="zh-TW" sz="28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kumimoji="1" lang="zh-TW" altLang="en-US" sz="2800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</a:t>
              </a:r>
              <a:r>
                <a:rPr kumimoji="1" lang="zh-TW" altLang="en-US" sz="2800" dirty="0">
                  <a:solidFill>
                    <a:srgbClr val="00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證照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851920" y="369352"/>
            <a:ext cx="4824536" cy="62280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marL="266700" lvl="1" indent="-2667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資訊證照檢定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擇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263525" lvl="1">
              <a:spcBef>
                <a:spcPts val="12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TQC 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Excel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商用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雲端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軟體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設計師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66700" lvl="1" indent="-2667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sz="2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證照檢定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263525" lvl="1">
              <a:spcBef>
                <a:spcPts val="1200"/>
              </a:spcBef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[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主模組核心證照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] </a:t>
            </a:r>
            <a:r>
              <a:rPr kumimoji="1" lang="en-US" altLang="zh-TW" sz="2400" u="sng" dirty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張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[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專業證照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] </a:t>
            </a:r>
            <a:r>
              <a:rPr kumimoji="1" lang="en-US" altLang="zh-TW" sz="2400" u="sng" dirty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60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點數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8"/>
              <a:ea typeface="微軟正黑體" panose="020B0604030504040204" pitchFamily="34" charset="-128"/>
              <a:cs typeface="Times New Roman" panose="02020603050405020304" pitchFamily="18" charset="0"/>
            </a:endParaRPr>
          </a:p>
          <a:p>
            <a:pPr marL="263525" lvl="1" indent="-263525" algn="just">
              <a:spcBef>
                <a:spcPts val="1200"/>
              </a:spcBef>
            </a:pPr>
            <a:r>
              <a:rPr lang="zh-TW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－紙本審查：</a:t>
            </a:r>
            <a:endParaRPr lang="en-US" altLang="zh-TW" sz="2400" dirty="0" smtClean="0">
              <a:solidFill>
                <a:srgbClr val="008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3525" lvl="1" algn="just">
              <a:spcBef>
                <a:spcPts val="12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大學部畢業門檻審核表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＋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證照影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本或通過證明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4191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zh-TW" alt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審查期間：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109/11/1~11/30</a:t>
            </a:r>
            <a:endParaRPr lang="en-US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352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請於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109/11/30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前將審查資料交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由班代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收齊後，於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12/4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前繳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送系辦審查。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84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6" y="260648"/>
            <a:ext cx="8470328" cy="6376264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10691" y="1583074"/>
            <a:ext cx="5062713" cy="245845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畢業專題</a:t>
            </a:r>
            <a:endParaRPr lang="en-US" altLang="zh-TW" sz="3600" b="1" dirty="0">
              <a:solidFill>
                <a:srgbClr val="00206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zh-TW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lang="zh-TW" altLang="en-US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月中旬前</a:t>
            </a:r>
            <a:r>
              <a:rPr lang="zh-TW" altLang="en-US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完成，</a:t>
            </a:r>
            <a:endParaRPr lang="en-US" altLang="zh-TW" dirty="0">
              <a:solidFill>
                <a:srgbClr val="80004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zh-TW" altLang="en-US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以利後續遴選參加</a:t>
            </a:r>
            <a:r>
              <a:rPr lang="zh-TW" altLang="en-US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競賽</a:t>
            </a:r>
            <a:endParaRPr lang="en-US" altLang="zh-TW" dirty="0" smtClean="0">
              <a:solidFill>
                <a:srgbClr val="80004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zh-TW" altLang="en-US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及專題</a:t>
            </a:r>
            <a:r>
              <a:rPr lang="zh-TW" altLang="en-US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發表會之安排。</a:t>
            </a:r>
            <a:endParaRPr lang="en-US" altLang="zh-TW" dirty="0">
              <a:solidFill>
                <a:srgbClr val="80004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129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8136904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836712"/>
            <a:ext cx="7704856" cy="5976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600" kern="100" dirty="0">
                <a:solidFill>
                  <a:srgbClr val="00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大學入門、創造力講座及畢業門檻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，可至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【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學生資訊系統＼畢業證照門檻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】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查詢是否通過。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3"/>
              </a:rPr>
              <a:t>外語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3"/>
              </a:rPr>
              <a:t>能力輔導課程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若於應屆畢業之次學期開學前未及格或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取得規定之證照門檻，須選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修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「外語能力輔導課程」並完成註冊繳費。</a:t>
            </a:r>
            <a:endParaRPr lang="en-US" altLang="zh-TW" sz="2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專業證照及資訊證照畢業門檻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於應屆畢業之</a:t>
            </a:r>
            <a:r>
              <a:rPr lang="zh-TW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次學期開學前未取得者，須完成次學期之註冊繳費</a:t>
            </a:r>
            <a:r>
              <a:rPr lang="zh-TW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程序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（若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於下學年度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月開學前仍未通過者，視為延修生，須於開學後第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個禮拜完成註冊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繳費）。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學期取得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證照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並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經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審查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通過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者，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次學期之</a:t>
            </a:r>
            <a:r>
              <a:rPr lang="zh-TW" altLang="zh-TW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期末</a:t>
            </a:r>
            <a:r>
              <a:rPr lang="zh-TW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始得領取</a:t>
            </a:r>
            <a:r>
              <a:rPr lang="zh-TW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畢業證書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即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月畢業</a:t>
            </a:r>
            <a:r>
              <a:rPr lang="en-US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月領證書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6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7584" y="144513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華康中圓體" pitchFamily="49" charset="-120"/>
                <a:ea typeface="華康中圓體" pitchFamily="49" charset="-120"/>
              </a:rPr>
              <a:t>畢業自審：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7698432" cy="5184576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畢業應修科目及學分數，係依入學時之課程規劃表修習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</a:t>
            </a:r>
            <a:r>
              <a:rPr lang="en-US" altLang="zh-TW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[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課程規劃表</a:t>
            </a:r>
            <a:r>
              <a:rPr lang="en-US" altLang="zh-TW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] 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至系網頁</a:t>
            </a:r>
            <a:r>
              <a:rPr lang="en-US" altLang="zh-TW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/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課程規劃</a:t>
            </a:r>
            <a:r>
              <a:rPr lang="en-US" altLang="zh-TW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/ </a:t>
            </a:r>
            <a:r>
              <a:rPr lang="zh-TW" altLang="en-US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下載 </a:t>
            </a:r>
            <a:r>
              <a:rPr lang="en-US" altLang="zh-TW" sz="2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 </a:t>
            </a:r>
            <a:endParaRPr lang="en-US" altLang="zh-TW" sz="2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大三上起至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  <a:hlinkClick r:id="rId3"/>
              </a:rPr>
              <a:t>學生資訊系統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＼畢業審核自審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自我審核各應修類別是否有漏修。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2400" dirty="0" smtClean="0"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加退選：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109/9/16 12:30 ~9/22 23:59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 </a:t>
            </a:r>
            <a:r>
              <a:rPr lang="zh-TW" altLang="en-US" sz="2400" dirty="0"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人工加退選：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109/9/24~9/30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本人親自至課務組領單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]</a:t>
            </a:r>
          </a:p>
          <a:p>
            <a:pPr algn="just">
              <a:spcBef>
                <a:spcPts val="1200"/>
              </a:spcBef>
            </a:pP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校訂必修及專業必修，若為重補修課會對應至</a:t>
            </a:r>
            <a:r>
              <a:rPr lang="en-US" altLang="zh-TW" sz="24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自由選修</a:t>
            </a:r>
            <a:r>
              <a:rPr lang="en-US" altLang="zh-TW" sz="24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頁籤，請先與通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識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中心老師或系辦助教確認後，再於</a:t>
            </a:r>
            <a:r>
              <a:rPr lang="en-US" altLang="zh-TW" sz="24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自審異動</a:t>
            </a:r>
            <a:r>
              <a:rPr lang="en-US" altLang="zh-TW" sz="2400" u="sng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註記即可。</a:t>
            </a:r>
            <a:endParaRPr lang="en-US" altLang="zh-TW" sz="2400" u="sng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自審異動後，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須經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系助教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確認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並審核通過後，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才會對應至正確的位置</a:t>
            </a:r>
            <a:r>
              <a:rPr lang="zh-TW" altLang="en-US" sz="2400" dirty="0"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[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系辦預計明年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月初進行初審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8"/>
                <a:ea typeface="微軟正黑體" panose="020B0604030504040204" pitchFamily="34" charset="-128"/>
                <a:cs typeface="Times New Roman" panose="02020603050405020304" pitchFamily="18" charset="0"/>
              </a:rPr>
              <a:t>]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139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14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8133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20688"/>
            <a:ext cx="72008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66816" y="2907792"/>
            <a:ext cx="207264" cy="2897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7145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15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9269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508104" y="2875796"/>
            <a:ext cx="207264" cy="30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9805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16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69269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828144" y="2685296"/>
            <a:ext cx="184016" cy="3912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91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17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42484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9832" y="692696"/>
            <a:ext cx="756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820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18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50502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67944" y="584696"/>
            <a:ext cx="7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48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19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5832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07904" y="692696"/>
            <a:ext cx="828000" cy="12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310290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華康中圓體" pitchFamily="49" charset="-120"/>
                <a:ea typeface="華康中圓體" pitchFamily="49" charset="-120"/>
              </a:rPr>
              <a:t>應屆畢業生規定</a:t>
            </a:r>
            <a:r>
              <a:rPr lang="zh-TW" altLang="en-US" sz="3200" b="1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7388" y="1268760"/>
            <a:ext cx="7626424" cy="530869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應屆畢業生規定：</a:t>
            </a:r>
            <a:endParaRPr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未修足學期數，但學分已修足欲畢業者，須依學則第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54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條規定申請提前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學期畢業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，審核通過者始得畢業。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★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109/11/18~24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申請提前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學期畢業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162050" indent="-116205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★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應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修科目與學分全部修畢，各學期名次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該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系該年級學生數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％以內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   (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操行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成績各學期均在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分以上。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四年級每學期修習學分數：</a:t>
            </a:r>
            <a:r>
              <a:rPr lang="en-US" altLang="zh-TW" sz="2800" b="1" dirty="0" smtClean="0"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800" b="1" dirty="0"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25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lang="zh-TW" altLang="en-US" sz="28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37026"/>
              </p:ext>
            </p:extLst>
          </p:nvPr>
        </p:nvGraphicFramePr>
        <p:xfrm>
          <a:off x="1475656" y="1700808"/>
          <a:ext cx="4464496" cy="1371600"/>
        </p:xfrm>
        <a:graphic>
          <a:graphicData uri="http://schemas.openxmlformats.org/drawingml/2006/table">
            <a:tbl>
              <a:tblPr firstRow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年制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皆在學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2685" y="1052736"/>
            <a:ext cx="7637747" cy="4968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請班代於</a:t>
            </a:r>
            <a:r>
              <a:rPr lang="zh-TW" altLang="en-US" sz="2600" u="sng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大四下學期開學時</a:t>
            </a: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至</a:t>
            </a:r>
            <a:r>
              <a:rPr lang="zh-TW"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系</a:t>
            </a:r>
            <a:r>
              <a:rPr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辦公室</a:t>
            </a:r>
            <a:r>
              <a:rPr lang="zh-TW"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（</a:t>
            </a:r>
            <a:r>
              <a:rPr lang="en-US"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T2-619.1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）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領取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「畢業調查表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」</a:t>
            </a: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同學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上網自審</a:t>
            </a:r>
            <a:r>
              <a:rPr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，於【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◎自我審查】頁籤確認是否能如期畢業</a:t>
            </a:r>
            <a:r>
              <a:rPr altLang="zh-TW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，並於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「畢業調查表」勾選是否畢業及簽名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「</a:t>
            </a:r>
            <a:r>
              <a:rPr altLang="zh-TW" sz="2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畢業調查表」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請</a:t>
            </a: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依表件期限內</a:t>
            </a:r>
            <a:r>
              <a:rPr altLang="zh-TW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完成簽章並送系辦</a:t>
            </a:r>
            <a:r>
              <a:rPr altLang="en-US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公室</a:t>
            </a:r>
            <a:r>
              <a:rPr altLang="zh-TW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賡續辦理審查作業。</a:t>
            </a:r>
            <a:endParaRPr lang="en-US" altLang="zh-TW" sz="26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詳細規定依註冊組公告應屆畢業生畢業資格審查流程及時程。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822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</a:t>
            </a:r>
            <a:r>
              <a:rPr lang="zh-TW" altLang="en-US" sz="6000" dirty="0" smtClean="0">
                <a:solidFill>
                  <a:schemeClr val="tx1"/>
                </a:solidFill>
              </a:rPr>
              <a:t>？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b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1200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或至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系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辦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公室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洽詢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（分機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7458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55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" y="219075"/>
            <a:ext cx="5054398" cy="63912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50" y="1057274"/>
            <a:ext cx="3585080" cy="376237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704850" y="4124325"/>
            <a:ext cx="3867150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600825" y="4324349"/>
            <a:ext cx="1123950" cy="495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711171" y="5114835"/>
            <a:ext cx="2638864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8"/>
                <a:ea typeface="微軟正黑體" panose="020B0604030504040204" pitchFamily="34" charset="-128"/>
              </a:rPr>
              <a:t>創造力講座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8"/>
              <a:ea typeface="微軟正黑體" panose="020B0604030504040204" pitchFamily="34" charset="-128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下學期通知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0035" y="6174193"/>
            <a:ext cx="564192" cy="4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8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755650" y="2205038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3707904" y="1289372"/>
            <a:ext cx="482453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 action="ppaction://hlinksldjump"/>
              </a:rPr>
              <a:t>大學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hlinkClick r:id="rId3" action="ppaction://hlinksldjump"/>
              </a:rPr>
              <a:t>入門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1" lang="zh-TW" altLang="en-US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識教育</a:t>
            </a:r>
            <a:r>
              <a:rPr kumimoji="1" lang="zh-TW" altLang="en-US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中心 ）</a:t>
            </a:r>
            <a:endParaRPr kumimoji="1"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en-US" altLang="zh-TW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創造力講座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1" lang="zh-TW" altLang="zh-TW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kumimoji="1"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創教育與發展</a:t>
            </a:r>
            <a:r>
              <a:rPr kumimoji="1" lang="zh-TW" altLang="zh-TW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中心</a:t>
            </a:r>
            <a:r>
              <a:rPr kumimoji="1" lang="zh-TW" altLang="en-US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kumimoji="1" lang="zh-TW" altLang="en-US" sz="2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kumimoji="1"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勞作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教育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（服務學習組 ）</a:t>
            </a:r>
          </a:p>
          <a:p>
            <a:r>
              <a:rPr kumimoji="1" lang="en-US" altLang="zh-TW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1" lang="zh-TW" alt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外語能力</a:t>
            </a:r>
            <a:r>
              <a:rPr kumimoji="1" lang="zh-TW" altLang="en-US" sz="20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語言中心）</a:t>
            </a: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5391150" y="3157538"/>
            <a:ext cx="3645346" cy="2906368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rIns="144000" bIns="36000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畢 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132 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kumimoji="1" lang="zh-TW" altLang="en-US" sz="2600" b="1" dirty="0">
              <a:solidFill>
                <a:srgbClr val="66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證照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kumimoji="1" lang="zh-TW" alt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</a:t>
            </a:r>
            <a:r>
              <a:rPr kumimoji="1" lang="zh-TW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證照</a:t>
            </a:r>
            <a:r>
              <a:rPr kumimoji="1" lang="en-US" altLang="zh-TW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1" lang="zh-TW" altLang="en-U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張 </a:t>
            </a:r>
            <a:r>
              <a:rPr kumimoji="1" lang="en-US" altLang="zh-TW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不計點數</a:t>
            </a:r>
            <a:r>
              <a:rPr kumimoji="1" lang="en-US" altLang="zh-TW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kumimoji="1" lang="zh-TW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專業證照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en-US" altLang="zh-TW" sz="2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>
              <a:spcBef>
                <a:spcPts val="300"/>
              </a:spcBef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資訊證照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(TQC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Excel or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商用雲端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設計師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實作 </a:t>
            </a:r>
            <a:r>
              <a:rPr kumimoji="1" lang="en-US" altLang="zh-TW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150 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endParaRPr kumimoji="1" lang="zh-TW" altLang="en-US" sz="2600" b="1" dirty="0">
              <a:solidFill>
                <a:srgbClr val="66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kumimoji="1" lang="en-US" altLang="zh-TW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1" lang="zh-TW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</a:t>
            </a:r>
            <a:r>
              <a:rPr kumimoji="1" lang="zh-TW" altLang="en-US" sz="26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實習</a:t>
            </a:r>
            <a:endParaRPr kumimoji="1" lang="en-US" altLang="zh-TW" sz="1200" b="1" dirty="0">
              <a:solidFill>
                <a:srgbClr val="66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3556000" y="4291013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1611313" y="2120900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>
                <a:ea typeface="標楷體" pitchFamily="65" charset="-120"/>
              </a:endParaRPr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825615" y="447328"/>
            <a:ext cx="3816350" cy="677416"/>
          </a:xfrm>
          <a:prstGeom prst="roundRect">
            <a:avLst>
              <a:gd name="adj" fmla="val 50000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FFCCF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如何順利畢業？</a:t>
            </a:r>
          </a:p>
        </p:txBody>
      </p:sp>
    </p:spTree>
    <p:extLst>
      <p:ext uri="{BB962C8B-B14F-4D97-AF65-F5344CB8AC3E}">
        <p14:creationId xmlns:p14="http://schemas.microsoft.com/office/powerpoint/2010/main" val="2092878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81584" y="1664864"/>
            <a:ext cx="5166508" cy="540000"/>
            <a:chOff x="1781584" y="1664864"/>
            <a:chExt cx="5166508" cy="540000"/>
          </a:xfrm>
        </p:grpSpPr>
        <p:sp>
          <p:nvSpPr>
            <p:cNvPr id="21507" name="Line 5"/>
            <p:cNvSpPr>
              <a:spLocks noChangeShapeType="1"/>
            </p:cNvSpPr>
            <p:nvPr/>
          </p:nvSpPr>
          <p:spPr bwMode="auto">
            <a:xfrm flipH="1" flipV="1">
              <a:off x="1781584" y="1664864"/>
              <a:ext cx="0" cy="54000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08" name="Line 7"/>
            <p:cNvSpPr>
              <a:spLocks noChangeShapeType="1"/>
            </p:cNvSpPr>
            <p:nvPr/>
          </p:nvSpPr>
          <p:spPr bwMode="auto">
            <a:xfrm flipH="1" flipV="1">
              <a:off x="6948092" y="1664864"/>
              <a:ext cx="0" cy="54000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 flipV="1">
              <a:off x="1800256" y="1947563"/>
              <a:ext cx="5076000" cy="476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 flipH="1" flipV="1">
              <a:off x="4040311" y="1664864"/>
              <a:ext cx="19050" cy="54000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827584" y="2348880"/>
            <a:ext cx="1908000" cy="3960000"/>
          </a:xfrm>
          <a:prstGeom prst="roundRect">
            <a:avLst>
              <a:gd name="adj" fmla="val 4690"/>
            </a:avLst>
          </a:prstGeom>
          <a:gradFill rotWithShape="1">
            <a:gsLst>
              <a:gs pos="74000">
                <a:srgbClr val="C5E2FF">
                  <a:alpha val="50000"/>
                </a:srgbClr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991753" y="2420888"/>
            <a:ext cx="15796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校訂必修</a:t>
            </a:r>
          </a:p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30</a:t>
            </a:r>
            <a:r>
              <a:rPr lang="en-US" altLang="zh-TW" sz="2400" b="1" dirty="0" smtClean="0">
                <a:solidFill>
                  <a:srgbClr val="3333CC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學分</a:t>
            </a:r>
            <a:endParaRPr lang="zh-TW" altLang="en-US" sz="2400" b="1" dirty="0">
              <a:solidFill>
                <a:srgbClr val="3333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99592" y="3374990"/>
            <a:ext cx="17383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</a:p>
          <a:p>
            <a:pPr algn="ctr">
              <a:spcBef>
                <a:spcPct val="50000"/>
              </a:spcBef>
            </a:pP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不及格者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重補修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95836" y="2348880"/>
            <a:ext cx="1908000" cy="3960000"/>
          </a:xfrm>
          <a:prstGeom prst="roundRect">
            <a:avLst>
              <a:gd name="adj" fmla="val 4690"/>
            </a:avLst>
          </a:prstGeom>
          <a:gradFill rotWithShape="1">
            <a:gsLst>
              <a:gs pos="71000">
                <a:srgbClr val="FBDAD1">
                  <a:alpha val="80000"/>
                </a:srgbClr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41811" y="2420888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專業必修</a:t>
            </a:r>
          </a:p>
          <a:p>
            <a:pPr algn="ctr"/>
            <a:r>
              <a:rPr lang="en-US" altLang="zh-TW" sz="2400" b="1" smtClean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44 </a:t>
            </a:r>
            <a:r>
              <a:rPr lang="zh-TW" altLang="en-US" sz="2400" b="1" dirty="0" smtClean="0">
                <a:solidFill>
                  <a:srgbClr val="9933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學分</a:t>
            </a:r>
            <a:endParaRPr lang="zh-TW" altLang="en-US" sz="2400" b="1" dirty="0">
              <a:solidFill>
                <a:srgbClr val="9933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364088" y="2348880"/>
            <a:ext cx="3168008" cy="3960000"/>
          </a:xfrm>
          <a:prstGeom prst="roundRect">
            <a:avLst>
              <a:gd name="adj" fmla="val 4690"/>
            </a:avLst>
          </a:prstGeom>
          <a:gradFill rotWithShape="1">
            <a:gsLst>
              <a:gs pos="5900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296311" y="2420888"/>
            <a:ext cx="1303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選修</a:t>
            </a:r>
            <a:endParaRPr lang="zh-TW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58 </a:t>
            </a:r>
            <a:r>
              <a:rPr lang="zh-TW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學分</a:t>
            </a:r>
            <a:endParaRPr lang="zh-TW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364088" y="3374990"/>
            <a:ext cx="3240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srgbClr val="00498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2000" b="1" dirty="0" smtClean="0">
                <a:solidFill>
                  <a:srgbClr val="00498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系訂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專業選修 </a:t>
            </a:r>
            <a:r>
              <a:rPr lang="en-US" altLang="zh-TW" sz="2000" dirty="0" smtClean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46 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1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必選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、選修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</a:t>
            </a:r>
            <a:b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至少</a:t>
            </a:r>
            <a:r>
              <a:rPr lang="en-US" altLang="zh-TW" b="1" u="sng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2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副</a:t>
            </a:r>
            <a:r>
              <a:rPr lang="zh-TW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模組必選</a:t>
            </a:r>
            <a:r>
              <a:rPr lang="zh-TW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(8)</a:t>
            </a:r>
            <a:b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3) 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餘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系上選修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 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(18)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srgbClr val="004986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自由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選修 </a:t>
            </a:r>
            <a:r>
              <a:rPr lang="en-US" altLang="zh-TW" sz="2000" dirty="0" smtClean="0">
                <a:solidFill>
                  <a:srgbClr val="FF000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外系學分、課程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規劃中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未列之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本系課程、超修的專業選修或校訂必修及選修學分</a:t>
            </a: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059832" y="3374990"/>
            <a:ext cx="1955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不及格者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重補修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3038" indent="-173038" algn="just">
              <a:spcBef>
                <a:spcPct val="50000"/>
              </a:spcBef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★重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、補修必修科目與修習新舊課程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處理方式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2體W9(P)"/>
              </a:rPr>
              <a:t>系網頁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2體W9(P)"/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2體W9(P)"/>
              </a:rPr>
              <a:t>課程規劃 查詢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2體W9(P)"/>
              </a:rPr>
              <a:t>)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67098" y="210163"/>
            <a:ext cx="5001046" cy="567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Times New Roman" panose="02020603050405020304" pitchFamily="18" charset="0"/>
                <a:ea typeface="華康中圓體" pitchFamily="49" charset="-120"/>
                <a:cs typeface="Times New Roman" panose="02020603050405020304" pitchFamily="18" charset="0"/>
              </a:rPr>
              <a:t>畢業資格應修學分數</a:t>
            </a:r>
            <a:r>
              <a:rPr lang="zh-TW" altLang="en-US" sz="3200" b="1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altLang="en-US" sz="32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187624" y="1016001"/>
            <a:ext cx="6331298" cy="64807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華康粗黑體" pitchFamily="49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dirty="0" smtClean="0">
                <a:solidFill>
                  <a:srgbClr val="000066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132 </a:t>
            </a: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</a:p>
        </p:txBody>
      </p:sp>
    </p:spTree>
    <p:extLst>
      <p:ext uri="{BB962C8B-B14F-4D97-AF65-F5344CB8AC3E}">
        <p14:creationId xmlns:p14="http://schemas.microsoft.com/office/powerpoint/2010/main" val="4221512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91832" y="1290191"/>
            <a:ext cx="1980000" cy="5208750"/>
            <a:chOff x="791832" y="1036638"/>
            <a:chExt cx="1980000" cy="5524500"/>
          </a:xfrm>
        </p:grpSpPr>
        <p:sp>
          <p:nvSpPr>
            <p:cNvPr id="749575" name="AutoShape 7"/>
            <p:cNvSpPr>
              <a:spLocks noChangeArrowheads="1"/>
            </p:cNvSpPr>
            <p:nvPr/>
          </p:nvSpPr>
          <p:spPr bwMode="auto">
            <a:xfrm>
              <a:off x="791832" y="1498600"/>
              <a:ext cx="1980000" cy="5062538"/>
            </a:xfrm>
            <a:prstGeom prst="roundRect">
              <a:avLst>
                <a:gd name="adj" fmla="val 7542"/>
              </a:avLst>
            </a:prstGeom>
            <a:solidFill>
              <a:srgbClr val="CCFFFF"/>
            </a:solidFill>
            <a:ln w="38100" algn="ctr">
              <a:solidFill>
                <a:srgbClr val="3366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 marL="447675" indent="-4476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indent="0">
                <a:spcBef>
                  <a:spcPts val="1200"/>
                </a:spcBef>
                <a:defRPr/>
              </a:pPr>
              <a:r>
                <a:rPr kumimoji="1" lang="zh-TW" altLang="zh-TW" sz="2400" dirty="0"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課程</a:t>
              </a:r>
              <a:r>
                <a:rPr kumimoji="1" lang="zh-TW" altLang="zh-TW" sz="2400" dirty="0" smtClean="0"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分</a:t>
              </a:r>
              <a:endParaRPr kumimoji="1"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600"/>
                </a:spcBef>
                <a:defRPr/>
              </a:pPr>
              <a:r>
                <a:rPr kumimoji="1" lang="en-US" altLang="zh-TW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[</a:t>
              </a:r>
              <a:r>
                <a:rPr kumimoji="1" lang="zh-TW" altLang="zh-TW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綠色</a:t>
              </a:r>
              <a:r>
                <a:rPr kumimoji="1" lang="zh-TW" altLang="en-US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旅遊</a:t>
              </a:r>
              <a:r>
                <a:rPr kumimoji="1" lang="en-US" altLang="zh-TW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]</a:t>
              </a:r>
            </a:p>
            <a:p>
              <a:pPr marL="0" indent="0">
                <a:spcBef>
                  <a:spcPts val="600"/>
                </a:spcBef>
                <a:defRPr/>
              </a:pPr>
              <a:r>
                <a:rPr kumimoji="1" lang="en-US" altLang="zh-TW" sz="2400" dirty="0" smtClean="0">
                  <a:solidFill>
                    <a:srgbClr val="009ED6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[</a:t>
              </a:r>
              <a:r>
                <a:rPr kumimoji="1" lang="zh-TW" altLang="zh-TW" sz="2400" dirty="0" smtClean="0">
                  <a:solidFill>
                    <a:srgbClr val="009ED6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運動休閒</a:t>
              </a:r>
              <a:r>
                <a:rPr kumimoji="1" lang="en-US" altLang="zh-TW" sz="2400" dirty="0" smtClean="0">
                  <a:solidFill>
                    <a:srgbClr val="009ED6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]</a:t>
              </a:r>
            </a:p>
            <a:p>
              <a:pPr marL="0" inden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1" lang="en-US" altLang="zh-TW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[</a:t>
              </a:r>
              <a:r>
                <a:rPr kumimoji="1" lang="zh-TW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餐</a:t>
              </a:r>
              <a:r>
                <a:rPr kumimoji="1" lang="zh-TW" alt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旅</a:t>
              </a:r>
              <a:r>
                <a:rPr kumimoji="1" lang="zh-TW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管理</a:t>
              </a:r>
              <a:r>
                <a:rPr kumimoji="1" lang="en-US" altLang="zh-TW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]</a:t>
              </a:r>
            </a:p>
            <a:p>
              <a:pPr marL="0" inden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1" lang="zh-TW" altLang="zh-TW" sz="2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1" lang="zh-TW" altLang="en-US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三</a:t>
              </a:r>
              <a:r>
                <a:rPr kumimoji="1" lang="zh-TW" altLang="zh-TW" sz="2400" dirty="0" smtClean="0"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模組</a:t>
              </a:r>
              <a:endParaRPr kumimoji="1" lang="en-US" altLang="zh-TW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  <a:p>
              <a:pPr marL="268288" indent="-268288" algn="just">
                <a:spcBef>
                  <a:spcPts val="600"/>
                </a:spcBef>
                <a:buFont typeface="Arial" pitchFamily="34" charset="0"/>
                <a:buAutoNum type="arabicPeriod"/>
                <a:defRPr/>
              </a:pPr>
              <a:r>
                <a:rPr kumimoji="1" lang="zh-TW" alt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主修模組</a:t>
              </a:r>
              <a:r>
                <a:rPr kumimoji="1" lang="en-US" altLang="zh-TW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20</a:t>
              </a:r>
              <a:r>
                <a:rPr kumimoji="1" lang="zh-TW" alt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學分</a:t>
              </a:r>
              <a:r>
                <a:rPr kumimoji="1" lang="en-US" altLang="zh-TW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(</a:t>
              </a:r>
              <a:r>
                <a:rPr kumimoji="1" lang="zh-TW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含</a:t>
              </a:r>
              <a:r>
                <a:rPr kumimoji="1" lang="zh-TW" alt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必選課程</a:t>
              </a:r>
              <a:r>
                <a:rPr kumimoji="1" lang="en-US" altLang="zh-TW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)</a:t>
              </a:r>
            </a:p>
            <a:p>
              <a:pPr marL="268288" indent="-268288" algn="just">
                <a:spcBef>
                  <a:spcPts val="1200"/>
                </a:spcBef>
                <a:buFont typeface="Arial" pitchFamily="34" charset="0"/>
                <a:buAutoNum type="arabicPeriod" startAt="2"/>
                <a:defRPr/>
              </a:pPr>
              <a:r>
                <a:rPr kumimoji="1" lang="zh-TW" altLang="en-US" sz="2400" dirty="0" smtClean="0">
                  <a:solidFill>
                    <a:srgbClr val="80004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副修模組必選課程</a:t>
              </a:r>
              <a:endParaRPr kumimoji="1" lang="en-US" altLang="zh-TW" sz="2400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3557" name="AutoShape 8"/>
            <p:cNvSpPr>
              <a:spLocks noChangeArrowheads="1"/>
            </p:cNvSpPr>
            <p:nvPr/>
          </p:nvSpPr>
          <p:spPr bwMode="auto">
            <a:xfrm>
              <a:off x="971414" y="1036638"/>
              <a:ext cx="1620837" cy="533400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 明</a:t>
              </a:r>
            </a:p>
          </p:txBody>
        </p:sp>
      </p:grp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987824" y="1752153"/>
            <a:ext cx="5796000" cy="4773191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200"/>
              </a:spcBef>
            </a:pPr>
            <a:r>
              <a:rPr kumimoji="1" lang="zh-TW" altLang="en-US" sz="1200" dirty="0" smtClean="0">
                <a:latin typeface="華康POP2體W9(P)"/>
                <a:ea typeface="新細明體" pitchFamily="18" charset="-120"/>
              </a:rPr>
              <a:t>●</a:t>
            </a:r>
            <a:r>
              <a:rPr kumimoji="1" lang="zh-TW" altLang="en-US" sz="2400" dirty="0" smtClean="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  <a:hlinkClick r:id="rId2" action="ppaction://hlinksldjump"/>
              </a:rPr>
              <a:t>各</a:t>
            </a:r>
            <a:r>
              <a:rPr kumimoji="1" lang="zh-TW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  <a:hlinkClick r:id="rId2" action="ppaction://hlinksldjump"/>
              </a:rPr>
              <a:t>模組必選課程</a:t>
            </a:r>
            <a:r>
              <a:rPr kumimoji="1" lang="zh-TW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，請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參閱</a:t>
            </a:r>
            <a:r>
              <a:rPr kumimoji="1"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課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程</a:t>
            </a:r>
            <a:r>
              <a:rPr kumimoji="1" lang="zh-TW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規劃表</a:t>
            </a:r>
          </a:p>
          <a:p>
            <a:pPr algn="just">
              <a:spcBef>
                <a:spcPts val="600"/>
              </a:spcBef>
            </a:pPr>
            <a:r>
              <a:rPr kumimoji="1" lang="zh-TW" altLang="en-US" sz="1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●</a:t>
            </a:r>
            <a:r>
              <a:rPr kumimoji="1"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模組</a:t>
            </a:r>
            <a:r>
              <a:rPr kumimoji="1" lang="zh-TW" altLang="zh-TW" sz="2200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必選課程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，不</a:t>
            </a:r>
            <a:r>
              <a:rPr kumimoji="1" lang="zh-TW" altLang="zh-TW" sz="2200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及格者</a:t>
            </a:r>
            <a:r>
              <a:rPr kumimoji="1" lang="zh-TW" altLang="zh-TW" sz="2200" dirty="0" smtClean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</a:t>
            </a:r>
            <a:r>
              <a:rPr kumimoji="1" lang="zh-TW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不需</a:t>
            </a:r>
            <a:r>
              <a:rPr kumimoji="1" lang="zh-TW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重補修</a:t>
            </a:r>
            <a:r>
              <a:rPr kumimoji="1"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1" lang="zh-TW" altLang="zh-TW" sz="2200" dirty="0">
              <a:solidFill>
                <a:srgbClr val="800040"/>
              </a:solidFill>
              <a:latin typeface="Times New Roman" panose="02020603050405020304" pitchFamily="18" charset="0"/>
              <a:ea typeface="微軟正黑體" panose="020B0604030504040204" pitchFamily="34" charset="-128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1200"/>
              </a:spcBef>
              <a:spcAft>
                <a:spcPts val="600"/>
              </a:spcAft>
            </a:pPr>
            <a:r>
              <a:rPr kumimoji="1" lang="en-US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kumimoji="1" lang="en-US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. 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「必</a:t>
            </a:r>
            <a:r>
              <a:rPr kumimoji="1" lang="zh-TW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選」係指開課當學期一定要修習之「選修」課程，選修課如該科不及格，不需進行重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補修。</a:t>
            </a:r>
            <a:endParaRPr kumimoji="1" lang="zh-TW" altLang="zh-TW" sz="2200" dirty="0">
              <a:latin typeface="Times New Roman" panose="02020603050405020304" pitchFamily="18" charset="0"/>
              <a:ea typeface="微軟正黑體" panose="020B0604030504040204" pitchFamily="34" charset="-128"/>
              <a:cs typeface="Times New Roman" panose="02020603050405020304" pitchFamily="18" charset="0"/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kumimoji="1" lang="en-US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. 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主修模組必選課程，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列屬主修模組選修規定之</a:t>
            </a:r>
            <a:r>
              <a:rPr kumimoji="1" lang="en-US" altLang="zh-TW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20</a:t>
            </a:r>
            <a:r>
              <a:rPr kumimoji="1" lang="zh-TW" altLang="zh-TW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學分內，</a:t>
            </a:r>
            <a:r>
              <a:rPr kumimoji="1" lang="zh-TW" altLang="zh-TW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如不及格者，需另外修習主修模組之其他選修課程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，以補足所缺之學分數。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tabLst>
                <a:tab pos="355600" algn="l"/>
              </a:tabLst>
            </a:pPr>
            <a:r>
              <a:rPr kumimoji="1" lang="en-US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3. 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模組必選課程，</a:t>
            </a:r>
            <a:r>
              <a:rPr kumimoji="1"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若初選尚未完成選課者，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請同學</a:t>
            </a:r>
            <a:r>
              <a:rPr kumimoji="1"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務必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於選</a:t>
            </a:r>
            <a:r>
              <a:rPr kumimoji="1" lang="zh-TW" altLang="en-US" sz="22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課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期間自行</a:t>
            </a:r>
            <a:r>
              <a:rPr kumimoji="1" lang="zh-TW" altLang="en-US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加選</a:t>
            </a:r>
            <a:r>
              <a:rPr kumimoji="1"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1" lang="zh-TW" altLang="en-US" sz="2200" dirty="0">
              <a:latin typeface="Times New Roman" panose="02020603050405020304" pitchFamily="18" charset="0"/>
              <a:ea typeface="微軟正黑體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4742824" y="1282253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74063" y="404664"/>
            <a:ext cx="3995874" cy="64807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46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64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657863"/>
              </p:ext>
            </p:extLst>
          </p:nvPr>
        </p:nvGraphicFramePr>
        <p:xfrm>
          <a:off x="611560" y="1340768"/>
          <a:ext cx="8244460" cy="50938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模組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主修必選</a:t>
                      </a: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學分）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副修必選</a:t>
                      </a: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學分）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897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綠色旅遊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lvl="0" indent="-62865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二上：遊憩資源管理、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戶外遊憩旅程規劃與競賽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二下：休閒活動設計與評估、 導覽解說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725" indent="-720725"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四上：生態旅遊與永續觀光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二上：遊憩資源管理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二下：導覽解說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四上：生態旅遊與永續觀光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運動休閒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二上：身體組成概論、運動行銷與贊助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二下：健身運動理論與實務、運動企劃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四上：運動觀光與遊程規劃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二上：身體組成概論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二下：健身運動理論與實務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四上：運動觀光與遊程規劃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04">
                <a:tc>
                  <a:txBody>
                    <a:bodyPr/>
                    <a:lstStyle/>
                    <a:p>
                      <a:pPr algn="ctr">
                        <a:lnSpc>
                          <a:spcPts val="2880"/>
                        </a:lnSpc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餐旅管理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二上：餐廳經營管理、餐旅專業英文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二下：旅館經營管理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四上：餐旅創意行銷企劃、餐旅創業實務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二上：餐廳經營管理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二下：旅館經營管理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80"/>
                        </a:lnSpc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四上：餐旅創業實務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825615" y="591344"/>
            <a:ext cx="3816350" cy="67741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  <a:alpha val="20000"/>
            </a:schemeClr>
          </a:solidFill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模組必選課程</a:t>
            </a:r>
          </a:p>
        </p:txBody>
      </p:sp>
    </p:spTree>
    <p:extLst>
      <p:ext uri="{BB962C8B-B14F-4D97-AF65-F5344CB8AC3E}">
        <p14:creationId xmlns:p14="http://schemas.microsoft.com/office/powerpoint/2010/main" val="3864819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4008" y="476672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340768"/>
            <a:ext cx="7632848" cy="43924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學年度課程，</a:t>
            </a:r>
            <a:r>
              <a:rPr lang="zh-TW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同一科目名稱</a:t>
            </a:r>
            <a:r>
              <a:rPr lang="zh-TW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複</a:t>
            </a:r>
            <a:r>
              <a:rPr lang="zh-TW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修</a:t>
            </a:r>
            <a:r>
              <a:rPr lang="zh-TW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習，第</a:t>
            </a:r>
            <a:r>
              <a:rPr lang="en-US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門</a:t>
            </a:r>
            <a:r>
              <a:rPr lang="zh-TW" altLang="zh-TW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認</a:t>
            </a:r>
            <a:r>
              <a:rPr lang="zh-TW" altLang="zh-TW" sz="2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列為畢業學分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，如：</a:t>
            </a:r>
          </a:p>
          <a:p>
            <a:pPr marL="358775" indent="-358775" algn="just">
              <a:spcBef>
                <a:spcPts val="600"/>
              </a:spcBef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選項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體育選修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次籃球課，第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次修習的籃球</a:t>
            </a:r>
            <a:r>
              <a:rPr lang="zh-TW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不得列計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至畢業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學分中，須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再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補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修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門非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籃球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課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選項體育</a:t>
            </a:r>
            <a:r>
              <a:rPr lang="zh-TW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266700" indent="-2667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專業必修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及選修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課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程</a:t>
            </a:r>
            <a:r>
              <a:rPr lang="zh-TW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務必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修習系上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開設課程，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因課程異動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等因素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經系</a:t>
            </a: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主任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同意</a:t>
            </a:r>
            <a:r>
              <a:rPr lang="zh-TW" altLang="en-US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始</a:t>
            </a:r>
            <a:r>
              <a:rPr lang="zh-TW" altLang="zh-TW" sz="2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得修習系上規定之相近課程</a:t>
            </a:r>
            <a:r>
              <a:rPr lang="zh-TW" altLang="zh-TW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替代。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55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54132"/>
              </p:ext>
            </p:extLst>
          </p:nvPr>
        </p:nvGraphicFramePr>
        <p:xfrm>
          <a:off x="611560" y="980728"/>
          <a:ext cx="8352928" cy="55446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6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6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門檻項目</a:t>
                      </a:r>
                      <a:endParaRPr lang="zh-TW" sz="20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門檻標準</a:t>
                      </a:r>
                      <a:endParaRPr lang="zh-TW" sz="20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資訊查詢</a:t>
                      </a:r>
                      <a:endParaRPr lang="zh-TW" sz="20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8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000" kern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0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第</a:t>
                      </a:r>
                      <a:r>
                        <a:rPr lang="en-US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學期：</a:t>
                      </a:r>
                      <a:r>
                        <a:rPr lang="zh-TW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rId2" action="ppaction://hlinksldjump"/>
                        </a:rPr>
                        <a:t>大學入門</a:t>
                      </a: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TW" sz="2000" b="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第</a:t>
                      </a:r>
                      <a:r>
                        <a:rPr lang="en-US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學期：</a:t>
                      </a:r>
                      <a:r>
                        <a:rPr lang="zh-TW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創造力講座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通識中心 </a:t>
                      </a:r>
                      <a:r>
                        <a:rPr lang="en-US" altLang="zh-TW" sz="2000" b="0" kern="10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(#7246)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三創中心 </a:t>
                      </a:r>
                      <a:r>
                        <a:rPr lang="en-US" altLang="zh-TW" sz="2000" b="0" kern="10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(#6302)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勞作教育</a:t>
                      </a:r>
                      <a:endParaRPr lang="zh-TW" sz="20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b="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2000" b="0" kern="0" spc="-1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年級上、下學期均需修習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服務學習組 </a:t>
                      </a:r>
                      <a:r>
                        <a:rPr lang="en-US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(#5042)</a:t>
                      </a:r>
                      <a:endParaRPr lang="en-US" altLang="zh-TW" sz="20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1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外語能力</a:t>
                      </a:r>
                      <a:endParaRPr lang="zh-TW" sz="20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0" spc="-1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外語能力畢業</a:t>
                      </a:r>
                      <a:r>
                        <a:rPr lang="zh-TW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指標初階標準</a:t>
                      </a:r>
                      <a:r>
                        <a:rPr lang="zh-TW" sz="2000" kern="0" spc="-1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中任一項</a:t>
                      </a:r>
                      <a:r>
                        <a:rPr lang="zh-TW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測驗</a:t>
                      </a:r>
                      <a:r>
                        <a:rPr lang="zh-TW" altLang="en-US" sz="1600" kern="0" spc="-1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（相關辦法請逕上語言中心網頁／英語教學／［外語能力畢業門檻］查詢 ）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153035" indent="-15303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kern="0" spc="-1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★</a:t>
                      </a:r>
                      <a:r>
                        <a:rPr lang="en-US" altLang="zh-TW" sz="1800" kern="0" spc="-1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kern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入學</a:t>
                      </a:r>
                      <a:r>
                        <a:rPr lang="zh-TW" sz="1800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前及在學期間取得皆可認</a:t>
                      </a:r>
                      <a:r>
                        <a:rPr kumimoji="0" lang="zh-TW" sz="1800" kern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列</a:t>
                      </a:r>
                      <a:r>
                        <a:rPr lang="en-US" altLang="zh-TW" sz="1800" b="1" kern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有效期內</a:t>
                      </a:r>
                      <a:r>
                        <a:rPr lang="en-US" altLang="zh-TW" sz="18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語言中心</a:t>
                      </a:r>
                      <a:r>
                        <a:rPr lang="zh-TW" altLang="en-US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7525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zh-TW" sz="2000" kern="100" dirty="0" smtClean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000" kern="0" spc="-10" dirty="0" smtClean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語言</a:t>
                      </a:r>
                      <a:r>
                        <a:rPr lang="zh-TW" altLang="en-US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中心</a:t>
                      </a:r>
                      <a:r>
                        <a:rPr lang="zh-TW" sz="2000" kern="0" spc="-1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網頁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資訊證照</a:t>
                      </a:r>
                      <a:endParaRPr lang="zh-TW" sz="20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TQC</a:t>
                      </a:r>
                      <a:r>
                        <a:rPr kumimoji="1"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Excel or 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商用雲端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APP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軟體設計師</a:t>
                      </a:r>
                      <a:endParaRPr lang="en-US" altLang="zh-TW" sz="2000" b="1" kern="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kern="10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系網頁／證照專區</a:t>
                      </a:r>
                      <a:endParaRPr lang="en-US" altLang="zh-TW" sz="2000" b="0" kern="100" dirty="0" smtClean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李金佩 助教</a:t>
                      </a:r>
                      <a:endParaRPr lang="en-US" altLang="zh-TW" sz="2000" b="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分機</a:t>
                      </a:r>
                      <a:r>
                        <a:rPr lang="en-US" altLang="zh-TW" sz="20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7454)</a:t>
                      </a:r>
                      <a:endParaRPr lang="en-US" altLang="zh-TW" sz="20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20245"/>
                  </a:ext>
                </a:extLst>
              </a:tr>
              <a:tr h="17835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專業證照</a:t>
                      </a:r>
                      <a:endParaRPr lang="zh-TW" sz="20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考取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主模組核心證照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kumimoji="1" lang="en-US" altLang="zh-TW" sz="2400" u="sng" kern="1200" dirty="0" smtClean="0">
                          <a:solidFill>
                            <a:srgbClr val="FF0000"/>
                          </a:solidFill>
                          <a:latin typeface="華康超特楷體(P)" panose="03000E00000000000000" pitchFamily="66" charset="-120"/>
                          <a:ea typeface="華康超特楷體(P)" panose="03000E00000000000000" pitchFamily="66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張 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不計點數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spcBef>
                          <a:spcPts val="300"/>
                        </a:spcBef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＋考取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專業證照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kumimoji="1" lang="en-US" altLang="zh-TW" sz="2400" u="sng" kern="1200" dirty="0" smtClean="0">
                          <a:solidFill>
                            <a:srgbClr val="FF0000"/>
                          </a:solidFill>
                          <a:latin typeface="華康超特楷體(P)" panose="03000E00000000000000" pitchFamily="66" charset="-120"/>
                          <a:ea typeface="華康超特楷體(P)" panose="03000E00000000000000" pitchFamily="66" charset="-12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8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點數</a:t>
                      </a: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兩項證照不得重複認列）</a:t>
                      </a:r>
                      <a:endParaRPr lang="zh-TW" altLang="zh-TW" sz="2000" b="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kern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★</a:t>
                      </a:r>
                      <a:r>
                        <a:rPr lang="en-US" altLang="zh-TW" sz="1800" kern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800" u="sng" kern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在學期間</a:t>
                      </a:r>
                      <a:r>
                        <a:rPr lang="zh-TW" altLang="zh-TW" sz="1800" kern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取得方可認列</a:t>
                      </a: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222024" y="332656"/>
            <a:ext cx="3132000" cy="5334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畢業門檻</a:t>
            </a:r>
          </a:p>
        </p:txBody>
      </p:sp>
    </p:spTree>
    <p:extLst>
      <p:ext uri="{BB962C8B-B14F-4D97-AF65-F5344CB8AC3E}">
        <p14:creationId xmlns:p14="http://schemas.microsoft.com/office/powerpoint/2010/main" val="25053002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187624" y="1197372"/>
            <a:ext cx="7560840" cy="5327972"/>
            <a:chOff x="1187624" y="909340"/>
            <a:chExt cx="7560840" cy="5327972"/>
          </a:xfrm>
        </p:grpSpPr>
        <p:grpSp>
          <p:nvGrpSpPr>
            <p:cNvPr id="4" name="群組 3"/>
            <p:cNvGrpSpPr/>
            <p:nvPr/>
          </p:nvGrpSpPr>
          <p:grpSpPr>
            <a:xfrm>
              <a:off x="1187624" y="1341078"/>
              <a:ext cx="2448000" cy="4464496"/>
              <a:chOff x="966902" y="1196752"/>
              <a:chExt cx="2448000" cy="4464496"/>
            </a:xfrm>
          </p:grpSpPr>
          <p:sp>
            <p:nvSpPr>
              <p:cNvPr id="20486" name="AutoShape 9"/>
              <p:cNvSpPr>
                <a:spLocks noChangeArrowheads="1"/>
              </p:cNvSpPr>
              <p:nvPr/>
            </p:nvSpPr>
            <p:spPr bwMode="auto">
              <a:xfrm>
                <a:off x="966902" y="1874747"/>
                <a:ext cx="2448000" cy="3786501"/>
              </a:xfrm>
              <a:prstGeom prst="roundRect">
                <a:avLst>
                  <a:gd name="adj" fmla="val 7542"/>
                </a:avLst>
              </a:prstGeom>
              <a:solidFill>
                <a:srgbClr val="CCFFCC"/>
              </a:solidFill>
              <a:ln w="38100" algn="ctr">
                <a:solidFill>
                  <a:srgbClr val="33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tIns="180000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kumimoji="1" lang="zh-TW" altLang="en-US" sz="28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本校</a:t>
                </a:r>
                <a:r>
                  <a:rPr kumimoji="1"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『</a:t>
                </a:r>
                <a:r>
                  <a:rPr kumimoji="1" lang="zh-TW" altLang="en-US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外語能力畢業指標實施辦法</a:t>
                </a:r>
                <a:r>
                  <a:rPr kumimoji="1" lang="en-US" altLang="zh-TW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』</a:t>
                </a:r>
                <a:r>
                  <a:rPr kumimoji="1" lang="zh-TW" altLang="en-US" sz="28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中「初階」</a:t>
                </a:r>
                <a:r>
                  <a:rPr kumimoji="1" lang="zh-TW" altLang="en-US" sz="2800" dirty="0" smtClean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標準</a:t>
                </a:r>
                <a:r>
                  <a:rPr kumimoji="1" lang="en-US" altLang="zh-TW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kumimoji="1" lang="zh-TW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語言</a:t>
                </a:r>
                <a:r>
                  <a:rPr kumimoji="1" lang="zh-TW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中心</a:t>
                </a:r>
                <a:r>
                  <a:rPr kumimoji="1" lang="zh-TW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審查</a:t>
                </a:r>
                <a:r>
                  <a:rPr kumimoji="1" lang="en-US" altLang="zh-TW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endParaRPr kumimoji="1"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7" name="AutoShape 10"/>
              <p:cNvSpPr>
                <a:spLocks noChangeArrowheads="1"/>
              </p:cNvSpPr>
              <p:nvPr/>
            </p:nvSpPr>
            <p:spPr bwMode="auto">
              <a:xfrm>
                <a:off x="1047958" y="1196752"/>
                <a:ext cx="2285888" cy="563103"/>
              </a:xfrm>
              <a:prstGeom prst="roundRect">
                <a:avLst>
                  <a:gd name="adj" fmla="val 50000"/>
                </a:avLst>
              </a:prstGeom>
              <a:solidFill>
                <a:srgbClr val="99CC00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kumimoji="1" lang="zh-TW" altLang="en-US" sz="2800" b="1" dirty="0" smtClean="0">
                    <a:solidFill>
                      <a:srgbClr val="003300"/>
                    </a:solidFill>
                    <a:latin typeface="華康粗黑體" pitchFamily="49" charset="-120"/>
                    <a:ea typeface="華康粗黑體" pitchFamily="49" charset="-120"/>
                  </a:rPr>
                  <a:t>外語能力</a:t>
                </a:r>
                <a:endParaRPr kumimoji="1" lang="zh-TW" altLang="en-US" sz="2800" b="1" dirty="0">
                  <a:solidFill>
                    <a:srgbClr val="003300"/>
                  </a:solidFill>
                  <a:latin typeface="華康粗黑體" pitchFamily="49" charset="-120"/>
                  <a:ea typeface="華康粗黑體" pitchFamily="49" charset="-120"/>
                </a:endParaRPr>
              </a:p>
            </p:txBody>
          </p:sp>
        </p:grpSp>
        <p:pic>
          <p:nvPicPr>
            <p:cNvPr id="20485" name="Picture 8" descr="C:\Users\user\Desktop\c03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164" y="909340"/>
              <a:ext cx="4559300" cy="532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向右箭號 2"/>
          <p:cNvSpPr/>
          <p:nvPr/>
        </p:nvSpPr>
        <p:spPr>
          <a:xfrm>
            <a:off x="3563888" y="3141016"/>
            <a:ext cx="324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663825" y="375320"/>
            <a:ext cx="3816350" cy="67741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畢業門檻審查流程</a:t>
            </a:r>
            <a:endParaRPr kumimoji="1"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45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1258</Words>
  <Application>Microsoft Office PowerPoint</Application>
  <PresentationFormat>如螢幕大小 (4:3)</PresentationFormat>
  <Paragraphs>185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7" baseType="lpstr">
      <vt:lpstr>華康POP2體W9(P)</vt:lpstr>
      <vt:lpstr>華康中圓體</vt:lpstr>
      <vt:lpstr>華康特粗楷體</vt:lpstr>
      <vt:lpstr>華康粗黑體</vt:lpstr>
      <vt:lpstr>華康超特楷體(P)</vt:lpstr>
      <vt:lpstr>微軟正黑體</vt:lpstr>
      <vt:lpstr>微軟正黑體 Light</vt:lpstr>
      <vt:lpstr>新細明體</vt:lpstr>
      <vt:lpstr>標楷體</vt:lpstr>
      <vt:lpstr>Arial</vt:lpstr>
      <vt:lpstr>Calibri</vt:lpstr>
      <vt:lpstr>Georgia</vt:lpstr>
      <vt:lpstr>Times New Roman</vt:lpstr>
      <vt:lpstr>Wingdings</vt:lpstr>
      <vt:lpstr>訓練</vt:lpstr>
      <vt:lpstr>朝陽科技大學休閒事業管理系  畢業資格審核注意事項  --適用106學年度課程規劃表 　　</vt:lpstr>
      <vt:lpstr>◎ 應屆畢業生規定：</vt:lpstr>
      <vt:lpstr>PowerPoint 簡報</vt:lpstr>
      <vt:lpstr>PowerPoint 簡報</vt:lpstr>
      <vt:lpstr>PowerPoint 簡報</vt:lpstr>
      <vt:lpstr>PowerPoint 簡報</vt:lpstr>
      <vt:lpstr>◎ 畢業資格審查注意事項：</vt:lpstr>
      <vt:lpstr>PowerPoint 簡報</vt:lpstr>
      <vt:lpstr>PowerPoint 簡報</vt:lpstr>
      <vt:lpstr>PowerPoint 簡報</vt:lpstr>
      <vt:lpstr>PowerPoint 簡報</vt:lpstr>
      <vt:lpstr>◎ 畢業資格審查注意事項：</vt:lpstr>
      <vt:lpstr>◎ 畢業自審：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  是否仍有問題？ ． 請上網查看【畢業生專區】資訊 .  『各系畢業資格審核注意事項』    或至系辦公室洽詢（分機7458)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2020-10-28T06:41:30Z</dcterms:modified>
</cp:coreProperties>
</file>