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9" r:id="rId2"/>
    <p:sldId id="291" r:id="rId3"/>
    <p:sldId id="319" r:id="rId4"/>
    <p:sldId id="316" r:id="rId5"/>
    <p:sldId id="300" r:id="rId6"/>
    <p:sldId id="313" r:id="rId7"/>
    <p:sldId id="341" r:id="rId8"/>
    <p:sldId id="314" r:id="rId9"/>
    <p:sldId id="321" r:id="rId10"/>
    <p:sldId id="322" r:id="rId11"/>
    <p:sldId id="337" r:id="rId12"/>
    <p:sldId id="289" r:id="rId13"/>
    <p:sldId id="323" r:id="rId14"/>
    <p:sldId id="342" r:id="rId15"/>
    <p:sldId id="339" r:id="rId16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319"/>
            <p14:sldId id="316"/>
            <p14:sldId id="300"/>
            <p14:sldId id="313"/>
            <p14:sldId id="341"/>
            <p14:sldId id="314"/>
            <p14:sldId id="321"/>
            <p14:sldId id="322"/>
            <p14:sldId id="337"/>
            <p14:sldId id="289"/>
            <p14:sldId id="323"/>
            <p14:sldId id="342"/>
            <p14:sldId id="3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FFCCFF"/>
    <a:srgbClr val="CCFFFF"/>
    <a:srgbClr val="000000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3" d="100"/>
          <a:sy n="83" d="100"/>
        </p:scale>
        <p:origin x="1565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078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6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10/28/2020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2020/10/28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9260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6649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15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3602"/>
            <a:ext cx="6206573" cy="4944671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2546632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c.cyut.edu.tw/CyutLC_Web/Lang/Courses3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uth2.cyut.edu.tw/User/Login?ReturnUrl=%2fcyApp%2fST0061%3fru%3d%26rh%3dhttps%253a%252f%252fstudent.cyut.edu.tw&amp;ru=&amp;rh=https%3a%2f%2fstudent.cyut.edu.tw" TargetMode="External"/><Relationship Id="rId2" Type="http://schemas.openxmlformats.org/officeDocument/2006/relationships/hyperlink" Target="http://leisure.cyut.edu.tw/p/412-1028-163.php?Lang=zh-tw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hyperlink" Target="https://www.cyut.edu.tw/~enroll/graduate/graduate/main-graduate.html" TargetMode="External"/><Relationship Id="rId4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leisure.cyut.edu.tw/p/412-1028-3694.php?Lang=zh-tw" TargetMode="Externa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403648" y="1626704"/>
            <a:ext cx="6984776" cy="396044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朝陽科技大學休閒事業管理系</a:t>
            </a:r>
            <a:r>
              <a:rPr lang="zh-TW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zh-TW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2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2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3100" b="0" dirty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--</a:t>
            </a:r>
            <a:r>
              <a:rPr lang="zh-TW" altLang="en-US" sz="3100" b="0" dirty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適用</a:t>
            </a:r>
            <a:r>
              <a:rPr lang="en-US" altLang="zh-TW" sz="31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107</a:t>
            </a:r>
            <a:r>
              <a:rPr lang="zh-TW" altLang="en-US" sz="31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學年</a:t>
            </a:r>
            <a:r>
              <a:rPr lang="zh-TW" altLang="en-US" sz="3100" b="0" dirty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度課程規劃表</a:t>
            </a:r>
            <a:r>
              <a:rPr lang="en-US" altLang="zh-TW" sz="31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1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157192"/>
            <a:ext cx="4896544" cy="72008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4" name="Text Box 90"/>
          <p:cNvSpPr txBox="1">
            <a:spLocks noChangeArrowheads="1"/>
          </p:cNvSpPr>
          <p:nvPr/>
        </p:nvSpPr>
        <p:spPr bwMode="auto">
          <a:xfrm>
            <a:off x="4037617" y="5839120"/>
            <a:ext cx="43648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zh-TW" altLang="en-US" sz="2800" b="1" dirty="0" smtClean="0">
                <a:latin typeface="華康特粗楷體"/>
                <a:ea typeface="華康特粗楷體"/>
                <a:cs typeface="華康特粗楷體"/>
              </a:rPr>
              <a:t>中華民國 </a:t>
            </a:r>
            <a:r>
              <a:rPr lang="en-US" altLang="zh-TW" sz="2800" b="1" dirty="0" smtClean="0">
                <a:latin typeface="Times New Roman" pitchFamily="18" charset="0"/>
                <a:ea typeface="華康特粗楷體"/>
                <a:cs typeface="華康特粗楷體"/>
              </a:rPr>
              <a:t>109</a:t>
            </a:r>
            <a:r>
              <a:rPr lang="zh-TW" altLang="en-US" sz="2800" b="1" dirty="0" smtClean="0">
                <a:latin typeface="Times New Roman" pitchFamily="18" charset="0"/>
                <a:ea typeface="華康特粗楷體"/>
                <a:cs typeface="華康特粗楷體"/>
              </a:rPr>
              <a:t> 年 </a:t>
            </a:r>
            <a:r>
              <a:rPr lang="en-US" altLang="zh-TW" sz="2800" b="1" dirty="0" smtClean="0">
                <a:latin typeface="Times New Roman" pitchFamily="18" charset="0"/>
                <a:ea typeface="華康特粗楷體"/>
                <a:cs typeface="華康特粗楷體"/>
              </a:rPr>
              <a:t>9 </a:t>
            </a:r>
            <a:r>
              <a:rPr lang="zh-TW" altLang="en-US" sz="2800" b="1" dirty="0" smtClean="0">
                <a:latin typeface="Times New Roman" pitchFamily="18" charset="0"/>
                <a:ea typeface="華康特粗楷體"/>
                <a:cs typeface="華康特粗楷體"/>
              </a:rPr>
              <a:t>月 </a:t>
            </a:r>
            <a:r>
              <a:rPr lang="en-US" altLang="zh-TW" sz="2800" b="1" dirty="0" smtClean="0">
                <a:latin typeface="Times New Roman" pitchFamily="18" charset="0"/>
                <a:ea typeface="華康特粗楷體"/>
                <a:cs typeface="華康特粗楷體"/>
              </a:rPr>
              <a:t>18 </a:t>
            </a:r>
            <a:r>
              <a:rPr lang="zh-TW" altLang="en-US" sz="2800" b="1" dirty="0" smtClean="0">
                <a:latin typeface="Times New Roman" pitchFamily="18" charset="0"/>
                <a:ea typeface="華康特粗楷體"/>
                <a:cs typeface="華康特粗楷體"/>
              </a:rPr>
              <a:t>日</a:t>
            </a:r>
            <a:endParaRPr lang="zh-TW" altLang="en-US" sz="2800" b="1" dirty="0">
              <a:latin typeface="Times New Roman" pitchFamily="18" charset="0"/>
              <a:ea typeface="華康特粗楷體"/>
              <a:cs typeface="華康特粗楷體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向右箭號 2"/>
          <p:cNvSpPr/>
          <p:nvPr/>
        </p:nvSpPr>
        <p:spPr>
          <a:xfrm>
            <a:off x="3347864" y="3194994"/>
            <a:ext cx="324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7" name="群組 6"/>
          <p:cNvGrpSpPr/>
          <p:nvPr/>
        </p:nvGrpSpPr>
        <p:grpSpPr>
          <a:xfrm>
            <a:off x="829925" y="1484814"/>
            <a:ext cx="2160000" cy="3780360"/>
            <a:chOff x="829925" y="800768"/>
            <a:chExt cx="2160000" cy="3780360"/>
          </a:xfrm>
        </p:grpSpPr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829925" y="2024892"/>
              <a:ext cx="2160000" cy="2556236"/>
            </a:xfrm>
            <a:prstGeom prst="roundRect">
              <a:avLst>
                <a:gd name="adj" fmla="val 7542"/>
              </a:avLst>
            </a:prstGeom>
            <a:ln w="38100"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tIns="180000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just"/>
              <a:r>
                <a:rPr kumimoji="1" lang="zh-TW" altLang="en-US" sz="28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證照要求與證照資訊，請參閱本系</a:t>
              </a:r>
              <a:r>
                <a:rPr kumimoji="1" lang="zh-TW" altLang="en-US" sz="2800" dirty="0" smtClean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網頁／證照</a:t>
              </a:r>
              <a:r>
                <a:rPr kumimoji="1" lang="zh-TW" altLang="en-US" sz="28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專區</a:t>
              </a:r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>
              <a:off x="829925" y="800768"/>
              <a:ext cx="2160000" cy="111606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zh-TW" altLang="en-US" sz="2800" dirty="0" smtClean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專業</a:t>
              </a:r>
              <a:r>
                <a:rPr kumimoji="1" lang="zh-TW" altLang="en-US" sz="2800" dirty="0">
                  <a:solidFill>
                    <a:srgbClr val="0033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證照</a:t>
              </a:r>
            </a:p>
          </p:txBody>
        </p:sp>
      </p:grpSp>
      <p:sp>
        <p:nvSpPr>
          <p:cNvPr id="6" name="矩形 5"/>
          <p:cNvSpPr/>
          <p:nvPr/>
        </p:nvSpPr>
        <p:spPr>
          <a:xfrm>
            <a:off x="3851920" y="369352"/>
            <a:ext cx="4824536" cy="4967853"/>
          </a:xfrm>
          <a:prstGeom prst="rect">
            <a:avLst/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80000" tIns="180000" rIns="180000" bIns="180000">
            <a:spAutoFit/>
          </a:bodyPr>
          <a:lstStyle/>
          <a:p>
            <a:pPr marL="266700" lvl="1" indent="-2667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證照檢定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4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263525" lvl="1">
              <a:spcBef>
                <a:spcPts val="1200"/>
              </a:spcBef>
            </a:pPr>
            <a:r>
              <a:rPr lang="en-US" altLang="zh-TW" sz="2400" dirty="0" smtClean="0">
                <a:solidFill>
                  <a:schemeClr val="tx1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[</a:t>
            </a: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主模組核心證照</a:t>
            </a:r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] </a:t>
            </a:r>
            <a:r>
              <a:rPr kumimoji="1" lang="en-US" altLang="zh-TW" sz="2400" u="sng" dirty="0">
                <a:solidFill>
                  <a:srgbClr val="FF0000"/>
                </a:solidFill>
                <a:latin typeface="華康超特楷體(P)" panose="03000E00000000000000" pitchFamily="66" charset="-120"/>
                <a:ea typeface="華康超特楷體(P)" panose="03000E00000000000000" pitchFamily="66" charset="-120"/>
                <a:cs typeface="Times New Roman" panose="02020603050405020304" pitchFamily="18" charset="0"/>
              </a:rPr>
              <a:t>1</a:t>
            </a: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張 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+</a:t>
            </a:r>
            <a:br>
              <a:rPr lang="en-US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</a:br>
            <a:r>
              <a:rPr lang="en-US" altLang="zh-TW" sz="2400" dirty="0" smtClean="0">
                <a:solidFill>
                  <a:schemeClr val="tx1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[</a:t>
            </a: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專業證照</a:t>
            </a:r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] </a:t>
            </a:r>
            <a:r>
              <a:rPr kumimoji="1" lang="en-US" altLang="zh-TW" sz="2400" u="sng" dirty="0">
                <a:solidFill>
                  <a:srgbClr val="FF0000"/>
                </a:solidFill>
                <a:latin typeface="華康超特楷體(P)" panose="03000E00000000000000" pitchFamily="66" charset="-120"/>
                <a:ea typeface="華康超特楷體(P)" panose="03000E00000000000000" pitchFamily="66" charset="-120"/>
                <a:cs typeface="Times New Roman" panose="02020603050405020304" pitchFamily="18" charset="0"/>
              </a:rPr>
              <a:t>60 </a:t>
            </a:r>
            <a:r>
              <a:rPr lang="zh-TW" altLang="en-US" sz="2400" dirty="0" smtClean="0">
                <a:solidFill>
                  <a:schemeClr val="tx1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點數</a:t>
            </a:r>
            <a:endParaRPr lang="en-US" altLang="zh-TW" sz="2400" dirty="0" smtClean="0">
              <a:solidFill>
                <a:schemeClr val="tx1"/>
              </a:solidFill>
              <a:latin typeface="微軟正黑體" panose="020B0604030504040204" pitchFamily="34" charset="-128"/>
              <a:ea typeface="微軟正黑體" panose="020B0604030504040204" pitchFamily="34" charset="-128"/>
              <a:cs typeface="Times New Roman" panose="02020603050405020304" pitchFamily="18" charset="0"/>
            </a:endParaRPr>
          </a:p>
          <a:p>
            <a:pPr marL="263525" lvl="1" indent="-263525" algn="just">
              <a:spcBef>
                <a:spcPts val="1200"/>
              </a:spcBef>
            </a:pPr>
            <a:r>
              <a:rPr lang="zh-TW" altLang="en-US" sz="24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－紙本審查：</a:t>
            </a:r>
            <a:endParaRPr lang="en-US" altLang="zh-TW" sz="2400" dirty="0" smtClean="0">
              <a:solidFill>
                <a:srgbClr val="008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63525" lvl="1" algn="just">
              <a:spcBef>
                <a:spcPts val="1200"/>
              </a:spcBef>
            </a:pPr>
            <a:r>
              <a:rPr lang="en-US" altLang="zh-TW" sz="24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[</a:t>
            </a:r>
            <a:r>
              <a:rPr lang="zh-TW" altLang="en-US" sz="24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大學部畢業門檻審核表</a:t>
            </a:r>
            <a:r>
              <a:rPr lang="en-US" altLang="zh-TW" sz="24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]</a:t>
            </a:r>
            <a:r>
              <a:rPr lang="zh-TW" altLang="en-US" sz="24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＋</a:t>
            </a:r>
            <a:r>
              <a:rPr lang="en-US" altLang="zh-TW" sz="24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[</a:t>
            </a:r>
            <a:r>
              <a:rPr lang="zh-TW" altLang="en-US" sz="24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證照影</a:t>
            </a:r>
            <a:r>
              <a:rPr lang="zh-TW" altLang="en-US" sz="24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本或通過證明</a:t>
            </a:r>
            <a:r>
              <a:rPr lang="en-US" altLang="zh-TW" sz="24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]</a:t>
            </a:r>
            <a:endParaRPr lang="en-US" altLang="zh-TW" sz="24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42900" indent="-41910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－</a:t>
            </a:r>
            <a:r>
              <a:rPr lang="zh-TW" altLang="en-US" sz="2400" dirty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審查期間</a:t>
            </a:r>
            <a:r>
              <a:rPr lang="zh-TW" altLang="en-US" sz="24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4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11/1~11/30</a:t>
            </a:r>
          </a:p>
          <a:p>
            <a:pPr marL="263525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請於</a:t>
            </a:r>
            <a:r>
              <a:rPr lang="en-US" altLang="zh-TW" sz="24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11/30</a:t>
            </a:r>
            <a:r>
              <a:rPr lang="zh-TW" altLang="en-US" sz="24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前將審查資料交</a:t>
            </a:r>
            <a:r>
              <a:rPr lang="zh-TW" altLang="en-US" sz="24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由班代</a:t>
            </a:r>
            <a:r>
              <a:rPr lang="zh-TW" altLang="en-US" sz="24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收齊後，於</a:t>
            </a:r>
            <a:r>
              <a:rPr lang="en-US" altLang="zh-TW" sz="24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12/4</a:t>
            </a:r>
            <a:r>
              <a:rPr lang="zh-TW" altLang="en-US" sz="24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前繳</a:t>
            </a:r>
            <a:r>
              <a:rPr lang="zh-TW" altLang="en-US" sz="24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送系辦審查。</a:t>
            </a:r>
            <a:endParaRPr lang="en-US" altLang="zh-TW" sz="24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28448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11</a:t>
            </a:fld>
            <a:endParaRPr kumimoji="0" lang="zh-TW" altLang="en-US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8176" y="260648"/>
            <a:ext cx="8470328" cy="6376264"/>
          </a:xfrm>
          <a:prstGeom prst="rect">
            <a:avLst/>
          </a:prstGeom>
          <a:noFill/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710691" y="1583074"/>
            <a:ext cx="5062713" cy="245845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zh-TW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畢業專題</a:t>
            </a:r>
            <a:endParaRPr lang="en-US" altLang="zh-TW" sz="3600" b="1" dirty="0">
              <a:solidFill>
                <a:srgbClr val="00206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zh-TW" altLang="en-US" dirty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隔</a:t>
            </a:r>
            <a:r>
              <a:rPr lang="zh-TW" altLang="en-US" dirty="0" smtClean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年</a:t>
            </a:r>
            <a:r>
              <a:rPr lang="en-US" altLang="zh-TW" dirty="0" smtClean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lang="zh-TW" altLang="en-US" dirty="0" smtClean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月中旬前</a:t>
            </a:r>
            <a:r>
              <a:rPr lang="zh-TW" altLang="en-US" dirty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完成，</a:t>
            </a:r>
            <a:endParaRPr lang="en-US" altLang="zh-TW" dirty="0">
              <a:solidFill>
                <a:srgbClr val="80004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zh-TW" altLang="en-US" dirty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以利後續遴選參加</a:t>
            </a:r>
            <a:r>
              <a:rPr lang="zh-TW" altLang="en-US" dirty="0" smtClean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競賽</a:t>
            </a:r>
            <a:endParaRPr lang="en-US" altLang="zh-TW" dirty="0" smtClean="0">
              <a:solidFill>
                <a:srgbClr val="80004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zh-TW" altLang="en-US" dirty="0" smtClean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及專題</a:t>
            </a:r>
            <a:r>
              <a:rPr lang="zh-TW" altLang="en-US" dirty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發表會之安排。</a:t>
            </a:r>
            <a:endParaRPr lang="en-US" altLang="zh-TW" dirty="0">
              <a:solidFill>
                <a:srgbClr val="80004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71290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8136904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27584" y="836712"/>
            <a:ext cx="7704856" cy="59766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6700" indent="-266700" algn="just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en-US" sz="2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大學入門、創造力講座及畢業門檻</a:t>
            </a:r>
            <a:r>
              <a:rPr lang="zh-TW" altLang="en-US" sz="2600" kern="100" dirty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，可至</a:t>
            </a:r>
            <a:r>
              <a:rPr lang="en-US" altLang="zh-TW" sz="2600" kern="100" dirty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【</a:t>
            </a:r>
            <a:r>
              <a:rPr lang="zh-TW" altLang="en-US" sz="2600" kern="100" dirty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學生資訊系統＼畢業證照門檻</a:t>
            </a:r>
            <a:r>
              <a:rPr lang="en-US" altLang="zh-TW" sz="2600" kern="100" dirty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】 </a:t>
            </a:r>
            <a:r>
              <a:rPr lang="zh-TW" altLang="en-US" sz="2600" kern="100" dirty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查詢是否通過。</a:t>
            </a:r>
            <a:endParaRPr lang="en-US" altLang="zh-TW" sz="26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外語</a:t>
            </a:r>
            <a:r>
              <a:rPr lang="zh-TW" altLang="zh-TW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能力輔導課程</a:t>
            </a:r>
            <a:r>
              <a:rPr lang="zh-TW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若於應屆畢業之次學期開學前未及格或</a:t>
            </a:r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</a:t>
            </a:r>
            <a:r>
              <a:rPr lang="zh-TW" altLang="zh-TW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取得規定之證照門檻，須選</a:t>
            </a:r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「外語能力輔導課程」並完成註冊繳費。</a:t>
            </a:r>
            <a:endParaRPr lang="en-US" altLang="zh-TW" sz="26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畢業門檻於</a:t>
            </a:r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應屆畢業之</a:t>
            </a:r>
            <a:r>
              <a:rPr lang="zh-TW" altLang="en-US" sz="26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次學期開學前未取得者，須完成次學期之註冊繳費</a:t>
            </a:r>
            <a:r>
              <a:rPr lang="zh-TW" alt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程序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（若</a:t>
            </a:r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於下學年度</a:t>
            </a:r>
            <a:r>
              <a:rPr lang="en-US" altLang="zh-TW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9</a:t>
            </a:r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月開學前仍未通過者，視為延修生，須於開學後第</a:t>
            </a:r>
            <a:r>
              <a:rPr lang="en-US" altLang="zh-TW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個禮拜完成註冊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繳費）。</a:t>
            </a:r>
            <a:endParaRPr lang="en-US" altLang="zh-TW" sz="26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</a:t>
            </a:r>
            <a:r>
              <a:rPr lang="zh-TW" altLang="zh-TW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學期取得</a:t>
            </a:r>
            <a:r>
              <a:rPr lang="zh-TW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並</a:t>
            </a:r>
            <a:r>
              <a:rPr lang="zh-TW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經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審查</a:t>
            </a:r>
            <a:r>
              <a:rPr lang="zh-TW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通過</a:t>
            </a:r>
            <a:r>
              <a:rPr lang="zh-TW" altLang="zh-TW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者，</a:t>
            </a:r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</a:t>
            </a:r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次學期之</a:t>
            </a:r>
            <a:r>
              <a:rPr lang="zh-TW" altLang="zh-TW" sz="2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期末</a:t>
            </a:r>
            <a:r>
              <a:rPr lang="zh-TW" altLang="zh-TW" sz="26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始得領取</a:t>
            </a:r>
            <a:r>
              <a:rPr lang="zh-TW" altLang="zh-TW" sz="26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畢業證書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</a:t>
            </a:r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即</a:t>
            </a:r>
            <a:r>
              <a:rPr lang="en-US" altLang="zh-TW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月畢業</a:t>
            </a:r>
            <a:r>
              <a:rPr lang="en-US" altLang="zh-TW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月領證書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6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7584" y="144513"/>
            <a:ext cx="6330280" cy="664317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◎ 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畢業資格審查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注意事項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◎ </a:t>
            </a:r>
            <a:r>
              <a:rPr lang="zh-TW" altLang="en-US" sz="3200" b="1" dirty="0" smtClean="0">
                <a:latin typeface="華康中圓體" pitchFamily="49" charset="-120"/>
                <a:ea typeface="華康中圓體" pitchFamily="49" charset="-120"/>
              </a:rPr>
              <a:t>畢業自審：</a:t>
            </a:r>
            <a:endParaRPr lang="zh-TW" altLang="en-US" sz="32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7698432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畢業應修科目及學分數，係依入學時之課程規劃表修習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r>
              <a:rPr lang="zh-TW" altLang="en-US" sz="22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★</a:t>
            </a:r>
            <a:r>
              <a:rPr lang="en-US" altLang="zh-TW" sz="22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[</a:t>
            </a:r>
            <a:r>
              <a:rPr lang="zh-TW" altLang="en-US" sz="22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課程規劃表</a:t>
            </a:r>
            <a:r>
              <a:rPr lang="en-US" altLang="zh-TW" sz="22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] </a:t>
            </a:r>
            <a:r>
              <a:rPr lang="zh-TW" altLang="en-US" sz="22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至系網頁</a:t>
            </a:r>
            <a:r>
              <a:rPr lang="en-US" altLang="zh-TW" sz="22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/</a:t>
            </a:r>
            <a:r>
              <a:rPr lang="zh-TW" altLang="en-US" sz="22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課程規劃</a:t>
            </a:r>
            <a:r>
              <a:rPr lang="en-US" altLang="zh-TW" sz="22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/ </a:t>
            </a:r>
            <a:r>
              <a:rPr lang="zh-TW" altLang="en-US" sz="22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下載 </a:t>
            </a:r>
            <a:r>
              <a:rPr lang="en-US" altLang="zh-TW" sz="22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 </a:t>
            </a:r>
            <a:endParaRPr lang="en-US" altLang="zh-TW" sz="2200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大三上起至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【</a:t>
            </a:r>
            <a:r>
              <a:rPr lang="zh-TW" altLang="en-US" sz="2400" dirty="0" smtClean="0"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  <a:hlinkClick r:id="rId3"/>
              </a:rPr>
              <a:t>學生資訊系統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＼畢業審核自審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】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自我審核各應修類別是否有漏修。</a:t>
            </a:r>
            <a:endParaRPr lang="en-US" altLang="zh-TW" sz="2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  </a:t>
            </a:r>
            <a:r>
              <a:rPr lang="zh-TW" altLang="en-US" sz="2400" dirty="0" smtClean="0"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加退選：</a:t>
            </a:r>
            <a:endParaRPr lang="en-US" altLang="zh-TW" sz="2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 </a:t>
            </a:r>
            <a:r>
              <a:rPr lang="zh-TW" altLang="en-US" sz="2400" dirty="0"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人工加退選</a:t>
            </a:r>
            <a:r>
              <a:rPr lang="zh-TW" altLang="en-US" sz="2400" dirty="0" smtClean="0"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：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[</a:t>
            </a:r>
            <a:r>
              <a:rPr lang="zh-TW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本人親自至課務組領單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]</a:t>
            </a:r>
          </a:p>
          <a:p>
            <a:pPr algn="just">
              <a:spcBef>
                <a:spcPts val="1200"/>
              </a:spcBef>
            </a:pPr>
            <a:r>
              <a:rPr lang="zh-TW" altLang="en-US" sz="2400" u="sng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校訂必修及專業必修，若為重補修課會對應至</a:t>
            </a:r>
            <a:r>
              <a:rPr lang="en-US" altLang="zh-TW" sz="2400" u="sng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【</a:t>
            </a:r>
            <a:r>
              <a:rPr lang="zh-TW" altLang="en-US" sz="2400" u="sng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自由選修</a:t>
            </a:r>
            <a:r>
              <a:rPr lang="en-US" altLang="zh-TW" sz="2400" u="sng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】</a:t>
            </a:r>
            <a:r>
              <a:rPr lang="zh-TW" altLang="en-US" sz="2400" u="sng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頁籤，請先與通</a:t>
            </a:r>
            <a:r>
              <a:rPr lang="zh-TW" altLang="en-US" sz="2400" u="sng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識</a:t>
            </a:r>
            <a:r>
              <a:rPr lang="zh-TW" altLang="en-US" sz="2400" u="sng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中心老師或系辦助教確認後，再於</a:t>
            </a:r>
            <a:r>
              <a:rPr lang="en-US" altLang="zh-TW" sz="2400" u="sng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【</a:t>
            </a:r>
            <a:r>
              <a:rPr lang="zh-TW" altLang="en-US" sz="2400" u="sng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自審異動</a:t>
            </a:r>
            <a:r>
              <a:rPr lang="en-US" altLang="zh-TW" sz="2400" u="sng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】</a:t>
            </a:r>
            <a:r>
              <a:rPr lang="zh-TW" altLang="en-US" sz="2400" u="sng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註記即可。</a:t>
            </a:r>
            <a:endParaRPr lang="en-US" altLang="zh-TW" sz="2400" u="sng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自審異動後，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須經</a:t>
            </a:r>
            <a:r>
              <a:rPr lang="zh-TW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系助教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確認</a:t>
            </a:r>
            <a:r>
              <a:rPr lang="zh-TW" altLang="en-US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並審核通過後，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才會對應至正確的位置</a:t>
            </a:r>
            <a:r>
              <a:rPr lang="zh-TW" altLang="en-US" sz="2400" dirty="0"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  </a:t>
            </a:r>
            <a:r>
              <a:rPr lang="en-US" altLang="zh-TW" sz="2400" dirty="0">
                <a:solidFill>
                  <a:srgbClr val="0000FF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[</a:t>
            </a:r>
            <a:r>
              <a:rPr lang="zh-TW" altLang="en-US" sz="2400" dirty="0">
                <a:solidFill>
                  <a:srgbClr val="0000FF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系辦</a:t>
            </a:r>
            <a:r>
              <a:rPr lang="zh-TW" altLang="en-US" sz="2400" dirty="0" smtClean="0">
                <a:solidFill>
                  <a:srgbClr val="0000FF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預計隔年</a:t>
            </a:r>
            <a:r>
              <a:rPr lang="en-US" altLang="zh-TW" sz="2400" dirty="0">
                <a:solidFill>
                  <a:srgbClr val="0000FF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3</a:t>
            </a:r>
            <a:r>
              <a:rPr lang="zh-TW" altLang="en-US" sz="2400" dirty="0">
                <a:solidFill>
                  <a:srgbClr val="0000FF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月初進行初審</a:t>
            </a:r>
            <a:r>
              <a:rPr lang="en-US" altLang="zh-TW" sz="2400" dirty="0">
                <a:solidFill>
                  <a:srgbClr val="0000FF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]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01396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22685" y="1052736"/>
            <a:ext cx="7637747" cy="49685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altLang="zh-TW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請班代於</a:t>
            </a:r>
            <a:r>
              <a:rPr lang="zh-TW" altLang="en-US" sz="2600" u="sng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大四下學期開學時</a:t>
            </a:r>
            <a:r>
              <a:rPr altLang="en-US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至</a:t>
            </a:r>
            <a:r>
              <a:rPr lang="zh-TW" altLang="en-US" sz="26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系</a:t>
            </a:r>
            <a:r>
              <a:rPr altLang="en-US" sz="26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辦公室</a:t>
            </a:r>
            <a:r>
              <a:rPr lang="zh-TW" altLang="en-US" sz="26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（</a:t>
            </a:r>
            <a:r>
              <a:rPr lang="en-US" altLang="zh-TW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T2-619.1</a:t>
            </a:r>
            <a:r>
              <a:rPr lang="zh-TW" altLang="en-US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）</a:t>
            </a:r>
            <a:r>
              <a:rPr altLang="zh-TW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領取</a:t>
            </a:r>
            <a:r>
              <a:rPr altLang="zh-TW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「畢業調查表</a:t>
            </a:r>
            <a:r>
              <a:rPr altLang="zh-TW" sz="26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」</a:t>
            </a:r>
            <a:r>
              <a:rPr altLang="en-US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2600" kern="100" dirty="0" smtClean="0">
              <a:solidFill>
                <a:prstClr val="black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altLang="en-US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請</a:t>
            </a:r>
            <a:r>
              <a:rPr altLang="zh-TW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同學</a:t>
            </a:r>
            <a:r>
              <a:rPr altLang="zh-TW" sz="26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上網自審</a:t>
            </a:r>
            <a:r>
              <a:rPr altLang="zh-TW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，於【</a:t>
            </a:r>
            <a:r>
              <a:rPr altLang="zh-TW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◎自我審查】頁籤確認是否能如期畢業</a:t>
            </a:r>
            <a:r>
              <a:rPr altLang="zh-TW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，並於</a:t>
            </a:r>
            <a:r>
              <a:rPr altLang="zh-TW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「畢業調查表」勾選是否畢業及簽名</a:t>
            </a:r>
            <a:r>
              <a:rPr altLang="zh-TW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2600" kern="1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altLang="zh-TW" sz="26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「</a:t>
            </a:r>
            <a:r>
              <a:rPr altLang="zh-TW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畢業調查表」</a:t>
            </a:r>
            <a:r>
              <a:rPr altLang="zh-TW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請</a:t>
            </a:r>
            <a:r>
              <a:rPr lang="zh-TW" altLang="en-US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依表件期限內</a:t>
            </a:r>
            <a:r>
              <a:rPr altLang="zh-TW" sz="26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完成簽章並送系辦</a:t>
            </a:r>
            <a:r>
              <a:rPr altLang="en-US" sz="26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公室</a:t>
            </a:r>
            <a:r>
              <a:rPr altLang="zh-TW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賡續辦理審查作業。</a:t>
            </a:r>
            <a:endParaRPr lang="en-US" altLang="zh-TW" sz="2600" kern="100" dirty="0" smtClean="0">
              <a:solidFill>
                <a:prstClr val="black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詳細規定依註冊組公告應屆畢業生畢業資格審查流程及時程。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682212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</a:t>
            </a:r>
            <a:r>
              <a:rPr lang="zh-TW" altLang="en-US" sz="6000" dirty="0" smtClean="0">
                <a:solidFill>
                  <a:schemeClr val="tx1"/>
                </a:solidFill>
              </a:rPr>
              <a:t>？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b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1200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或至</a:t>
            </a:r>
            <a:r>
              <a:rPr lang="zh-TW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en-US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辦</a:t>
            </a:r>
            <a:r>
              <a:rPr lang="zh-TW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公室</a:t>
            </a:r>
            <a:r>
              <a:rPr lang="zh-TW" altLang="en-US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洽詢</a:t>
            </a:r>
            <a:r>
              <a:rPr lang="zh-TW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7458</a:t>
            </a:r>
            <a:r>
              <a:rPr lang="en-US" altLang="zh-TW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endParaRPr lang="zh-TW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95515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◎ </a:t>
            </a:r>
            <a:r>
              <a:rPr lang="zh-TW" altLang="en-US" sz="3200" b="1" dirty="0" smtClean="0">
                <a:latin typeface="華康中圓體" pitchFamily="49" charset="-120"/>
                <a:ea typeface="華康中圓體" pitchFamily="49" charset="-120"/>
              </a:rPr>
              <a:t>應屆畢業生規定</a:t>
            </a:r>
            <a:r>
              <a:rPr lang="zh-TW" altLang="en-US" sz="3200" b="1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87388" y="1268760"/>
            <a:ext cx="7626424" cy="5308698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應屆畢業生規定：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未修足學期數，但學分已修足欲畢業者，須依學則第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54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條規定申請提前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學期畢業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，審核通過者始得畢業。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★ 每年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11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月中旬申請提前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學期畢業</a:t>
            </a:r>
            <a:endParaRPr lang="en-US" altLang="zh-TW" sz="2800" dirty="0" smtClean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162050" indent="-1162050">
              <a:lnSpc>
                <a:spcPct val="120000"/>
              </a:lnSpc>
              <a:spcBef>
                <a:spcPts val="600"/>
              </a:spcBef>
              <a:buNone/>
            </a:pP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★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一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 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應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修科目與學分全部修畢，各學期名次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在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該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系該年級學生數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％以內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sz="2800" dirty="0" smtClean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    (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二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 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操行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成績各學期均在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80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分以上。</a:t>
            </a:r>
            <a:endParaRPr lang="en-US" altLang="zh-TW" sz="2800" dirty="0" smtClean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zh-TW" altLang="en-US" sz="2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四年級每學期修習學分數：</a:t>
            </a:r>
            <a:r>
              <a:rPr lang="en-US" altLang="zh-TW" sz="2800" b="1" dirty="0" smtClean="0">
                <a:latin typeface="華康超特楷體(P)" panose="03000E00000000000000" pitchFamily="66" charset="-120"/>
                <a:ea typeface="華康超特楷體(P)" panose="03000E00000000000000" pitchFamily="66" charset="-120"/>
                <a:cs typeface="Times New Roman" panose="02020603050405020304" pitchFamily="18" charset="0"/>
              </a:rPr>
              <a:t>9 </a:t>
            </a:r>
            <a:r>
              <a:rPr lang="zh-TW" altLang="en-US" sz="2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至</a:t>
            </a:r>
            <a:r>
              <a:rPr lang="en-US" altLang="zh-TW" sz="2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25</a:t>
            </a:r>
            <a:r>
              <a:rPr lang="zh-TW" altLang="en-US" sz="2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學分</a:t>
            </a:r>
            <a:endParaRPr lang="zh-TW" altLang="en-US" sz="2800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437026"/>
              </p:ext>
            </p:extLst>
          </p:nvPr>
        </p:nvGraphicFramePr>
        <p:xfrm>
          <a:off x="1475656" y="1700808"/>
          <a:ext cx="4464496" cy="1371600"/>
        </p:xfrm>
        <a:graphic>
          <a:graphicData uri="http://schemas.openxmlformats.org/drawingml/2006/table">
            <a:tbl>
              <a:tblPr firstRow="1" bandRow="1"/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</a:t>
                      </a:r>
                      <a:r>
                        <a:rPr lang="zh-TW" alt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年制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Freeform 22"/>
          <p:cNvSpPr>
            <a:spLocks noEditPoints="1"/>
          </p:cNvSpPr>
          <p:nvPr/>
        </p:nvSpPr>
        <p:spPr bwMode="gray">
          <a:xfrm>
            <a:off x="755650" y="2205038"/>
            <a:ext cx="6408738" cy="4441825"/>
          </a:xfrm>
          <a:custGeom>
            <a:avLst/>
            <a:gdLst>
              <a:gd name="T0" fmla="*/ 2147483647 w 2820"/>
              <a:gd name="T1" fmla="*/ 2147483647 h 2912"/>
              <a:gd name="T2" fmla="*/ 2147483647 w 2820"/>
              <a:gd name="T3" fmla="*/ 2147483647 h 2912"/>
              <a:gd name="T4" fmla="*/ 2147483647 w 2820"/>
              <a:gd name="T5" fmla="*/ 2147483647 h 2912"/>
              <a:gd name="T6" fmla="*/ 2147483647 w 2820"/>
              <a:gd name="T7" fmla="*/ 2147483647 h 2912"/>
              <a:gd name="T8" fmla="*/ 2147483647 w 2820"/>
              <a:gd name="T9" fmla="*/ 2147483647 h 2912"/>
              <a:gd name="T10" fmla="*/ 2147483647 w 2820"/>
              <a:gd name="T11" fmla="*/ 2147483647 h 2912"/>
              <a:gd name="T12" fmla="*/ 2147483647 w 2820"/>
              <a:gd name="T13" fmla="*/ 2147483647 h 2912"/>
              <a:gd name="T14" fmla="*/ 2147483647 w 2820"/>
              <a:gd name="T15" fmla="*/ 2147483647 h 2912"/>
              <a:gd name="T16" fmla="*/ 0 w 2820"/>
              <a:gd name="T17" fmla="*/ 2147483647 h 2912"/>
              <a:gd name="T18" fmla="*/ 2147483647 w 2820"/>
              <a:gd name="T19" fmla="*/ 2147483647 h 2912"/>
              <a:gd name="T20" fmla="*/ 2147483647 w 2820"/>
              <a:gd name="T21" fmla="*/ 2147483647 h 2912"/>
              <a:gd name="T22" fmla="*/ 2147483647 w 2820"/>
              <a:gd name="T23" fmla="*/ 2147483647 h 2912"/>
              <a:gd name="T24" fmla="*/ 2147483647 w 2820"/>
              <a:gd name="T25" fmla="*/ 2147483647 h 2912"/>
              <a:gd name="T26" fmla="*/ 2147483647 w 2820"/>
              <a:gd name="T27" fmla="*/ 2147483647 h 2912"/>
              <a:gd name="T28" fmla="*/ 2147483647 w 2820"/>
              <a:gd name="T29" fmla="*/ 2147483647 h 2912"/>
              <a:gd name="T30" fmla="*/ 2147483647 w 2820"/>
              <a:gd name="T31" fmla="*/ 2147483647 h 2912"/>
              <a:gd name="T32" fmla="*/ 2147483647 w 2820"/>
              <a:gd name="T33" fmla="*/ 2147483647 h 2912"/>
              <a:gd name="T34" fmla="*/ 2147483647 w 2820"/>
              <a:gd name="T35" fmla="*/ 2147483647 h 2912"/>
              <a:gd name="T36" fmla="*/ 2147483647 w 2820"/>
              <a:gd name="T37" fmla="*/ 2147483647 h 2912"/>
              <a:gd name="T38" fmla="*/ 2147483647 w 2820"/>
              <a:gd name="T39" fmla="*/ 2147483647 h 2912"/>
              <a:gd name="T40" fmla="*/ 2147483647 w 2820"/>
              <a:gd name="T41" fmla="*/ 2147483647 h 2912"/>
              <a:gd name="T42" fmla="*/ 2147483647 w 2820"/>
              <a:gd name="T43" fmla="*/ 2147483647 h 2912"/>
              <a:gd name="T44" fmla="*/ 2147483647 w 2820"/>
              <a:gd name="T45" fmla="*/ 2147483647 h 2912"/>
              <a:gd name="T46" fmla="*/ 2147483647 w 2820"/>
              <a:gd name="T47" fmla="*/ 2147483647 h 2912"/>
              <a:gd name="T48" fmla="*/ 2147483647 w 2820"/>
              <a:gd name="T49" fmla="*/ 2147483647 h 2912"/>
              <a:gd name="T50" fmla="*/ 2147483647 w 2820"/>
              <a:gd name="T51" fmla="*/ 2147483647 h 2912"/>
              <a:gd name="T52" fmla="*/ 2147483647 w 2820"/>
              <a:gd name="T53" fmla="*/ 2147483647 h 2912"/>
              <a:gd name="T54" fmla="*/ 2147483647 w 2820"/>
              <a:gd name="T55" fmla="*/ 2147483647 h 2912"/>
              <a:gd name="T56" fmla="*/ 2147483647 w 2820"/>
              <a:gd name="T57" fmla="*/ 2147483647 h 2912"/>
              <a:gd name="T58" fmla="*/ 2147483647 w 2820"/>
              <a:gd name="T59" fmla="*/ 2147483647 h 2912"/>
              <a:gd name="T60" fmla="*/ 2147483647 w 2820"/>
              <a:gd name="T61" fmla="*/ 2147483647 h 2912"/>
              <a:gd name="T62" fmla="*/ 2147483647 w 2820"/>
              <a:gd name="T63" fmla="*/ 2147483647 h 2912"/>
              <a:gd name="T64" fmla="*/ 2147483647 w 2820"/>
              <a:gd name="T65" fmla="*/ 2147483647 h 2912"/>
              <a:gd name="T66" fmla="*/ 2147483647 w 2820"/>
              <a:gd name="T67" fmla="*/ 2147483647 h 2912"/>
              <a:gd name="T68" fmla="*/ 2147483647 w 2820"/>
              <a:gd name="T69" fmla="*/ 2147483647 h 2912"/>
              <a:gd name="T70" fmla="*/ 2147483647 w 2820"/>
              <a:gd name="T71" fmla="*/ 2147483647 h 2912"/>
              <a:gd name="T72" fmla="*/ 2147483647 w 2820"/>
              <a:gd name="T73" fmla="*/ 2147483647 h 2912"/>
              <a:gd name="T74" fmla="*/ 2147483647 w 2820"/>
              <a:gd name="T75" fmla="*/ 2147483647 h 2912"/>
              <a:gd name="T76" fmla="*/ 2147483647 w 2820"/>
              <a:gd name="T77" fmla="*/ 2147483647 h 2912"/>
              <a:gd name="T78" fmla="*/ 2147483647 w 2820"/>
              <a:gd name="T79" fmla="*/ 2147483647 h 2912"/>
              <a:gd name="T80" fmla="*/ 2147483647 w 2820"/>
              <a:gd name="T81" fmla="*/ 2147483647 h 2912"/>
              <a:gd name="T82" fmla="*/ 2147483647 w 2820"/>
              <a:gd name="T83" fmla="*/ 2147483647 h 2912"/>
              <a:gd name="T84" fmla="*/ 2147483647 w 2820"/>
              <a:gd name="T85" fmla="*/ 2147483647 h 2912"/>
              <a:gd name="T86" fmla="*/ 2147483647 w 2820"/>
              <a:gd name="T87" fmla="*/ 2147483647 h 2912"/>
              <a:gd name="T88" fmla="*/ 2147483647 w 2820"/>
              <a:gd name="T89" fmla="*/ 2147483647 h 2912"/>
              <a:gd name="T90" fmla="*/ 2147483647 w 2820"/>
              <a:gd name="T91" fmla="*/ 0 h 2912"/>
              <a:gd name="T92" fmla="*/ 2147483647 w 2820"/>
              <a:gd name="T93" fmla="*/ 2147483647 h 2912"/>
              <a:gd name="T94" fmla="*/ 2147483647 w 2820"/>
              <a:gd name="T95" fmla="*/ 2147483647 h 291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rgbClr val="FFD1E8"/>
              </a:gs>
              <a:gs pos="100000">
                <a:srgbClr val="FFF3F3"/>
              </a:gs>
            </a:gsLst>
            <a:lin ang="2700000" scaled="1"/>
          </a:gradFill>
          <a:ln>
            <a:noFill/>
          </a:ln>
          <a:effectLst>
            <a:outerShdw dist="206741" dir="8249373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62" name="Text Box 23"/>
          <p:cNvSpPr txBox="1">
            <a:spLocks noChangeArrowheads="1"/>
          </p:cNvSpPr>
          <p:nvPr/>
        </p:nvSpPr>
        <p:spPr bwMode="auto">
          <a:xfrm>
            <a:off x="3707904" y="1289372"/>
            <a:ext cx="4824536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kumimoji="1" lang="en-US" altLang="zh-TW" sz="26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1.</a:t>
            </a:r>
            <a:r>
              <a:rPr kumimoji="1" lang="zh-TW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hlinkClick r:id="" action="ppaction://noaction"/>
              </a:rPr>
              <a:t>大學</a:t>
            </a:r>
            <a:r>
              <a:rPr kumimoji="1" lang="zh-TW" alt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hlinkClick r:id="" action="ppaction://noaction"/>
              </a:rPr>
              <a:t>入門</a:t>
            </a:r>
            <a:r>
              <a:rPr kumimoji="1" lang="zh-TW" altLang="en-US" sz="20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kumimoji="1" lang="zh-TW" altLang="en-US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通</a:t>
            </a:r>
            <a:r>
              <a:rPr kumimoji="1" lang="zh-TW" altLang="en-US" sz="20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識教育</a:t>
            </a:r>
            <a:r>
              <a:rPr kumimoji="1" lang="zh-TW" altLang="en-US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中心 ）</a:t>
            </a:r>
            <a:endParaRPr kumimoji="1" lang="en-US" altLang="zh-TW" sz="2000" b="1" dirty="0" smtClean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eaLnBrk="1" hangingPunct="1"/>
            <a:r>
              <a:rPr kumimoji="1" lang="en-US" altLang="zh-TW" sz="26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2.</a:t>
            </a:r>
            <a:r>
              <a:rPr kumimoji="1" lang="zh-TW" alt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創造力講座</a:t>
            </a:r>
            <a:r>
              <a:rPr kumimoji="1" lang="zh-TW" altLang="en-US" sz="20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kumimoji="1" lang="zh-TW" altLang="zh-TW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三</a:t>
            </a:r>
            <a:r>
              <a:rPr kumimoji="1" lang="zh-TW" altLang="zh-TW" sz="20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創教育與發展</a:t>
            </a:r>
            <a:r>
              <a:rPr kumimoji="1" lang="zh-TW" altLang="zh-TW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中心</a:t>
            </a:r>
            <a:r>
              <a:rPr kumimoji="1" lang="zh-TW" altLang="en-US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kumimoji="1" lang="zh-TW" altLang="en-US" sz="2000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kumimoji="1" lang="en-US" altLang="zh-TW" sz="2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3.</a:t>
            </a:r>
            <a:r>
              <a:rPr kumimoji="1" lang="zh-TW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勞作</a:t>
            </a:r>
            <a:r>
              <a:rPr kumimoji="1" lang="zh-TW" alt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教育</a:t>
            </a:r>
            <a:r>
              <a:rPr kumimoji="1" lang="zh-TW" altLang="en-US" sz="20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（服務學習組 ）</a:t>
            </a:r>
          </a:p>
          <a:p>
            <a:r>
              <a:rPr kumimoji="1" lang="en-US" altLang="zh-TW" sz="2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4.</a:t>
            </a:r>
            <a:r>
              <a:rPr kumimoji="1" lang="zh-TW" alt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外語能力</a:t>
            </a:r>
            <a:r>
              <a:rPr kumimoji="1" lang="zh-TW" altLang="en-US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kumimoji="1" lang="zh-TW" altLang="en-US" sz="20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語言中心）</a:t>
            </a:r>
          </a:p>
        </p:txBody>
      </p:sp>
      <p:sp>
        <p:nvSpPr>
          <p:cNvPr id="6151" name="Text Box 25"/>
          <p:cNvSpPr txBox="1">
            <a:spLocks noChangeArrowheads="1"/>
          </p:cNvSpPr>
          <p:nvPr/>
        </p:nvSpPr>
        <p:spPr bwMode="auto">
          <a:xfrm>
            <a:off x="5391150" y="3157538"/>
            <a:ext cx="3645346" cy="2221565"/>
          </a:xfrm>
          <a:prstGeom prst="rect">
            <a:avLst/>
          </a:prstGeom>
          <a:solidFill>
            <a:schemeClr val="lt1">
              <a:alpha val="20000"/>
            </a:schemeClr>
          </a:solidFill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144000" rIns="144000" bIns="36000">
            <a:spAutoFit/>
          </a:bodyPr>
          <a:lstStyle/>
          <a:p>
            <a:pPr eaLnBrk="1" hangingPunct="1">
              <a:spcBef>
                <a:spcPts val="600"/>
              </a:spcBef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1.</a:t>
            </a:r>
            <a:r>
              <a:rPr kumimoji="1" lang="zh-TW" altLang="en-US" sz="2600" b="1" dirty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修</a:t>
            </a:r>
            <a:r>
              <a:rPr kumimoji="1" lang="zh-TW" altLang="en-US" sz="2600" b="1" dirty="0" smtClean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畢 </a:t>
            </a:r>
            <a:r>
              <a:rPr kumimoji="1" lang="en-US" altLang="zh-TW" sz="2600" b="1" dirty="0" smtClean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132 </a:t>
            </a:r>
            <a:r>
              <a:rPr kumimoji="1" lang="zh-TW" altLang="en-US" sz="2600" b="1" dirty="0" smtClean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學分</a:t>
            </a:r>
            <a:endParaRPr kumimoji="1" lang="zh-TW" altLang="en-US" sz="2600" b="1" dirty="0">
              <a:solidFill>
                <a:srgbClr val="6600CC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66700" indent="-266700">
              <a:spcBef>
                <a:spcPts val="600"/>
              </a:spcBef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2.</a:t>
            </a:r>
            <a:r>
              <a:rPr kumimoji="1" lang="zh-TW" altLang="en-US" sz="2600" b="1" dirty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專業</a:t>
            </a:r>
            <a:r>
              <a:rPr kumimoji="1" lang="zh-TW" altLang="en-US" sz="2600" b="1" dirty="0" smtClean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證照 </a:t>
            </a:r>
            <a:r>
              <a:rPr kumimoji="1"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1" lang="zh-TW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主</a:t>
            </a:r>
            <a:r>
              <a:rPr kumimoji="1" lang="zh-TW" altLang="en-US" sz="20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模組</a:t>
            </a:r>
            <a:r>
              <a:rPr kumimoji="1" lang="zh-TW" altLang="en-US" sz="2000" u="sng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證照</a:t>
            </a:r>
            <a:r>
              <a:rPr kumimoji="1" lang="en-US" altLang="zh-TW" sz="2000" u="sng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kumimoji="1" lang="zh-TW" altLang="en-US" sz="20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張 </a:t>
            </a:r>
            <a:r>
              <a:rPr kumimoji="1" lang="en-US" altLang="zh-TW" sz="16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1" lang="zh-TW" altLang="en-US" sz="16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不計點數</a:t>
            </a:r>
            <a:r>
              <a:rPr kumimoji="1" lang="en-US" altLang="zh-TW" sz="16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1" lang="en-US" altLang="zh-TW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+</a:t>
            </a:r>
            <a:r>
              <a:rPr kumimoji="1" lang="zh-TW" altLang="en-US" sz="2000" u="sng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專業證照</a:t>
            </a:r>
            <a:r>
              <a:rPr kumimoji="1"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60</a:t>
            </a:r>
            <a:r>
              <a:rPr kumimoji="1" lang="zh-TW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點</a:t>
            </a:r>
            <a:r>
              <a:rPr kumimoji="1"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kumimoji="1" lang="en-US" altLang="zh-TW" sz="2000" dirty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kumimoji="1" lang="en-US" altLang="zh-TW" sz="2600" b="1" dirty="0" smtClean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.</a:t>
            </a:r>
            <a:r>
              <a:rPr kumimoji="1" lang="zh-TW" altLang="en-US" sz="2600" b="1" dirty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校內</a:t>
            </a:r>
            <a:r>
              <a:rPr kumimoji="1" lang="zh-TW" altLang="en-US" sz="2600" b="1" dirty="0" smtClean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實作 </a:t>
            </a:r>
            <a:r>
              <a:rPr kumimoji="1" lang="en-US" altLang="zh-TW" sz="2600" b="1" dirty="0" smtClean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150 </a:t>
            </a:r>
            <a:r>
              <a:rPr kumimoji="1" lang="zh-TW" altLang="en-US" sz="2600" b="1" dirty="0" smtClean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小時</a:t>
            </a:r>
            <a:endParaRPr kumimoji="1" lang="zh-TW" altLang="en-US" sz="2600" b="1" dirty="0">
              <a:solidFill>
                <a:srgbClr val="6600CC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4.</a:t>
            </a:r>
            <a:r>
              <a:rPr kumimoji="1" lang="zh-TW" altLang="en-US" sz="2600" b="1" dirty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校外</a:t>
            </a:r>
            <a:r>
              <a:rPr kumimoji="1" lang="zh-TW" altLang="en-US" sz="2600" b="1" dirty="0" smtClean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實習</a:t>
            </a:r>
            <a:endParaRPr kumimoji="1" lang="en-US" altLang="zh-TW" sz="1200" b="1" dirty="0">
              <a:solidFill>
                <a:srgbClr val="6600CC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19464" name="Group 26"/>
          <p:cNvGrpSpPr>
            <a:grpSpLocks/>
          </p:cNvGrpSpPr>
          <p:nvPr/>
        </p:nvGrpSpPr>
        <p:grpSpPr bwMode="auto">
          <a:xfrm>
            <a:off x="3556000" y="4291013"/>
            <a:ext cx="1870075" cy="1958975"/>
            <a:chOff x="839" y="2659"/>
            <a:chExt cx="1178" cy="1234"/>
          </a:xfrm>
        </p:grpSpPr>
        <p:sp>
          <p:nvSpPr>
            <p:cNvPr id="19472" name="Oval 27"/>
            <p:cNvSpPr>
              <a:spLocks noChangeArrowheads="1"/>
            </p:cNvSpPr>
            <p:nvPr/>
          </p:nvSpPr>
          <p:spPr bwMode="gray">
            <a:xfrm rot="-723406">
              <a:off x="1111" y="3430"/>
              <a:ext cx="906" cy="463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3" name="Oval 28"/>
            <p:cNvSpPr>
              <a:spLocks noChangeArrowheads="1"/>
            </p:cNvSpPr>
            <p:nvPr/>
          </p:nvSpPr>
          <p:spPr bwMode="gray">
            <a:xfrm>
              <a:off x="839" y="2659"/>
              <a:ext cx="1074" cy="1004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4" name="Oval 29"/>
            <p:cNvSpPr>
              <a:spLocks noChangeArrowheads="1"/>
            </p:cNvSpPr>
            <p:nvPr/>
          </p:nvSpPr>
          <p:spPr bwMode="gray">
            <a:xfrm>
              <a:off x="852" y="2665"/>
              <a:ext cx="1049" cy="97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5" name="Oval 30"/>
            <p:cNvSpPr>
              <a:spLocks noChangeArrowheads="1"/>
            </p:cNvSpPr>
            <p:nvPr/>
          </p:nvSpPr>
          <p:spPr bwMode="gray">
            <a:xfrm>
              <a:off x="863" y="2674"/>
              <a:ext cx="998" cy="914"/>
            </a:xfrm>
            <a:prstGeom prst="ellipse">
              <a:avLst/>
            </a:prstGeom>
            <a:solidFill>
              <a:srgbClr val="CC99FF">
                <a:alpha val="4784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6" name="Oval 31"/>
            <p:cNvSpPr>
              <a:spLocks noChangeArrowheads="1"/>
            </p:cNvSpPr>
            <p:nvPr/>
          </p:nvSpPr>
          <p:spPr bwMode="gray">
            <a:xfrm>
              <a:off x="921" y="2701"/>
              <a:ext cx="888" cy="74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7" name="Text Box 32"/>
            <p:cNvSpPr txBox="1">
              <a:spLocks noChangeArrowheads="1"/>
            </p:cNvSpPr>
            <p:nvPr/>
          </p:nvSpPr>
          <p:spPr bwMode="gray">
            <a:xfrm>
              <a:off x="1111" y="2840"/>
              <a:ext cx="54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zh-TW" altLang="en-US" sz="5400">
                  <a:solidFill>
                    <a:srgbClr val="000000"/>
                  </a:solidFill>
                  <a:ea typeface="標楷體" pitchFamily="65" charset="-120"/>
                </a:rPr>
                <a:t>系</a:t>
              </a:r>
              <a:endParaRPr lang="zh-TW" altLang="en-US" sz="5400">
                <a:ea typeface="標楷體" pitchFamily="65" charset="-120"/>
              </a:endParaRPr>
            </a:p>
          </p:txBody>
        </p:sp>
      </p:grpSp>
      <p:grpSp>
        <p:nvGrpSpPr>
          <p:cNvPr id="19465" name="Group 33"/>
          <p:cNvGrpSpPr>
            <a:grpSpLocks/>
          </p:cNvGrpSpPr>
          <p:nvPr/>
        </p:nvGrpSpPr>
        <p:grpSpPr bwMode="auto">
          <a:xfrm>
            <a:off x="1611313" y="2120900"/>
            <a:ext cx="1152525" cy="1152525"/>
            <a:chOff x="612" y="1842"/>
            <a:chExt cx="726" cy="726"/>
          </a:xfrm>
        </p:grpSpPr>
        <p:sp>
          <p:nvSpPr>
            <p:cNvPr id="19466" name="Oval 34"/>
            <p:cNvSpPr>
              <a:spLocks noChangeArrowheads="1"/>
            </p:cNvSpPr>
            <p:nvPr/>
          </p:nvSpPr>
          <p:spPr bwMode="gray">
            <a:xfrm rot="-772996">
              <a:off x="612" y="2145"/>
              <a:ext cx="672" cy="423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endParaRPr lang="zh-TW" altLang="en-US" sz="10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9467" name="Oval 35"/>
            <p:cNvSpPr>
              <a:spLocks noChangeArrowheads="1"/>
            </p:cNvSpPr>
            <p:nvPr/>
          </p:nvSpPr>
          <p:spPr bwMode="gray">
            <a:xfrm>
              <a:off x="654" y="1846"/>
              <a:ext cx="684" cy="700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68" name="Oval 36"/>
            <p:cNvSpPr>
              <a:spLocks noChangeArrowheads="1"/>
            </p:cNvSpPr>
            <p:nvPr/>
          </p:nvSpPr>
          <p:spPr bwMode="gray">
            <a:xfrm>
              <a:off x="663" y="1850"/>
              <a:ext cx="667" cy="68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69" name="Oval 37"/>
            <p:cNvSpPr>
              <a:spLocks noChangeArrowheads="1"/>
            </p:cNvSpPr>
            <p:nvPr/>
          </p:nvSpPr>
          <p:spPr bwMode="gray">
            <a:xfrm>
              <a:off x="669" y="1857"/>
              <a:ext cx="635" cy="638"/>
            </a:xfrm>
            <a:prstGeom prst="ellipse">
              <a:avLst/>
            </a:prstGeom>
            <a:solidFill>
              <a:srgbClr val="89A5FF">
                <a:alpha val="4784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0" name="Oval 38"/>
            <p:cNvSpPr>
              <a:spLocks noChangeArrowheads="1"/>
            </p:cNvSpPr>
            <p:nvPr/>
          </p:nvSpPr>
          <p:spPr bwMode="gray">
            <a:xfrm>
              <a:off x="703" y="1842"/>
              <a:ext cx="565" cy="51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1" name="Text Box 39"/>
            <p:cNvSpPr txBox="1">
              <a:spLocks noChangeArrowheads="1"/>
            </p:cNvSpPr>
            <p:nvPr/>
          </p:nvSpPr>
          <p:spPr bwMode="gray">
            <a:xfrm>
              <a:off x="703" y="1888"/>
              <a:ext cx="51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zh-TW" altLang="en-US" sz="5400">
                  <a:solidFill>
                    <a:srgbClr val="000000"/>
                  </a:solidFill>
                  <a:ea typeface="標楷體" pitchFamily="65" charset="-120"/>
                </a:rPr>
                <a:t>校</a:t>
              </a:r>
              <a:endParaRPr lang="zh-TW" altLang="en-US" sz="5400">
                <a:ea typeface="標楷體" pitchFamily="65" charset="-120"/>
              </a:endParaRPr>
            </a:p>
          </p:txBody>
        </p:sp>
      </p:grp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2825615" y="447328"/>
            <a:ext cx="3816350" cy="677416"/>
          </a:xfrm>
          <a:prstGeom prst="roundRect">
            <a:avLst>
              <a:gd name="adj" fmla="val 50000"/>
            </a:avLst>
          </a:prstGeom>
          <a:solidFill>
            <a:srgbClr val="FFCCFF">
              <a:alpha val="20000"/>
            </a:srgbClr>
          </a:solidFill>
          <a:ln w="38100">
            <a:solidFill>
              <a:srgbClr val="FFCCFF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kumimoji="1" lang="zh-TW" altLang="en-US" sz="3200" b="1" dirty="0">
                <a:solidFill>
                  <a:srgbClr val="0000FF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Times New Roman" panose="02020603050405020304" pitchFamily="18" charset="0"/>
              </a:rPr>
              <a:t>如何順利畢業？</a:t>
            </a:r>
          </a:p>
        </p:txBody>
      </p:sp>
    </p:spTree>
    <p:extLst>
      <p:ext uri="{BB962C8B-B14F-4D97-AF65-F5344CB8AC3E}">
        <p14:creationId xmlns:p14="http://schemas.microsoft.com/office/powerpoint/2010/main" val="20928788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1781584" y="1664864"/>
            <a:ext cx="5166508" cy="540000"/>
            <a:chOff x="1781584" y="1664864"/>
            <a:chExt cx="5166508" cy="540000"/>
          </a:xfrm>
        </p:grpSpPr>
        <p:sp>
          <p:nvSpPr>
            <p:cNvPr id="21507" name="Line 5"/>
            <p:cNvSpPr>
              <a:spLocks noChangeShapeType="1"/>
            </p:cNvSpPr>
            <p:nvPr/>
          </p:nvSpPr>
          <p:spPr bwMode="auto">
            <a:xfrm flipH="1" flipV="1">
              <a:off x="1781584" y="1664864"/>
              <a:ext cx="0" cy="540000"/>
            </a:xfrm>
            <a:prstGeom prst="line">
              <a:avLst/>
            </a:prstGeom>
            <a:noFill/>
            <a:ln w="57150">
              <a:solidFill>
                <a:srgbClr val="4D4D4D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08" name="Line 7"/>
            <p:cNvSpPr>
              <a:spLocks noChangeShapeType="1"/>
            </p:cNvSpPr>
            <p:nvPr/>
          </p:nvSpPr>
          <p:spPr bwMode="auto">
            <a:xfrm flipH="1" flipV="1">
              <a:off x="6948092" y="1664864"/>
              <a:ext cx="0" cy="540000"/>
            </a:xfrm>
            <a:prstGeom prst="line">
              <a:avLst/>
            </a:prstGeom>
            <a:noFill/>
            <a:ln w="57150">
              <a:solidFill>
                <a:srgbClr val="4D4D4D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10" name="Line 4"/>
            <p:cNvSpPr>
              <a:spLocks noChangeShapeType="1"/>
            </p:cNvSpPr>
            <p:nvPr/>
          </p:nvSpPr>
          <p:spPr bwMode="auto">
            <a:xfrm flipV="1">
              <a:off x="1800256" y="1947563"/>
              <a:ext cx="5076000" cy="4762"/>
            </a:xfrm>
            <a:prstGeom prst="line">
              <a:avLst/>
            </a:prstGeom>
            <a:noFill/>
            <a:ln w="57150">
              <a:solidFill>
                <a:srgbClr val="4D4D4D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11" name="Line 6"/>
            <p:cNvSpPr>
              <a:spLocks noChangeShapeType="1"/>
            </p:cNvSpPr>
            <p:nvPr/>
          </p:nvSpPr>
          <p:spPr bwMode="auto">
            <a:xfrm flipH="1" flipV="1">
              <a:off x="4040311" y="1664864"/>
              <a:ext cx="19050" cy="540000"/>
            </a:xfrm>
            <a:prstGeom prst="line">
              <a:avLst/>
            </a:prstGeom>
            <a:noFill/>
            <a:ln w="57150">
              <a:solidFill>
                <a:srgbClr val="4D4D4D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1512" name="AutoShape 8"/>
          <p:cNvSpPr>
            <a:spLocks noChangeArrowheads="1"/>
          </p:cNvSpPr>
          <p:nvPr/>
        </p:nvSpPr>
        <p:spPr bwMode="gray">
          <a:xfrm>
            <a:off x="827584" y="2348880"/>
            <a:ext cx="1908000" cy="3960000"/>
          </a:xfrm>
          <a:prstGeom prst="roundRect">
            <a:avLst>
              <a:gd name="adj" fmla="val 4690"/>
            </a:avLst>
          </a:prstGeom>
          <a:gradFill rotWithShape="1">
            <a:gsLst>
              <a:gs pos="74000">
                <a:srgbClr val="C5E2FF">
                  <a:alpha val="50000"/>
                </a:srgbClr>
              </a:gs>
              <a:gs pos="100000">
                <a:srgbClr val="5F63F3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5E2FF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zh-TW" altLang="en-US" sz="14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gray">
          <a:xfrm>
            <a:off x="991753" y="2420888"/>
            <a:ext cx="1579662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zh-TW" altLang="en-US" sz="2400" b="1" dirty="0">
                <a:solidFill>
                  <a:srgbClr val="3333CC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校訂必修</a:t>
            </a:r>
          </a:p>
          <a:p>
            <a:pPr algn="ctr"/>
            <a:r>
              <a:rPr lang="en-US" altLang="zh-TW" sz="2400" b="1" dirty="0" smtClean="0">
                <a:solidFill>
                  <a:srgbClr val="FF0000"/>
                </a:solidFill>
                <a:latin typeface="華康超特楷體(P)" panose="03000E00000000000000" pitchFamily="66" charset="-120"/>
                <a:ea typeface="華康超特楷體(P)" panose="03000E00000000000000" pitchFamily="66" charset="-120"/>
                <a:cs typeface="Times New Roman" panose="02020603050405020304" pitchFamily="18" charset="0"/>
              </a:rPr>
              <a:t>30</a:t>
            </a:r>
            <a:r>
              <a:rPr lang="en-US" altLang="zh-TW" sz="2400" b="1" dirty="0" smtClean="0">
                <a:solidFill>
                  <a:srgbClr val="3333CC"/>
                </a:solidFill>
                <a:latin typeface="華康超特楷體(P)" panose="03000E00000000000000" pitchFamily="66" charset="-120"/>
                <a:ea typeface="華康超特楷體(P)" panose="03000E00000000000000" pitchFamily="66" charset="-120"/>
                <a:cs typeface="Times New Roman" panose="02020603050405020304" pitchFamily="18" charset="0"/>
              </a:rPr>
              <a:t> </a:t>
            </a:r>
            <a:r>
              <a:rPr lang="zh-TW" altLang="en-US" sz="2400" b="1" dirty="0" smtClean="0">
                <a:solidFill>
                  <a:srgbClr val="3333CC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</a:t>
            </a:r>
            <a:endParaRPr lang="zh-TW" altLang="en-US" sz="2400" b="1" dirty="0">
              <a:solidFill>
                <a:srgbClr val="3333CC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899592" y="3374990"/>
            <a:ext cx="173831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</a:p>
          <a:p>
            <a:pPr algn="ctr">
              <a:spcBef>
                <a:spcPct val="50000"/>
              </a:spcBef>
            </a:pPr>
            <a:r>
              <a:rPr lang="zh-TW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不及格者</a:t>
            </a:r>
            <a:r>
              <a:rPr lang="zh-TW" altLang="zh-TW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需</a:t>
            </a:r>
            <a:r>
              <a:rPr lang="zh-TW" altLang="zh-TW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重補修</a:t>
            </a:r>
            <a:r>
              <a:rPr lang="zh-TW" altLang="en-US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gray">
          <a:xfrm>
            <a:off x="3095836" y="2348880"/>
            <a:ext cx="1908000" cy="3960000"/>
          </a:xfrm>
          <a:prstGeom prst="roundRect">
            <a:avLst>
              <a:gd name="adj" fmla="val 4690"/>
            </a:avLst>
          </a:prstGeom>
          <a:gradFill rotWithShape="1">
            <a:gsLst>
              <a:gs pos="71000">
                <a:srgbClr val="FBDAD1">
                  <a:alpha val="80000"/>
                </a:srgbClr>
              </a:gs>
              <a:gs pos="100000">
                <a:srgbClr val="F27976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BDAD1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zh-TW" altLang="en-US" sz="14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gray">
          <a:xfrm>
            <a:off x="3341811" y="2420888"/>
            <a:ext cx="1416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zh-TW" altLang="en-US" sz="2400" b="1" dirty="0">
                <a:solidFill>
                  <a:srgbClr val="99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專業必修</a:t>
            </a:r>
          </a:p>
          <a:p>
            <a:pPr algn="ctr"/>
            <a:r>
              <a:rPr lang="en-US" altLang="zh-TW" sz="2400" b="1" smtClean="0">
                <a:solidFill>
                  <a:srgbClr val="FF0000"/>
                </a:solidFill>
                <a:latin typeface="華康超特楷體(P)" panose="03000E00000000000000" pitchFamily="66" charset="-120"/>
                <a:ea typeface="華康超特楷體(P)" panose="03000E00000000000000" pitchFamily="66" charset="-120"/>
                <a:cs typeface="Times New Roman" panose="02020603050405020304" pitchFamily="18" charset="0"/>
              </a:rPr>
              <a:t>44 </a:t>
            </a:r>
            <a:r>
              <a:rPr lang="zh-TW" altLang="en-US" sz="2400" b="1" dirty="0" smtClean="0">
                <a:solidFill>
                  <a:srgbClr val="99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</a:t>
            </a:r>
            <a:endParaRPr lang="zh-TW" altLang="en-US" sz="2400" b="1" dirty="0">
              <a:solidFill>
                <a:srgbClr val="9933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21517" name="AutoShape 14"/>
          <p:cNvSpPr>
            <a:spLocks noChangeArrowheads="1"/>
          </p:cNvSpPr>
          <p:nvPr/>
        </p:nvSpPr>
        <p:spPr bwMode="gray">
          <a:xfrm>
            <a:off x="5364088" y="2348880"/>
            <a:ext cx="3168008" cy="3960000"/>
          </a:xfrm>
          <a:prstGeom prst="roundRect">
            <a:avLst>
              <a:gd name="adj" fmla="val 4690"/>
            </a:avLst>
          </a:prstGeom>
          <a:gradFill rotWithShape="1">
            <a:gsLst>
              <a:gs pos="59000">
                <a:srgbClr val="B9FFFF"/>
              </a:gs>
              <a:gs pos="100000">
                <a:srgbClr val="3FA19F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9FFFF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zh-TW" altLang="en-US" sz="14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1518" name="Text Box 15"/>
          <p:cNvSpPr txBox="1">
            <a:spLocks noChangeArrowheads="1"/>
          </p:cNvSpPr>
          <p:nvPr/>
        </p:nvSpPr>
        <p:spPr bwMode="gray">
          <a:xfrm>
            <a:off x="6296311" y="2420888"/>
            <a:ext cx="13035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zh-TW" altLang="en-US" sz="2400" b="1" dirty="0" smtClean="0">
                <a:solidFill>
                  <a:srgbClr val="008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選修</a:t>
            </a:r>
            <a:endParaRPr lang="zh-TW" altLang="en-US" sz="2400" b="1" dirty="0">
              <a:solidFill>
                <a:srgbClr val="0080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2400" b="1" dirty="0" smtClean="0">
                <a:solidFill>
                  <a:srgbClr val="FF0000"/>
                </a:solidFill>
                <a:latin typeface="華康超特楷體(P)" panose="03000E00000000000000" pitchFamily="66" charset="-120"/>
                <a:ea typeface="華康超特楷體(P)" panose="03000E00000000000000" pitchFamily="66" charset="-120"/>
                <a:cs typeface="Times New Roman" panose="02020603050405020304" pitchFamily="18" charset="0"/>
              </a:rPr>
              <a:t>58 </a:t>
            </a:r>
            <a:r>
              <a:rPr lang="zh-TW" altLang="en-US" sz="2400" b="1" dirty="0" smtClean="0">
                <a:solidFill>
                  <a:srgbClr val="008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</a:t>
            </a:r>
            <a:endParaRPr lang="zh-TW" altLang="en-US" sz="2400" b="1" dirty="0">
              <a:solidFill>
                <a:srgbClr val="0080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5364088" y="3374990"/>
            <a:ext cx="3240000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altLang="zh-TW" sz="2000" b="1" dirty="0">
                <a:solidFill>
                  <a:srgbClr val="00498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en-US" altLang="zh-TW" sz="2000" b="1" dirty="0" smtClean="0">
                <a:solidFill>
                  <a:srgbClr val="00498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.</a:t>
            </a:r>
            <a:r>
              <a:rPr lang="zh-TW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系訂</a:t>
            </a:r>
            <a:r>
              <a:rPr lang="zh-TW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專業選修 </a:t>
            </a:r>
            <a:r>
              <a:rPr lang="en-US" altLang="zh-TW" sz="2000" dirty="0" smtClean="0">
                <a:solidFill>
                  <a:srgbClr val="FF0000"/>
                </a:solidFill>
                <a:latin typeface="華康超特楷體(P)" panose="03000E00000000000000" pitchFamily="66" charset="-120"/>
                <a:ea typeface="華康超特楷體(P)" panose="03000E00000000000000" pitchFamily="66" charset="-120"/>
                <a:cs typeface="Times New Roman" panose="02020603050405020304" pitchFamily="18" charset="0"/>
              </a:rPr>
              <a:t>46 </a:t>
            </a:r>
            <a:r>
              <a:rPr lang="zh-TW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學分</a:t>
            </a:r>
            <a:endParaRPr lang="en-US" altLang="zh-TW" sz="2000" b="1" dirty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en-US" altLang="zh-TW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1</a:t>
            </a:r>
            <a:r>
              <a:rPr lang="en-US" altLang="zh-TW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 </a:t>
            </a:r>
            <a:r>
              <a:rPr lang="zh-TW" altLang="en-US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主</a:t>
            </a:r>
            <a:r>
              <a:rPr lang="zh-TW" altLang="en-US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模組</a:t>
            </a:r>
            <a:r>
              <a:rPr lang="zh-TW" altLang="en-US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必選 </a:t>
            </a:r>
            <a:r>
              <a:rPr lang="en-US" altLang="zh-TW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(13)</a:t>
            </a:r>
            <a:r>
              <a:rPr lang="zh-TW" altLang="en-US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、選修 </a:t>
            </a:r>
            <a:r>
              <a:rPr lang="en-US" altLang="zh-TW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(7)</a:t>
            </a:r>
            <a:br>
              <a:rPr lang="en-US" altLang="zh-TW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zh-TW" altLang="en-US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至少</a:t>
            </a:r>
            <a:r>
              <a:rPr lang="en-US" altLang="zh-TW" b="1" u="sng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20</a:t>
            </a:r>
            <a:r>
              <a:rPr lang="zh-TW" altLang="en-US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學分</a:t>
            </a:r>
            <a:endParaRPr lang="en-US" altLang="zh-TW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en-US" altLang="zh-TW" b="1" dirty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2</a:t>
            </a:r>
            <a:r>
              <a:rPr lang="en-US" altLang="zh-TW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 </a:t>
            </a:r>
            <a:r>
              <a:rPr lang="zh-TW" alt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副</a:t>
            </a:r>
            <a:r>
              <a:rPr lang="zh-TW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模組必選</a:t>
            </a:r>
            <a:r>
              <a:rPr lang="zh-TW" alt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學分</a:t>
            </a:r>
            <a:r>
              <a:rPr lang="zh-TW" altLang="en-US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(8)</a:t>
            </a:r>
            <a:br>
              <a:rPr lang="en-US" altLang="zh-TW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3) </a:t>
            </a:r>
            <a:r>
              <a:rPr lang="zh-TW" altLang="en-US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餘</a:t>
            </a:r>
            <a:r>
              <a:rPr lang="zh-TW" altLang="en-US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系上選修</a:t>
            </a:r>
            <a:r>
              <a:rPr lang="zh-TW" altLang="en-US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學分 </a:t>
            </a:r>
            <a:r>
              <a:rPr lang="en-US" altLang="zh-TW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(18)</a:t>
            </a:r>
            <a:endParaRPr lang="zh-TW" altLang="en-US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altLang="zh-TW" sz="2000" b="1" dirty="0">
                <a:solidFill>
                  <a:srgbClr val="00498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2.</a:t>
            </a:r>
            <a:r>
              <a:rPr lang="zh-TW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自由</a:t>
            </a:r>
            <a:r>
              <a:rPr lang="zh-TW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選修 </a:t>
            </a:r>
            <a:r>
              <a:rPr lang="en-US" altLang="zh-TW" sz="2000" dirty="0" smtClean="0">
                <a:solidFill>
                  <a:srgbClr val="FF0000"/>
                </a:solidFill>
                <a:latin typeface="華康超特楷體(P)" panose="03000E00000000000000" pitchFamily="66" charset="-120"/>
                <a:ea typeface="華康超特楷體(P)" panose="03000E00000000000000" pitchFamily="66" charset="-120"/>
                <a:cs typeface="Times New Roman" panose="02020603050405020304" pitchFamily="18" charset="0"/>
              </a:rPr>
              <a:t>12 </a:t>
            </a:r>
            <a:r>
              <a:rPr lang="zh-TW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學分</a:t>
            </a:r>
            <a:endParaRPr lang="en-US" altLang="zh-TW" sz="2000" b="1" dirty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包含</a:t>
            </a:r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外系學分、課程</a:t>
            </a:r>
            <a:r>
              <a:rPr lang="zh-TW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規劃中</a:t>
            </a:r>
            <a:r>
              <a:rPr lang="zh-TW" altLang="en-US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未列之</a:t>
            </a:r>
            <a:r>
              <a:rPr lang="zh-TW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本系課程、超修的專業選修或校訂必修及選修學分</a:t>
            </a:r>
          </a:p>
        </p:txBody>
      </p:sp>
      <p:sp>
        <p:nvSpPr>
          <p:cNvPr id="21520" name="Text Box 10"/>
          <p:cNvSpPr txBox="1">
            <a:spLocks noChangeArrowheads="1"/>
          </p:cNvSpPr>
          <p:nvPr/>
        </p:nvSpPr>
        <p:spPr bwMode="auto">
          <a:xfrm>
            <a:off x="3059832" y="3374990"/>
            <a:ext cx="19558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</a:p>
          <a:p>
            <a:pPr algn="ctr" eaLnBrk="1" hangingPunct="1">
              <a:spcBef>
                <a:spcPct val="50000"/>
              </a:spcBef>
            </a:pPr>
            <a:r>
              <a:rPr lang="zh-TW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不及格者</a:t>
            </a:r>
            <a:r>
              <a:rPr lang="zh-TW" altLang="zh-TW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需</a:t>
            </a:r>
            <a:r>
              <a:rPr lang="zh-TW" altLang="zh-TW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重補修</a:t>
            </a:r>
            <a:r>
              <a:rPr lang="zh-TW" altLang="en-US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3038" indent="-173038" algn="just">
              <a:spcBef>
                <a:spcPct val="50000"/>
              </a:spcBef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★重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、補修必修科目與修習新舊課程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處理方式 </a:t>
            </a:r>
            <a:r>
              <a:rPr lang="en-US" altLang="zh-TW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華康POP2體W9(P)"/>
              </a:rPr>
              <a:t>系網頁</a:t>
            </a:r>
            <a:r>
              <a:rPr lang="en-US" altLang="zh-TW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華康POP2體W9(P)"/>
              </a:rPr>
              <a:t>/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華康POP2體W9(P)"/>
              </a:rPr>
              <a:t>課程規劃 查詢</a:t>
            </a:r>
            <a:r>
              <a:rPr lang="en-US" altLang="zh-TW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華康POP2體W9(P)"/>
              </a:rPr>
              <a:t>)</a:t>
            </a:r>
            <a:endParaRPr lang="en-US" altLang="zh-TW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67098" y="210163"/>
            <a:ext cx="5001046" cy="56708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◎ </a:t>
            </a:r>
            <a:r>
              <a:rPr lang="zh-TW" altLang="en-US" sz="3200" b="1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畢業資格應修學分數</a:t>
            </a:r>
            <a:r>
              <a:rPr lang="zh-TW" altLang="en-US" sz="3200" b="1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altLang="en-US" sz="32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23" name="AutoShape 8"/>
          <p:cNvSpPr>
            <a:spLocks noChangeArrowheads="1"/>
          </p:cNvSpPr>
          <p:nvPr/>
        </p:nvSpPr>
        <p:spPr bwMode="auto">
          <a:xfrm>
            <a:off x="1187624" y="1016001"/>
            <a:ext cx="6331298" cy="648072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  <a:alpha val="20000"/>
            </a:schemeClr>
          </a:solidFill>
          <a:ln w="3810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kumimoji="1" lang="zh-TW" altLang="en-US" sz="3200" b="1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修</a:t>
            </a:r>
            <a:r>
              <a:rPr kumimoji="1" lang="zh-TW" altLang="en-US" sz="3200" b="1" dirty="0" smtClean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畢</a:t>
            </a:r>
            <a:r>
              <a:rPr kumimoji="1" lang="zh-TW" altLang="en-US" sz="32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華康粗黑體" pitchFamily="49" charset="-120"/>
                <a:cs typeface="Times New Roman" panose="02020603050405020304" pitchFamily="18" charset="0"/>
              </a:rPr>
              <a:t> </a:t>
            </a:r>
            <a:r>
              <a:rPr kumimoji="1" lang="en-US" altLang="zh-TW" sz="3200" dirty="0" smtClean="0">
                <a:solidFill>
                  <a:srgbClr val="000066"/>
                </a:solidFill>
                <a:latin typeface="華康超特楷體(P)" panose="03000E00000000000000" pitchFamily="66" charset="-120"/>
                <a:ea typeface="華康超特楷體(P)" panose="03000E00000000000000" pitchFamily="66" charset="-120"/>
                <a:cs typeface="Times New Roman" panose="02020603050405020304" pitchFamily="18" charset="0"/>
              </a:rPr>
              <a:t>132 </a:t>
            </a:r>
            <a:r>
              <a:rPr kumimoji="1" lang="zh-TW" altLang="en-US" sz="3200" b="1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學分</a:t>
            </a:r>
          </a:p>
        </p:txBody>
      </p:sp>
    </p:spTree>
    <p:extLst>
      <p:ext uri="{BB962C8B-B14F-4D97-AF65-F5344CB8AC3E}">
        <p14:creationId xmlns:p14="http://schemas.microsoft.com/office/powerpoint/2010/main" val="42215121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791832" y="1290191"/>
            <a:ext cx="1980000" cy="5208750"/>
            <a:chOff x="791832" y="1036638"/>
            <a:chExt cx="1980000" cy="5524500"/>
          </a:xfrm>
        </p:grpSpPr>
        <p:sp>
          <p:nvSpPr>
            <p:cNvPr id="749575" name="AutoShape 7"/>
            <p:cNvSpPr>
              <a:spLocks noChangeArrowheads="1"/>
            </p:cNvSpPr>
            <p:nvPr/>
          </p:nvSpPr>
          <p:spPr bwMode="auto">
            <a:xfrm>
              <a:off x="791832" y="1498600"/>
              <a:ext cx="1980000" cy="5062538"/>
            </a:xfrm>
            <a:prstGeom prst="roundRect">
              <a:avLst>
                <a:gd name="adj" fmla="val 7542"/>
              </a:avLst>
            </a:prstGeom>
            <a:solidFill>
              <a:srgbClr val="CCFFFF"/>
            </a:solidFill>
            <a:ln w="38100" algn="ctr">
              <a:solidFill>
                <a:srgbClr val="3366FF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180000"/>
            <a:lstStyle>
              <a:lvl1pPr marL="447675" indent="-447675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indent="0">
                <a:spcBef>
                  <a:spcPts val="1200"/>
                </a:spcBef>
                <a:defRPr/>
              </a:pPr>
              <a:r>
                <a:rPr kumimoji="1" lang="zh-TW" altLang="zh-TW" sz="2400" dirty="0"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課程</a:t>
              </a:r>
              <a:r>
                <a:rPr kumimoji="1" lang="zh-TW" altLang="zh-TW" sz="2400" dirty="0" smtClean="0"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分</a:t>
              </a:r>
              <a:endParaRPr kumimoji="1" lang="en-US" altLang="zh-TW" sz="24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endParaRPr>
            </a:p>
            <a:p>
              <a:pPr marL="0" indent="0">
                <a:spcBef>
                  <a:spcPts val="600"/>
                </a:spcBef>
                <a:defRPr/>
              </a:pPr>
              <a:r>
                <a:rPr kumimoji="1" lang="en-US" altLang="zh-TW" sz="2400" dirty="0" smtClean="0">
                  <a:solidFill>
                    <a:srgbClr val="00B050"/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[</a:t>
              </a:r>
              <a:r>
                <a:rPr kumimoji="1" lang="zh-TW" altLang="zh-TW" sz="2400" dirty="0" smtClean="0">
                  <a:solidFill>
                    <a:srgbClr val="00B050"/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綠色</a:t>
              </a:r>
              <a:r>
                <a:rPr kumimoji="1" lang="zh-TW" altLang="en-US" sz="2400" dirty="0" smtClean="0">
                  <a:solidFill>
                    <a:srgbClr val="00B050"/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旅遊</a:t>
              </a:r>
              <a:r>
                <a:rPr kumimoji="1" lang="en-US" altLang="zh-TW" sz="2400" dirty="0" smtClean="0">
                  <a:solidFill>
                    <a:srgbClr val="00B050"/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]</a:t>
              </a:r>
            </a:p>
            <a:p>
              <a:pPr marL="0" indent="0">
                <a:spcBef>
                  <a:spcPts val="600"/>
                </a:spcBef>
                <a:defRPr/>
              </a:pPr>
              <a:r>
                <a:rPr kumimoji="1" lang="en-US" altLang="zh-TW" sz="2400" dirty="0" smtClean="0">
                  <a:solidFill>
                    <a:srgbClr val="009ED6"/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[</a:t>
              </a:r>
              <a:r>
                <a:rPr kumimoji="1" lang="zh-TW" altLang="zh-TW" sz="2400" dirty="0" smtClean="0">
                  <a:solidFill>
                    <a:srgbClr val="009ED6"/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運動休閒</a:t>
              </a:r>
              <a:r>
                <a:rPr kumimoji="1" lang="en-US" altLang="zh-TW" sz="2400" dirty="0" smtClean="0">
                  <a:solidFill>
                    <a:srgbClr val="009ED6"/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]</a:t>
              </a:r>
            </a:p>
            <a:p>
              <a:pPr marL="0" indent="0"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kumimoji="1" lang="en-US" altLang="zh-TW" sz="2400" dirty="0" smtClean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[</a:t>
              </a:r>
              <a:r>
                <a:rPr kumimoji="1" lang="zh-TW" altLang="en-US" sz="2400" dirty="0" smtClean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餐</a:t>
              </a:r>
              <a:r>
                <a:rPr kumimoji="1" lang="zh-TW" altLang="en-US" sz="2400" dirty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旅</a:t>
              </a:r>
              <a:r>
                <a:rPr kumimoji="1" lang="zh-TW" altLang="en-US" sz="2400" dirty="0" smtClean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管理</a:t>
              </a:r>
              <a:r>
                <a:rPr kumimoji="1" lang="en-US" altLang="zh-TW" sz="2400" dirty="0" smtClean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]</a:t>
              </a:r>
            </a:p>
            <a:p>
              <a:pPr marL="0" indent="0"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kumimoji="1" lang="zh-TW" altLang="zh-TW" sz="2400" dirty="0" smtClean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 </a:t>
              </a:r>
              <a:r>
                <a:rPr kumimoji="1" lang="zh-TW" altLang="en-US" sz="24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三</a:t>
              </a:r>
              <a:r>
                <a:rPr kumimoji="1" lang="zh-TW" altLang="zh-TW" sz="2400" dirty="0" smtClean="0"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模組</a:t>
              </a:r>
              <a:endParaRPr kumimoji="1" lang="en-US" altLang="zh-TW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endParaRPr>
            </a:p>
            <a:p>
              <a:pPr marL="268288" indent="-268288" algn="just">
                <a:spcBef>
                  <a:spcPts val="600"/>
                </a:spcBef>
                <a:buFont typeface="Arial" pitchFamily="34" charset="0"/>
                <a:buAutoNum type="arabicPeriod"/>
                <a:defRPr/>
              </a:pPr>
              <a:r>
                <a:rPr kumimoji="1" lang="zh-TW" altLang="en-US" sz="2400" dirty="0" smtClean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主修模組</a:t>
              </a:r>
              <a:r>
                <a:rPr kumimoji="1" lang="en-US" altLang="zh-TW" sz="2400" dirty="0" smtClean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20</a:t>
              </a:r>
              <a:r>
                <a:rPr kumimoji="1" lang="zh-TW" altLang="en-US" sz="2400" dirty="0" smtClean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學分</a:t>
              </a:r>
              <a:r>
                <a:rPr kumimoji="1" lang="en-US" altLang="zh-TW" sz="2400" dirty="0" smtClean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(</a:t>
              </a:r>
              <a:r>
                <a:rPr kumimoji="1" lang="zh-TW" altLang="en-US" sz="2400" dirty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含</a:t>
              </a:r>
              <a:r>
                <a:rPr kumimoji="1" lang="zh-TW" altLang="en-US" sz="2400" dirty="0" smtClean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必選課程</a:t>
              </a:r>
              <a:r>
                <a:rPr kumimoji="1" lang="en-US" altLang="zh-TW" sz="2400" dirty="0" smtClean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)</a:t>
              </a:r>
            </a:p>
            <a:p>
              <a:pPr marL="268288" indent="-268288" algn="just">
                <a:spcBef>
                  <a:spcPts val="1200"/>
                </a:spcBef>
                <a:buFont typeface="Arial" pitchFamily="34" charset="0"/>
                <a:buAutoNum type="arabicPeriod" startAt="2"/>
                <a:defRPr/>
              </a:pPr>
              <a:r>
                <a:rPr kumimoji="1" lang="zh-TW" altLang="en-US" sz="2400" dirty="0" smtClean="0">
                  <a:solidFill>
                    <a:srgbClr val="800040"/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副修模組必選課程</a:t>
              </a:r>
              <a:endParaRPr kumimoji="1" lang="en-US" altLang="zh-TW" sz="2400" dirty="0" smtClean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endParaRPr>
            </a:p>
          </p:txBody>
        </p:sp>
        <p:sp>
          <p:nvSpPr>
            <p:cNvPr id="23557" name="AutoShape 8"/>
            <p:cNvSpPr>
              <a:spLocks noChangeArrowheads="1"/>
            </p:cNvSpPr>
            <p:nvPr/>
          </p:nvSpPr>
          <p:spPr bwMode="auto">
            <a:xfrm>
              <a:off x="971414" y="1036638"/>
              <a:ext cx="1620837" cy="533400"/>
            </a:xfrm>
            <a:prstGeom prst="roundRect">
              <a:avLst>
                <a:gd name="adj" fmla="val 50000"/>
              </a:avLst>
            </a:prstGeom>
            <a:solidFill>
              <a:srgbClr val="3399FF"/>
            </a:solidFill>
            <a:ln>
              <a:noFill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kumimoji="1" lang="zh-TW" altLang="en-US" sz="28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說 明</a:t>
              </a:r>
            </a:p>
          </p:txBody>
        </p:sp>
      </p:grpSp>
      <p:sp>
        <p:nvSpPr>
          <p:cNvPr id="23558" name="AutoShape 9"/>
          <p:cNvSpPr>
            <a:spLocks noChangeArrowheads="1"/>
          </p:cNvSpPr>
          <p:nvPr/>
        </p:nvSpPr>
        <p:spPr bwMode="auto">
          <a:xfrm>
            <a:off x="2987824" y="1752153"/>
            <a:ext cx="5796000" cy="4773191"/>
          </a:xfrm>
          <a:prstGeom prst="roundRect">
            <a:avLst>
              <a:gd name="adj" fmla="val 7542"/>
            </a:avLst>
          </a:prstGeom>
          <a:solidFill>
            <a:srgbClr val="CCFFCC"/>
          </a:solidFill>
          <a:ln w="38100" algn="ctr">
            <a:solidFill>
              <a:srgbClr val="339966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tIns="18000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ts val="1200"/>
              </a:spcBef>
            </a:pPr>
            <a:r>
              <a:rPr kumimoji="1" lang="zh-TW" altLang="en-US" sz="1200" dirty="0" smtClean="0">
                <a:latin typeface="華康POP2體W9(P)"/>
                <a:ea typeface="新細明體" pitchFamily="18" charset="-120"/>
              </a:rPr>
              <a:t>●</a:t>
            </a:r>
            <a:r>
              <a:rPr kumimoji="1" lang="zh-TW" altLang="en-US" sz="2400" dirty="0" smtClean="0">
                <a:latin typeface="華康POP2體W9(P)"/>
                <a:ea typeface="新細明體" pitchFamily="18" charset="-120"/>
              </a:rPr>
              <a:t> 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  <a:hlinkClick r:id="rId2" action="ppaction://hlinksldjump"/>
              </a:rPr>
              <a:t>各</a:t>
            </a:r>
            <a:r>
              <a:rPr kumimoji="1" lang="zh-TW" altLang="zh-TW" sz="2200" dirty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  <a:hlinkClick r:id="rId2" action="ppaction://hlinksldjump"/>
              </a:rPr>
              <a:t>模組必選課程</a:t>
            </a:r>
            <a:r>
              <a:rPr kumimoji="1" lang="zh-TW" altLang="zh-TW" sz="2200" dirty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，請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參閱</a:t>
            </a:r>
            <a:r>
              <a:rPr kumimoji="1" lang="zh-TW" altLang="en-US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課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程</a:t>
            </a:r>
            <a:r>
              <a:rPr kumimoji="1" lang="zh-TW" altLang="zh-TW" sz="2200" dirty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規劃表</a:t>
            </a:r>
          </a:p>
          <a:p>
            <a:pPr algn="just">
              <a:spcBef>
                <a:spcPts val="600"/>
              </a:spcBef>
            </a:pPr>
            <a:r>
              <a:rPr kumimoji="1" lang="zh-TW" altLang="en-US" sz="1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●</a:t>
            </a:r>
            <a:r>
              <a:rPr kumimoji="1" lang="zh-TW" altLang="en-US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kumimoji="1" lang="zh-TW" altLang="zh-TW" sz="2200" dirty="0" smtClean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模組</a:t>
            </a:r>
            <a:r>
              <a:rPr kumimoji="1" lang="zh-TW" altLang="zh-TW" sz="2200" dirty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必選課程</a:t>
            </a:r>
            <a:r>
              <a:rPr kumimoji="1" lang="zh-TW" altLang="zh-TW" sz="2200" dirty="0" smtClean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，不</a:t>
            </a:r>
            <a:r>
              <a:rPr kumimoji="1" lang="zh-TW" altLang="zh-TW" sz="2200" dirty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及格者</a:t>
            </a:r>
            <a:r>
              <a:rPr kumimoji="1" lang="zh-TW" altLang="zh-TW" sz="2200" dirty="0" smtClean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，</a:t>
            </a:r>
            <a:r>
              <a:rPr kumimoji="1" lang="zh-TW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不需</a:t>
            </a:r>
            <a:r>
              <a:rPr kumimoji="1" lang="zh-TW" altLang="zh-TW" sz="2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重補修</a:t>
            </a:r>
            <a:r>
              <a:rPr kumimoji="1"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。</a:t>
            </a:r>
            <a:endParaRPr kumimoji="1" lang="zh-TW" altLang="zh-TW" sz="2200" dirty="0">
              <a:solidFill>
                <a:srgbClr val="800040"/>
              </a:solidFill>
              <a:latin typeface="Times New Roman" panose="02020603050405020304" pitchFamily="18" charset="0"/>
              <a:ea typeface="微軟正黑體" panose="020B0604030504040204" pitchFamily="34" charset="-128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spcAft>
                <a:spcPts val="600"/>
              </a:spcAft>
            </a:pPr>
            <a:r>
              <a:rPr kumimoji="1" lang="en-US" altLang="zh-TW" sz="2200" dirty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1</a:t>
            </a:r>
            <a:r>
              <a:rPr kumimoji="1" lang="en-US" altLang="zh-TW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. 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「必</a:t>
            </a:r>
            <a:r>
              <a:rPr kumimoji="1" lang="zh-TW" altLang="zh-TW" sz="2200" dirty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選」係指開課當學期一定要修習之「選修」課程，選修課如該科不及格，不需進行重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補修。</a:t>
            </a:r>
            <a:endParaRPr kumimoji="1" lang="zh-TW" altLang="zh-TW" sz="2200" dirty="0">
              <a:latin typeface="Times New Roman" panose="02020603050405020304" pitchFamily="18" charset="0"/>
              <a:ea typeface="微軟正黑體" panose="020B0604030504040204" pitchFamily="34" charset="-128"/>
              <a:cs typeface="Times New Roman" panose="02020603050405020304" pitchFamily="18" charset="0"/>
            </a:endParaRPr>
          </a:p>
          <a:p>
            <a:pPr marL="355600" indent="-355600" algn="just">
              <a:spcBef>
                <a:spcPts val="600"/>
              </a:spcBef>
              <a:spcAft>
                <a:spcPts val="600"/>
              </a:spcAft>
            </a:pPr>
            <a:r>
              <a:rPr kumimoji="1" lang="en-US" altLang="zh-TW" sz="2200" dirty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2</a:t>
            </a:r>
            <a:r>
              <a:rPr kumimoji="1" lang="en-US" altLang="zh-TW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. 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主修模組必選課程，</a:t>
            </a:r>
            <a:r>
              <a:rPr kumimoji="1" lang="zh-TW" altLang="zh-TW" sz="22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列屬主修模組選修規定之</a:t>
            </a:r>
            <a:r>
              <a:rPr kumimoji="1" lang="en-US" altLang="zh-TW" sz="22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20</a:t>
            </a:r>
            <a:r>
              <a:rPr kumimoji="1" lang="zh-TW" altLang="zh-TW" sz="22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學分內，</a:t>
            </a:r>
            <a:r>
              <a:rPr kumimoji="1" lang="zh-TW" altLang="zh-TW" sz="22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如不及格者，需另外修習主修模組之其他選修課程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，以補足所缺之學分數。</a:t>
            </a:r>
          </a:p>
          <a:p>
            <a:pPr marL="355600" indent="-355600" algn="just">
              <a:spcBef>
                <a:spcPts val="600"/>
              </a:spcBef>
              <a:spcAft>
                <a:spcPts val="600"/>
              </a:spcAft>
              <a:tabLst>
                <a:tab pos="355600" algn="l"/>
              </a:tabLst>
            </a:pPr>
            <a:r>
              <a:rPr kumimoji="1" lang="en-US" altLang="zh-TW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3. 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模組必選課程，</a:t>
            </a:r>
            <a:r>
              <a:rPr kumimoji="1" lang="zh-TW" altLang="en-US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若初選尚未完成選課者，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請同學</a:t>
            </a:r>
            <a:r>
              <a:rPr kumimoji="1" lang="zh-TW" altLang="en-US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務必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於選</a:t>
            </a:r>
            <a:r>
              <a:rPr kumimoji="1" lang="zh-TW" altLang="en-US" sz="2200" dirty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課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期間自行</a:t>
            </a:r>
            <a:r>
              <a:rPr kumimoji="1" lang="zh-TW" altLang="en-US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加選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。</a:t>
            </a:r>
            <a:endParaRPr kumimoji="1" lang="zh-TW" altLang="en-US" sz="2200" dirty="0">
              <a:latin typeface="Times New Roman" panose="02020603050405020304" pitchFamily="18" charset="0"/>
              <a:ea typeface="微軟正黑體" panose="020B060403050404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3559" name="AutoShape 10"/>
          <p:cNvSpPr>
            <a:spLocks noChangeArrowheads="1"/>
          </p:cNvSpPr>
          <p:nvPr/>
        </p:nvSpPr>
        <p:spPr bwMode="auto">
          <a:xfrm>
            <a:off x="4742824" y="1282253"/>
            <a:ext cx="2286000" cy="533400"/>
          </a:xfrm>
          <a:prstGeom prst="roundRect">
            <a:avLst>
              <a:gd name="adj" fmla="val 50000"/>
            </a:avLst>
          </a:prstGeom>
          <a:solidFill>
            <a:srgbClr val="99CC00"/>
          </a:solidFill>
          <a:ln>
            <a:noFill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kumimoji="1" lang="zh-TW" altLang="en-US" sz="2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選課說明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574063" y="404664"/>
            <a:ext cx="3995874" cy="648072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  <a:alpha val="20000"/>
            </a:schemeClr>
          </a:solidFill>
          <a:ln w="3810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kumimoji="1" lang="zh-TW" altLang="en-US" sz="3200" b="1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專業</a:t>
            </a:r>
            <a:r>
              <a:rPr kumimoji="1" lang="zh-TW" altLang="en-US" sz="3200" b="1" dirty="0" smtClean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選</a:t>
            </a:r>
            <a:r>
              <a:rPr kumimoji="1" lang="zh-TW" altLang="zh-TW" sz="3200" b="1" dirty="0" smtClean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修</a:t>
            </a:r>
            <a:r>
              <a:rPr kumimoji="1" lang="en-US" altLang="zh-TW" sz="3200" b="1" dirty="0" smtClean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1" lang="en-US" altLang="zh-TW" sz="3200" b="1" dirty="0" smtClean="0">
                <a:solidFill>
                  <a:srgbClr val="000066"/>
                </a:solidFill>
                <a:latin typeface="華康超特楷體(P)" panose="03000E00000000000000" pitchFamily="66" charset="-120"/>
                <a:ea typeface="華康超特楷體(P)" panose="03000E00000000000000" pitchFamily="66" charset="-120"/>
                <a:cs typeface="Times New Roman" panose="02020603050405020304" pitchFamily="18" charset="0"/>
              </a:rPr>
              <a:t>46</a:t>
            </a:r>
            <a:r>
              <a:rPr kumimoji="1" lang="en-US" altLang="zh-TW" sz="3200" b="1" dirty="0" smtClean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1" lang="zh-TW" altLang="zh-TW" sz="3200" b="1" dirty="0" smtClean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學分</a:t>
            </a:r>
            <a:endParaRPr kumimoji="1" lang="zh-TW" altLang="en-US" sz="3200" b="1" dirty="0">
              <a:solidFill>
                <a:srgbClr val="000066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9641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070506"/>
              </p:ext>
            </p:extLst>
          </p:nvPr>
        </p:nvGraphicFramePr>
        <p:xfrm>
          <a:off x="611560" y="1340768"/>
          <a:ext cx="8244460" cy="509381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863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6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3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u="none" strike="noStrike" kern="1200" baseline="0" dirty="0" smtClean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模組</a:t>
                      </a:r>
                      <a:endParaRPr lang="zh-TW" altLang="en-US" sz="2000" b="1" dirty="0">
                        <a:solidFill>
                          <a:srgbClr val="FFFF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i="0" u="none" strike="noStrike" kern="1200" baseline="0" dirty="0" smtClean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主修必選</a:t>
                      </a:r>
                      <a:r>
                        <a:rPr lang="zh-TW" altLang="en-US" sz="2000" b="1" i="0" u="none" strike="noStrike" kern="1200" baseline="0" dirty="0" smtClean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zh-TW" sz="2000" b="1" i="0" u="none" strike="noStrike" kern="1200" baseline="0" dirty="0" smtClean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zh-TW" altLang="en-US" sz="2000" b="1" i="0" u="none" strike="noStrike" kern="1200" baseline="0" dirty="0" smtClean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學分）</a:t>
                      </a:r>
                      <a:endParaRPr lang="zh-TW" altLang="en-US" sz="20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u="none" strike="noStrike" kern="1200" baseline="0" dirty="0" smtClean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副修必選</a:t>
                      </a:r>
                      <a:r>
                        <a:rPr lang="zh-TW" altLang="en-US" sz="2000" b="1" i="0" u="none" strike="noStrike" kern="1200" baseline="0" dirty="0" smtClean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zh-TW" sz="2000" b="1" i="0" u="none" strike="noStrike" kern="1200" baseline="0" dirty="0" smtClean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altLang="en-US" sz="2000" b="1" i="0" u="none" strike="noStrike" kern="1200" baseline="0" dirty="0" smtClean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學分）</a:t>
                      </a:r>
                      <a:endParaRPr lang="zh-TW" altLang="en-US" sz="2000" b="1" dirty="0">
                        <a:solidFill>
                          <a:srgbClr val="FFFF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3897">
                <a:tc>
                  <a:txBody>
                    <a:bodyPr/>
                    <a:lstStyle/>
                    <a:p>
                      <a:pPr algn="ctr">
                        <a:lnSpc>
                          <a:spcPts val="2880"/>
                        </a:lnSpc>
                      </a:pPr>
                      <a:r>
                        <a:rPr lang="zh-TW" altLang="en-US" sz="2000" b="1" i="0" u="none" strike="noStrike" kern="1200" baseline="0" dirty="0" smtClean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綠色旅遊</a:t>
                      </a:r>
                      <a:endParaRPr lang="zh-TW" altLang="en-US" sz="2000" b="1" dirty="0">
                        <a:solidFill>
                          <a:srgbClr val="FFFF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628650" marR="0" lvl="0" indent="-628650" algn="l" defTabSz="914400" rtl="0" eaLnBrk="1" fontAlgn="auto" latinLnBrk="0" hangingPunct="1">
                        <a:lnSpc>
                          <a:spcPts val="2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二上：遊憩資源管理、 導覽解說</a:t>
                      </a:r>
                      <a:endParaRPr lang="en-US" altLang="zh-TW" sz="1800" b="0" i="0" u="none" strike="noStrike" kern="120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628650" marR="0" lvl="0" indent="-628650" algn="l" defTabSz="914400" rtl="0" eaLnBrk="1" fontAlgn="auto" latinLnBrk="0" hangingPunct="1">
                        <a:lnSpc>
                          <a:spcPts val="2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二下：休閒活動設計與評估、</a:t>
                      </a:r>
                      <a:r>
                        <a:rPr lang="en-US" altLang="zh-TW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lang="en-US" altLang="zh-TW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lang="en-US" altLang="zh-TW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戶外遊憩旅程規劃與競賽</a:t>
                      </a:r>
                      <a:endParaRPr lang="en-US" altLang="zh-TW" sz="1800" b="0" i="0" u="none" strike="noStrike" kern="120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ts val="28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四上：生態旅遊與永續觀光</a:t>
                      </a:r>
                      <a:endParaRPr lang="zh-TW" altLang="en-US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二上：遊憩資源管理、</a:t>
                      </a:r>
                      <a:r>
                        <a:rPr lang="en-US" altLang="zh-TW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lang="en-US" altLang="zh-TW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lang="en-US" altLang="zh-TW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    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導覽解說</a:t>
                      </a:r>
                      <a:endParaRPr lang="en-US" altLang="zh-TW" sz="1800" b="0" i="0" u="none" strike="noStrike" kern="120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四上：生態旅遊與永續觀光</a:t>
                      </a:r>
                      <a:endParaRPr lang="zh-TW" altLang="en-US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ctr">
                        <a:lnSpc>
                          <a:spcPts val="2880"/>
                        </a:lnSpc>
                      </a:pPr>
                      <a:r>
                        <a:rPr lang="zh-TW" altLang="en-US" sz="2000" b="1" i="0" u="none" strike="noStrike" kern="1200" baseline="0" dirty="0" smtClean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運動休閒</a:t>
                      </a:r>
                      <a:endParaRPr lang="zh-TW" altLang="en-US" sz="2000" b="1" dirty="0">
                        <a:solidFill>
                          <a:srgbClr val="FFFF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二上：身體組成概論、運動行銷與贊助</a:t>
                      </a:r>
                      <a:endParaRPr lang="en-US" altLang="zh-TW" sz="1800" b="0" i="0" u="none" strike="noStrike" kern="120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ts val="28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二下：健身運動理論與實務、運動企劃</a:t>
                      </a:r>
                      <a:endParaRPr lang="en-US" altLang="zh-TW" sz="1800" b="0" i="0" u="none" strike="noStrike" kern="120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ts val="2880"/>
                        </a:lnSpc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四上：運動觀光與遊程規劃</a:t>
                      </a:r>
                      <a:endParaRPr lang="zh-TW" altLang="en-US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8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二上：身體組成概論</a:t>
                      </a:r>
                      <a:r>
                        <a:rPr lang="en-US" altLang="zh-TW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lang="en-US" altLang="zh-TW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二下：健身運動理論與實務</a:t>
                      </a:r>
                      <a:endParaRPr lang="en-US" altLang="zh-TW" sz="1800" b="0" i="0" u="none" strike="noStrike" kern="120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四上：運動觀光與遊程規劃</a:t>
                      </a:r>
                      <a:endParaRPr lang="en-US" altLang="zh-TW" sz="1800" b="0" i="0" u="none" strike="noStrike" kern="120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1404">
                <a:tc>
                  <a:txBody>
                    <a:bodyPr/>
                    <a:lstStyle/>
                    <a:p>
                      <a:pPr algn="ctr">
                        <a:lnSpc>
                          <a:spcPts val="2880"/>
                        </a:lnSpc>
                      </a:pPr>
                      <a:r>
                        <a:rPr lang="zh-TW" altLang="en-US" sz="2000" b="1" i="0" u="none" strike="noStrike" kern="1200" baseline="0" dirty="0" smtClean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餐旅管理</a:t>
                      </a:r>
                      <a:endParaRPr lang="zh-TW" altLang="en-US" sz="2000" b="1" dirty="0">
                        <a:solidFill>
                          <a:srgbClr val="FFFF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80"/>
                        </a:lnSpc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二上：餐廳經營管理、餐旅專業英文</a:t>
                      </a:r>
                      <a:r>
                        <a:rPr lang="en-US" altLang="zh-TW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一</a:t>
                      </a:r>
                      <a:r>
                        <a:rPr lang="en-US" altLang="zh-TW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  <a:p>
                      <a:pPr>
                        <a:lnSpc>
                          <a:spcPts val="28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二下：旅館經營管理</a:t>
                      </a:r>
                      <a:endParaRPr lang="en-US" altLang="zh-TW" sz="1800" b="0" i="0" u="none" strike="noStrike" kern="120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ts val="2880"/>
                        </a:lnSpc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四上：餐旅創意行銷企劃、餐旅創業實務</a:t>
                      </a:r>
                      <a:endParaRPr lang="zh-TW" altLang="en-US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80"/>
                        </a:lnSpc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二上：餐廳經營管理</a:t>
                      </a:r>
                      <a:endParaRPr lang="en-US" altLang="zh-TW" sz="1800" b="0" i="0" u="none" strike="noStrike" kern="120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ts val="28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二下：旅館經營管理</a:t>
                      </a:r>
                      <a:endParaRPr lang="en-US" altLang="zh-TW" sz="1800" b="0" i="0" u="none" strike="noStrike" kern="120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ts val="2880"/>
                        </a:lnSpc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四上：餐旅創業實務</a:t>
                      </a:r>
                      <a:endParaRPr lang="zh-TW" altLang="en-US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2825615" y="591344"/>
            <a:ext cx="3816350" cy="677416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20000"/>
            </a:schemeClr>
          </a:solidFill>
          <a:ln w="38100"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kumimoji="1" lang="zh-TW" altLang="en-US" sz="3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模組必選課程</a:t>
            </a:r>
          </a:p>
        </p:txBody>
      </p:sp>
    </p:spTree>
    <p:extLst>
      <p:ext uri="{BB962C8B-B14F-4D97-AF65-F5344CB8AC3E}">
        <p14:creationId xmlns:p14="http://schemas.microsoft.com/office/powerpoint/2010/main" val="38648196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4008" y="476672"/>
            <a:ext cx="6330280" cy="664317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◎ 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畢業資格審查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注意事項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340768"/>
            <a:ext cx="7632848" cy="43924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6700" indent="-2667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非</a:t>
            </a:r>
            <a:r>
              <a:rPr lang="zh-TW" altLang="zh-TW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學年度課程，</a:t>
            </a:r>
            <a:r>
              <a:rPr lang="zh-TW" altLang="zh-TW" sz="26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6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6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6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6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6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6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6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，如：</a:t>
            </a:r>
          </a:p>
          <a:p>
            <a:pPr marL="358775" indent="-358775" algn="just">
              <a:spcBef>
                <a:spcPts val="600"/>
              </a:spcBef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次修習的籃球</a:t>
            </a:r>
            <a:r>
              <a:rPr lang="zh-TW" altLang="zh-TW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不得列計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至畢業</a:t>
            </a:r>
            <a:r>
              <a:rPr lang="zh-TW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學分中，須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再</a:t>
            </a:r>
            <a:r>
              <a:rPr lang="zh-TW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補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en-US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門非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zh-TW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</a:t>
            </a:r>
            <a:r>
              <a:rPr lang="zh-TW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266700" indent="-2667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專業必修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及選修</a:t>
            </a:r>
            <a:r>
              <a:rPr lang="zh-TW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</a:t>
            </a:r>
            <a:r>
              <a:rPr lang="zh-TW" altLang="zh-TW" sz="26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務必</a:t>
            </a:r>
            <a:r>
              <a:rPr lang="zh-TW" altLang="zh-TW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修習系上</a:t>
            </a:r>
            <a:r>
              <a:rPr lang="zh-TW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開設課程，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因課程異動</a:t>
            </a:r>
            <a:r>
              <a:rPr lang="zh-TW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等因素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經系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主任</a:t>
            </a:r>
            <a:r>
              <a:rPr lang="zh-TW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同意</a:t>
            </a:r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</a:t>
            </a:r>
            <a:r>
              <a:rPr lang="zh-TW" altLang="zh-TW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得修習系上規定之相近課程</a:t>
            </a:r>
            <a:r>
              <a:rPr lang="zh-TW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替代。</a:t>
            </a:r>
            <a:endParaRPr lang="en-US" altLang="zh-TW" sz="26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05538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052282"/>
              </p:ext>
            </p:extLst>
          </p:nvPr>
        </p:nvGraphicFramePr>
        <p:xfrm>
          <a:off x="755576" y="980728"/>
          <a:ext cx="7848872" cy="561260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281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4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3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門檻項目</a:t>
                      </a:r>
                      <a:endParaRPr lang="zh-TW" sz="2000" b="1" kern="1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6464" marR="564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門檻標準</a:t>
                      </a:r>
                      <a:endParaRPr lang="zh-TW" sz="2000" b="1" kern="1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6464" marR="564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資訊查詢</a:t>
                      </a:r>
                      <a:endParaRPr lang="zh-TW" sz="2000" b="1" kern="1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6464" marR="564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242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2000" kern="0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校訂必修</a:t>
                      </a:r>
                      <a:endParaRPr lang="zh-TW" sz="2000" b="1" kern="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6464" marR="564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第</a:t>
                      </a:r>
                      <a:r>
                        <a:rPr lang="en-US" altLang="zh-TW" sz="2000" b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sz="2000" b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學期：</a:t>
                      </a:r>
                      <a:r>
                        <a:rPr lang="zh-TW" altLang="zh-TW" sz="2000" b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  <a:hlinkClick r:id="" action="ppaction://noaction"/>
                        </a:rPr>
                        <a:t>大學入門</a:t>
                      </a:r>
                      <a:r>
                        <a:rPr lang="zh-TW" altLang="en-US" sz="2000" b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；</a:t>
                      </a:r>
                      <a:endParaRPr lang="en-US" altLang="zh-TW" sz="2000" b="0" dirty="0" smtClean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第</a:t>
                      </a:r>
                      <a:r>
                        <a:rPr lang="en-US" altLang="zh-TW" sz="2000" b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altLang="en-US" sz="2000" b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學期：</a:t>
                      </a:r>
                      <a:r>
                        <a:rPr lang="zh-TW" altLang="zh-TW" sz="2000" b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創造力講座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2121" marR="521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b="0" kern="100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通識中心 </a:t>
                      </a:r>
                      <a:r>
                        <a:rPr lang="en-US" altLang="zh-TW" sz="2000" b="0" kern="100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(#7246)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0" kern="100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三創中心 </a:t>
                      </a:r>
                      <a:r>
                        <a:rPr lang="en-US" altLang="zh-TW" sz="2000" b="0" kern="100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(#6302)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2121" marR="521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64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勞作教育</a:t>
                      </a:r>
                      <a:endParaRPr lang="zh-TW" sz="2000" b="1" kern="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6464" marR="564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2000" b="0" kern="0" spc="-10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2000" b="0" kern="0" spc="-10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一</a:t>
                      </a:r>
                      <a:r>
                        <a:rPr lang="zh-TW" sz="2000" b="0" kern="0" spc="-1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年級上、下學期均需修習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2121" marR="521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zh-TW" altLang="en-US" sz="2000" b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服務學習組 </a:t>
                      </a:r>
                      <a:r>
                        <a:rPr lang="en-US" altLang="zh-TW" sz="2000" b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(#5042)</a:t>
                      </a:r>
                      <a:endParaRPr lang="en-US" altLang="zh-TW" sz="2000" b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2121" marR="521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968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外語能力</a:t>
                      </a:r>
                      <a:endParaRPr lang="zh-TW" sz="2000" b="1" kern="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6464" marR="564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kern="0" spc="-1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外語能力畢業</a:t>
                      </a:r>
                      <a:r>
                        <a:rPr lang="zh-TW" sz="2000" kern="0" spc="-10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指標初階標準</a:t>
                      </a:r>
                      <a:r>
                        <a:rPr lang="zh-TW" sz="2000" kern="0" spc="-1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中任一項</a:t>
                      </a:r>
                      <a:r>
                        <a:rPr lang="zh-TW" sz="2000" kern="0" spc="-10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測驗</a:t>
                      </a:r>
                      <a:r>
                        <a:rPr lang="zh-TW" altLang="en-US" sz="1600" kern="0" spc="-1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（相關辦法請逕上語言中心網頁／英語教學／［外語能力畢業門檻］查詢 ）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153035" indent="-153035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800" kern="0" spc="-1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★</a:t>
                      </a:r>
                      <a:r>
                        <a:rPr lang="en-US" altLang="zh-TW" sz="1800" kern="0" spc="-1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800" kern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入學</a:t>
                      </a:r>
                      <a:r>
                        <a:rPr lang="zh-TW" sz="1800" kern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前及在學期間取得皆可認</a:t>
                      </a:r>
                      <a:r>
                        <a:rPr kumimoji="0" lang="zh-TW" sz="1800" kern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列</a:t>
                      </a:r>
                      <a:r>
                        <a:rPr lang="en-US" altLang="zh-TW" sz="1800" b="1" kern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800" b="1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800" b="1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有效期內</a:t>
                      </a:r>
                      <a:r>
                        <a:rPr lang="en-US" altLang="zh-TW" sz="1800" b="1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56464" marR="564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kern="0" spc="-10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語言中心</a:t>
                      </a:r>
                      <a:r>
                        <a:rPr lang="zh-TW" altLang="en-US" sz="2000" kern="0" spc="-10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zh-TW" sz="2000" dirty="0" smtClean="0">
                          <a:latin typeface="Times New Roman" panose="02020603050405020304" pitchFamily="18" charset="0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7525</a:t>
                      </a:r>
                      <a:r>
                        <a:rPr lang="zh-TW" altLang="en-US" sz="2000" dirty="0" smtClean="0">
                          <a:latin typeface="Times New Roman" panose="02020603050405020304" pitchFamily="18" charset="0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）</a:t>
                      </a:r>
                      <a:endParaRPr lang="zh-TW" altLang="zh-TW" sz="2000" kern="100" dirty="0" smtClean="0">
                        <a:effectLst/>
                        <a:latin typeface="Times New Roman" panose="02020603050405020304" pitchFamily="18" charset="0"/>
                        <a:ea typeface="微軟正黑體" panose="020B0604030504040204" pitchFamily="34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2000" kern="0" spc="-10" dirty="0" smtClean="0">
                        <a:effectLst/>
                        <a:latin typeface="Times New Roman" panose="02020603050405020304" pitchFamily="18" charset="0"/>
                        <a:ea typeface="微軟正黑體" panose="020B0604030504040204" pitchFamily="34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kern="0" spc="-10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語言</a:t>
                      </a:r>
                      <a:r>
                        <a:rPr lang="zh-TW" altLang="en-US" sz="2000" kern="0" spc="-10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中心</a:t>
                      </a:r>
                      <a:r>
                        <a:rPr lang="zh-TW" sz="2000" kern="0" spc="-10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網頁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6464" marR="564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015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專業證照</a:t>
                      </a:r>
                      <a:endParaRPr lang="zh-TW" sz="2000" b="1" kern="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6464" marR="564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</a:pPr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8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考取</a:t>
                      </a:r>
                      <a:r>
                        <a:rPr lang="en-US" altLang="zh-TW" sz="20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8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8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主模組核心證照</a:t>
                      </a:r>
                      <a:r>
                        <a:rPr lang="en-US" altLang="zh-TW" sz="20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8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] </a:t>
                      </a:r>
                      <a:r>
                        <a:rPr kumimoji="1" lang="en-US" altLang="zh-TW" sz="2400" u="sng" kern="1200" dirty="0" smtClean="0">
                          <a:solidFill>
                            <a:srgbClr val="FF0000"/>
                          </a:solidFill>
                          <a:latin typeface="華康超特楷體(P)" panose="03000E00000000000000" pitchFamily="66" charset="-120"/>
                          <a:ea typeface="華康超特楷體(P)" panose="03000E00000000000000" pitchFamily="66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8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張 </a:t>
                      </a:r>
                      <a:r>
                        <a:rPr lang="en-US" altLang="zh-TW" sz="20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8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8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不計點數</a:t>
                      </a:r>
                      <a:r>
                        <a:rPr lang="en-US" altLang="zh-TW" sz="20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8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just">
                        <a:spcBef>
                          <a:spcPts val="300"/>
                        </a:spcBef>
                      </a:pPr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8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＋考取</a:t>
                      </a:r>
                      <a:r>
                        <a:rPr lang="en-US" altLang="zh-TW" sz="20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8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8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專業證照</a:t>
                      </a:r>
                      <a:r>
                        <a:rPr lang="en-US" altLang="zh-TW" sz="20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8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] </a:t>
                      </a:r>
                      <a:r>
                        <a:rPr kumimoji="1" lang="en-US" altLang="zh-TW" sz="2400" u="sng" kern="1200" dirty="0" smtClean="0">
                          <a:solidFill>
                            <a:srgbClr val="FF0000"/>
                          </a:solidFill>
                          <a:latin typeface="華康超特楷體(P)" panose="03000E00000000000000" pitchFamily="66" charset="-120"/>
                          <a:ea typeface="華康超特楷體(P)" panose="03000E00000000000000" pitchFamily="66" charset="-120"/>
                          <a:cs typeface="Times New Roman" panose="02020603050405020304" pitchFamily="18" charset="0"/>
                        </a:rPr>
                        <a:t>60 </a:t>
                      </a:r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8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點數</a:t>
                      </a:r>
                      <a:r>
                        <a:rPr lang="zh-TW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zh-TW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300"/>
                        </a:spcBef>
                      </a:pPr>
                      <a:r>
                        <a:rPr lang="en-US" altLang="zh-TW" sz="2000" b="0" i="0" u="none" strike="noStrike" kern="1200" baseline="0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zh-TW" altLang="en-US" sz="2000" b="0" i="0" u="none" strike="noStrike" kern="1200" baseline="0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兩項證照不得重複認列）</a:t>
                      </a:r>
                      <a:endParaRPr lang="zh-TW" altLang="zh-TW" sz="2000" b="0" kern="10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1800" kern="0" spc="-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★</a:t>
                      </a:r>
                      <a:r>
                        <a:rPr lang="en-US" altLang="zh-TW" sz="1800" kern="0" spc="-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altLang="zh-TW" sz="1800" u="sng" kern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在學期間</a:t>
                      </a:r>
                      <a:r>
                        <a:rPr lang="zh-TW" altLang="zh-TW" sz="1800" kern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取得方可認列</a:t>
                      </a:r>
                    </a:p>
                  </a:txBody>
                  <a:tcPr marL="56464" marR="564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0" kern="100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  <a:hlinkClick r:id="rId2"/>
                        </a:rPr>
                        <a:t>系網頁／證照專區</a:t>
                      </a:r>
                      <a:endParaRPr lang="en-US" altLang="zh-TW" sz="2000" b="0" kern="100" dirty="0" smtClean="0"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zh-TW" altLang="en-US" sz="2000" b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李金佩 助教</a:t>
                      </a:r>
                      <a:endParaRPr lang="en-US" altLang="zh-TW" sz="2000" b="0" dirty="0" smtClean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000" b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2000" b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分機</a:t>
                      </a:r>
                      <a:r>
                        <a:rPr lang="en-US" altLang="zh-TW" sz="2000" b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7454)</a:t>
                      </a:r>
                      <a:endParaRPr lang="en-US" altLang="zh-TW" sz="2000" b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6464" marR="564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020245"/>
                  </a:ext>
                </a:extLst>
              </a:tr>
            </a:tbl>
          </a:graphicData>
        </a:graphic>
      </p:graphicFrame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3222024" y="332656"/>
            <a:ext cx="3132000" cy="533400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  <a:alpha val="20000"/>
            </a:schemeClr>
          </a:solidFill>
          <a:ln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kumimoji="1" lang="zh-TW" altLang="en-US" sz="3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畢業門檻</a:t>
            </a:r>
          </a:p>
        </p:txBody>
      </p:sp>
    </p:spTree>
    <p:extLst>
      <p:ext uri="{BB962C8B-B14F-4D97-AF65-F5344CB8AC3E}">
        <p14:creationId xmlns:p14="http://schemas.microsoft.com/office/powerpoint/2010/main" val="250530027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/>
        </p:nvGrpSpPr>
        <p:grpSpPr>
          <a:xfrm>
            <a:off x="1187624" y="1197372"/>
            <a:ext cx="7560840" cy="5327972"/>
            <a:chOff x="1187624" y="909340"/>
            <a:chExt cx="7560840" cy="5327972"/>
          </a:xfrm>
        </p:grpSpPr>
        <p:grpSp>
          <p:nvGrpSpPr>
            <p:cNvPr id="4" name="群組 3"/>
            <p:cNvGrpSpPr/>
            <p:nvPr/>
          </p:nvGrpSpPr>
          <p:grpSpPr>
            <a:xfrm>
              <a:off x="1187624" y="1341078"/>
              <a:ext cx="2448000" cy="4464496"/>
              <a:chOff x="966902" y="1196752"/>
              <a:chExt cx="2448000" cy="4464496"/>
            </a:xfrm>
          </p:grpSpPr>
          <p:sp>
            <p:nvSpPr>
              <p:cNvPr id="20486" name="AutoShape 9"/>
              <p:cNvSpPr>
                <a:spLocks noChangeArrowheads="1"/>
              </p:cNvSpPr>
              <p:nvPr/>
            </p:nvSpPr>
            <p:spPr bwMode="auto">
              <a:xfrm>
                <a:off x="966902" y="1874747"/>
                <a:ext cx="2448000" cy="3786501"/>
              </a:xfrm>
              <a:prstGeom prst="roundRect">
                <a:avLst>
                  <a:gd name="adj" fmla="val 7542"/>
                </a:avLst>
              </a:prstGeom>
              <a:solidFill>
                <a:srgbClr val="CCFFCC"/>
              </a:solidFill>
              <a:ln w="38100" algn="ctr">
                <a:solidFill>
                  <a:srgbClr val="339966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tIns="180000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just">
                  <a:lnSpc>
                    <a:spcPct val="150000"/>
                  </a:lnSpc>
                </a:pPr>
                <a:r>
                  <a:rPr kumimoji="1" lang="zh-TW" altLang="en-US" sz="2800" dirty="0" smtClean="0"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本校</a:t>
                </a:r>
                <a:r>
                  <a:rPr kumimoji="1" lang="en-US" altLang="zh-TW" sz="2800" dirty="0"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『</a:t>
                </a:r>
                <a:r>
                  <a:rPr kumimoji="1" lang="zh-TW" altLang="en-US" sz="2800" dirty="0"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外語能力畢業指標實施辦法</a:t>
                </a:r>
                <a:r>
                  <a:rPr kumimoji="1" lang="en-US" altLang="zh-TW" sz="2800" dirty="0"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』</a:t>
                </a:r>
                <a:r>
                  <a:rPr kumimoji="1" lang="zh-TW" altLang="en-US" sz="2800" dirty="0"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中「初階」</a:t>
                </a:r>
                <a:r>
                  <a:rPr kumimoji="1" lang="zh-TW" altLang="en-US" sz="2800" dirty="0" smtClean="0"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標準</a:t>
                </a:r>
                <a:r>
                  <a:rPr kumimoji="1" lang="en-US" altLang="zh-TW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</a:t>
                </a:r>
                <a:r>
                  <a:rPr kumimoji="1" lang="zh-TW" alt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語言</a:t>
                </a:r>
                <a:r>
                  <a:rPr kumimoji="1" lang="zh-TW" alt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中心</a:t>
                </a:r>
                <a:r>
                  <a:rPr kumimoji="1" lang="zh-TW" alt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審查</a:t>
                </a:r>
                <a:r>
                  <a:rPr kumimoji="1" lang="en-US" altLang="zh-TW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)</a:t>
                </a:r>
                <a:endParaRPr kumimoji="1" lang="zh-TW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487" name="AutoShape 10"/>
              <p:cNvSpPr>
                <a:spLocks noChangeArrowheads="1"/>
              </p:cNvSpPr>
              <p:nvPr/>
            </p:nvSpPr>
            <p:spPr bwMode="auto">
              <a:xfrm>
                <a:off x="1047958" y="1196752"/>
                <a:ext cx="2285888" cy="563103"/>
              </a:xfrm>
              <a:prstGeom prst="roundRect">
                <a:avLst>
                  <a:gd name="adj" fmla="val 50000"/>
                </a:avLst>
              </a:prstGeom>
              <a:solidFill>
                <a:srgbClr val="99CC00"/>
              </a:solidFill>
              <a:ln>
                <a:noFill/>
              </a:ln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kumimoji="1" lang="zh-TW" altLang="en-US" sz="2800" b="1" dirty="0" smtClean="0">
                    <a:solidFill>
                      <a:srgbClr val="003300"/>
                    </a:solidFill>
                    <a:latin typeface="華康粗黑體" pitchFamily="49" charset="-120"/>
                    <a:ea typeface="華康粗黑體" pitchFamily="49" charset="-120"/>
                  </a:rPr>
                  <a:t>外語能力</a:t>
                </a:r>
                <a:endParaRPr kumimoji="1" lang="zh-TW" altLang="en-US" sz="2800" b="1" dirty="0">
                  <a:solidFill>
                    <a:srgbClr val="003300"/>
                  </a:solidFill>
                  <a:latin typeface="華康粗黑體" pitchFamily="49" charset="-120"/>
                  <a:ea typeface="華康粗黑體" pitchFamily="49" charset="-120"/>
                </a:endParaRPr>
              </a:p>
            </p:txBody>
          </p:sp>
        </p:grpSp>
        <p:pic>
          <p:nvPicPr>
            <p:cNvPr id="20485" name="Picture 8" descr="C:\Users\user\Desktop\c030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9164" y="909340"/>
              <a:ext cx="4559300" cy="5327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向右箭號 2"/>
          <p:cNvSpPr/>
          <p:nvPr/>
        </p:nvSpPr>
        <p:spPr>
          <a:xfrm>
            <a:off x="3563888" y="3141016"/>
            <a:ext cx="324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2663825" y="375320"/>
            <a:ext cx="3816350" cy="677416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kumimoji="1" lang="zh-TW" altLang="en-US" sz="32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畢業門檻審查流程</a:t>
            </a:r>
            <a:endParaRPr kumimoji="1" lang="zh-TW" altLang="en-US" sz="32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9450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1211</Words>
  <Application>Microsoft Office PowerPoint</Application>
  <PresentationFormat>如螢幕大小 (4:3)</PresentationFormat>
  <Paragraphs>170</Paragraphs>
  <Slides>15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14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30" baseType="lpstr">
      <vt:lpstr>華康POP2體W9(P)</vt:lpstr>
      <vt:lpstr>華康中圓體</vt:lpstr>
      <vt:lpstr>華康特粗楷體</vt:lpstr>
      <vt:lpstr>華康粗黑體</vt:lpstr>
      <vt:lpstr>華康超特楷體(P)</vt:lpstr>
      <vt:lpstr>微軟正黑體</vt:lpstr>
      <vt:lpstr>微軟正黑體 Light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朝陽科技大學休閒事業管理系  畢業資格審核注意事項  --適用107學年度課程規劃表 　　</vt:lpstr>
      <vt:lpstr>◎ 應屆畢業生規定：</vt:lpstr>
      <vt:lpstr>PowerPoint 簡報</vt:lpstr>
      <vt:lpstr>PowerPoint 簡報</vt:lpstr>
      <vt:lpstr>PowerPoint 簡報</vt:lpstr>
      <vt:lpstr>PowerPoint 簡報</vt:lpstr>
      <vt:lpstr>◎ 畢業資格審查注意事項：</vt:lpstr>
      <vt:lpstr>PowerPoint 簡報</vt:lpstr>
      <vt:lpstr>PowerPoint 簡報</vt:lpstr>
      <vt:lpstr>PowerPoint 簡報</vt:lpstr>
      <vt:lpstr>PowerPoint 簡報</vt:lpstr>
      <vt:lpstr>◎ 畢業資格審查注意事項：</vt:lpstr>
      <vt:lpstr>◎ 畢業自審：</vt:lpstr>
      <vt:lpstr>PowerPoint 簡報</vt:lpstr>
      <vt:lpstr>Q&amp;A  是否仍有問題？ ． 請上網查看【畢業生專區】資訊 .  『各系畢業資格審核注意事項』    或至系辦公室洽詢（分機7458)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2020-10-28T06:38:59Z</dcterms:modified>
</cp:coreProperties>
</file>