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91" r:id="rId3"/>
    <p:sldId id="319" r:id="rId4"/>
    <p:sldId id="316" r:id="rId5"/>
    <p:sldId id="355" r:id="rId6"/>
    <p:sldId id="356" r:id="rId7"/>
    <p:sldId id="300" r:id="rId8"/>
    <p:sldId id="272" r:id="rId9"/>
    <p:sldId id="287" r:id="rId10"/>
    <p:sldId id="314" r:id="rId11"/>
    <p:sldId id="322" r:id="rId12"/>
    <p:sldId id="353" r:id="rId13"/>
    <p:sldId id="346" r:id="rId14"/>
    <p:sldId id="348" r:id="rId15"/>
    <p:sldId id="345" r:id="rId16"/>
    <p:sldId id="347" r:id="rId17"/>
    <p:sldId id="339" r:id="rId18"/>
    <p:sldId id="271" r:id="rId19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319"/>
            <p14:sldId id="316"/>
            <p14:sldId id="355"/>
            <p14:sldId id="356"/>
            <p14:sldId id="300"/>
            <p14:sldId id="272"/>
            <p14:sldId id="287"/>
            <p14:sldId id="314"/>
            <p14:sldId id="322"/>
            <p14:sldId id="353"/>
            <p14:sldId id="346"/>
            <p14:sldId id="348"/>
            <p14:sldId id="345"/>
            <p14:sldId id="347"/>
            <p14:sldId id="339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  <a:srgbClr val="0000FF"/>
    <a:srgbClr val="000000"/>
    <a:srgbClr val="009ED6"/>
    <a:srgbClr val="FFCCFF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7658" autoAdjust="0"/>
  </p:normalViewPr>
  <p:slideViewPr>
    <p:cSldViewPr>
      <p:cViewPr varScale="1">
        <p:scale>
          <a:sx n="84" d="100"/>
          <a:sy n="84" d="100"/>
        </p:scale>
        <p:origin x="610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744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C79F9-9D1D-4824-979C-C170FC059FB2}" type="doc">
      <dgm:prSet loTypeId="urn:microsoft.com/office/officeart/2005/8/layout/chevron1" loCatId="process" qsTypeId="urn:microsoft.com/office/officeart/2005/8/quickstyle/3d1" qsCatId="3D" csTypeId="urn:microsoft.com/office/officeart/2005/8/colors/colorful1" csCatId="colorful" phldr="1"/>
      <dgm:spPr/>
    </dgm:pt>
    <dgm:pt modelId="{3CA27CA7-1C89-4C10-A869-8A0070E02BEA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校定必修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30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</a:p>
      </dgm:t>
    </dgm:pt>
    <dgm:pt modelId="{C1D5D619-2DFC-440A-9A07-DD4176D2FDE6}" type="parTrans" cxnId="{2E6D689C-D21C-468C-B8D1-0FD7468233E9}">
      <dgm:prSet/>
      <dgm:spPr/>
      <dgm:t>
        <a:bodyPr/>
        <a:lstStyle/>
        <a:p>
          <a:endParaRPr lang="zh-TW" altLang="en-US"/>
        </a:p>
      </dgm:t>
    </dgm:pt>
    <dgm:pt modelId="{53D47336-5BD1-4A34-BF63-7F1C34D8B1BB}" type="sibTrans" cxnId="{2E6D689C-D21C-468C-B8D1-0FD7468233E9}">
      <dgm:prSet/>
      <dgm:spPr/>
      <dgm:t>
        <a:bodyPr/>
        <a:lstStyle/>
        <a:p>
          <a:endParaRPr lang="zh-TW" altLang="en-US"/>
        </a:p>
      </dgm:t>
    </dgm:pt>
    <dgm:pt modelId="{B239EE25-D855-4F14-8861-28F0E27A92B2}">
      <dgm:prSet phldrT="[文字]"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自由選修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12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</a:p>
      </dgm:t>
    </dgm:pt>
    <dgm:pt modelId="{536F28F9-7F24-43BC-B031-0350F10DF138}" type="parTrans" cxnId="{B9E4DD0B-4ABD-4DEF-AFC5-6FC1C525C6C2}">
      <dgm:prSet/>
      <dgm:spPr/>
      <dgm:t>
        <a:bodyPr/>
        <a:lstStyle/>
        <a:p>
          <a:endParaRPr lang="zh-TW" altLang="en-US"/>
        </a:p>
      </dgm:t>
    </dgm:pt>
    <dgm:pt modelId="{7DE34DAF-B57F-4217-A3EE-03500A5D0EFC}" type="sibTrans" cxnId="{B9E4DD0B-4ABD-4DEF-AFC5-6FC1C525C6C2}">
      <dgm:prSet/>
      <dgm:spPr/>
      <dgm:t>
        <a:bodyPr/>
        <a:lstStyle/>
        <a:p>
          <a:endParaRPr lang="zh-TW" altLang="en-US"/>
        </a:p>
      </dgm:t>
    </dgm:pt>
    <dgm:pt modelId="{D4E78EA3-33DF-4C01-89EC-8B6202E698D0}">
      <dgm:prSet phldrT="[文字]"/>
      <dgm:spPr>
        <a:solidFill>
          <a:srgbClr val="002060"/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專業證照</a:t>
          </a:r>
        </a:p>
      </dgm:t>
    </dgm:pt>
    <dgm:pt modelId="{3F2D628B-3C43-4883-87F2-F5C66FEB1C22}" type="parTrans" cxnId="{C0E734E4-13B2-4B48-A0C2-E3C6D123E012}">
      <dgm:prSet/>
      <dgm:spPr/>
      <dgm:t>
        <a:bodyPr/>
        <a:lstStyle/>
        <a:p>
          <a:endParaRPr lang="zh-TW" altLang="en-US"/>
        </a:p>
      </dgm:t>
    </dgm:pt>
    <dgm:pt modelId="{5D6E56EE-5AF6-459C-8077-D8C8C03325F3}" type="sibTrans" cxnId="{C0E734E4-13B2-4B48-A0C2-E3C6D123E012}">
      <dgm:prSet/>
      <dgm:spPr/>
      <dgm:t>
        <a:bodyPr/>
        <a:lstStyle/>
        <a:p>
          <a:endParaRPr lang="zh-TW" altLang="en-US"/>
        </a:p>
      </dgm:t>
    </dgm:pt>
    <dgm:pt modelId="{5EC2F53D-E742-48C3-B6E0-CAD5B88132D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專業必修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38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</a:p>
      </dgm:t>
    </dgm:pt>
    <dgm:pt modelId="{9B24F68A-2819-4782-B162-E73ED0CDD452}" type="parTrans" cxnId="{14AD2C65-5287-4809-B80E-F7EB49E2AA9A}">
      <dgm:prSet/>
      <dgm:spPr/>
      <dgm:t>
        <a:bodyPr/>
        <a:lstStyle/>
        <a:p>
          <a:endParaRPr lang="zh-TW" altLang="en-US"/>
        </a:p>
      </dgm:t>
    </dgm:pt>
    <dgm:pt modelId="{DFD2AA7D-EB88-4D32-AC48-5A66C4866C0B}" type="sibTrans" cxnId="{14AD2C65-5287-4809-B80E-F7EB49E2AA9A}">
      <dgm:prSet/>
      <dgm:spPr/>
      <dgm:t>
        <a:bodyPr/>
        <a:lstStyle/>
        <a:p>
          <a:endParaRPr lang="zh-TW" altLang="en-US"/>
        </a:p>
      </dgm:t>
    </dgm:pt>
    <dgm:pt modelId="{D7C1A559-FB8B-441F-8633-B4C3D534A91A}">
      <dgm:prSet/>
      <dgm:spPr/>
      <dgm:t>
        <a:bodyPr/>
        <a:lstStyle/>
        <a:p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專業選修</a:t>
          </a:r>
          <a:r>
            <a: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48</a:t>
          </a:r>
          <a:r>
            <a: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</a:p>
      </dgm:t>
    </dgm:pt>
    <dgm:pt modelId="{D52C64C2-4682-497E-813A-8DA7C3414A1C}" type="parTrans" cxnId="{FAFAE970-DF1B-4F43-9A0B-94EC04A818F6}">
      <dgm:prSet/>
      <dgm:spPr/>
      <dgm:t>
        <a:bodyPr/>
        <a:lstStyle/>
        <a:p>
          <a:endParaRPr lang="zh-TW" altLang="en-US"/>
        </a:p>
      </dgm:t>
    </dgm:pt>
    <dgm:pt modelId="{B9BF94E8-243C-46ED-AE95-0BBDBDE7B5E3}" type="sibTrans" cxnId="{FAFAE970-DF1B-4F43-9A0B-94EC04A818F6}">
      <dgm:prSet/>
      <dgm:spPr/>
      <dgm:t>
        <a:bodyPr/>
        <a:lstStyle/>
        <a:p>
          <a:endParaRPr lang="zh-TW" altLang="en-US"/>
        </a:p>
      </dgm:t>
    </dgm:pt>
    <dgm:pt modelId="{1635D194-74F9-4E44-8810-D989C475FE6F}">
      <dgm:prSet/>
      <dgm:spPr/>
      <dgm:t>
        <a:bodyPr/>
        <a:lstStyle/>
        <a:p>
          <a:r>
            <a:rPr lang="zh-TW" altLang="en-US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校內實作</a:t>
          </a:r>
        </a:p>
      </dgm:t>
    </dgm:pt>
    <dgm:pt modelId="{A790B0E8-FE97-40D5-BEEB-93DC1035C68A}" type="parTrans" cxnId="{A3E7594F-7079-4FC2-B222-4D4DF1B818DF}">
      <dgm:prSet/>
      <dgm:spPr/>
      <dgm:t>
        <a:bodyPr/>
        <a:lstStyle/>
        <a:p>
          <a:endParaRPr lang="zh-TW" altLang="en-US"/>
        </a:p>
      </dgm:t>
    </dgm:pt>
    <dgm:pt modelId="{C8632B16-824D-45A9-8F97-92CF38E78519}" type="sibTrans" cxnId="{A3E7594F-7079-4FC2-B222-4D4DF1B818DF}">
      <dgm:prSet/>
      <dgm:spPr/>
      <dgm:t>
        <a:bodyPr/>
        <a:lstStyle/>
        <a:p>
          <a:endParaRPr lang="zh-TW" altLang="en-US"/>
        </a:p>
      </dgm:t>
    </dgm:pt>
    <dgm:pt modelId="{A35AC84E-F896-4141-9CDE-3A7845E243AE}">
      <dgm:prSet/>
      <dgm:spPr/>
      <dgm:t>
        <a:bodyPr/>
        <a:lstStyle/>
        <a:p>
          <a:r>
            <a:rPr lang="zh-TW" altLang="en-US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畢業專題</a:t>
          </a:r>
        </a:p>
      </dgm:t>
    </dgm:pt>
    <dgm:pt modelId="{14DEBD68-50BD-4FA0-BE0F-E7F01D99AA0E}" type="parTrans" cxnId="{27653A53-8A15-406B-AA3B-AC9813C25953}">
      <dgm:prSet/>
      <dgm:spPr/>
      <dgm:t>
        <a:bodyPr/>
        <a:lstStyle/>
        <a:p>
          <a:endParaRPr lang="zh-TW" altLang="en-US"/>
        </a:p>
      </dgm:t>
    </dgm:pt>
    <dgm:pt modelId="{683356FC-2B56-4A03-99B0-677D210B9EFA}" type="sibTrans" cxnId="{27653A53-8A15-406B-AA3B-AC9813C25953}">
      <dgm:prSet/>
      <dgm:spPr/>
      <dgm:t>
        <a:bodyPr/>
        <a:lstStyle/>
        <a:p>
          <a:endParaRPr lang="zh-TW" altLang="en-US"/>
        </a:p>
      </dgm:t>
    </dgm:pt>
    <dgm:pt modelId="{0F9FA682-F0BE-48E2-B991-40246A1743A2}">
      <dgm:prSet/>
      <dgm:spPr/>
      <dgm:t>
        <a:bodyPr/>
        <a:lstStyle/>
        <a:p>
          <a:r>
            <a:rPr lang="zh-TW" altLang="en-US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校外實習</a:t>
          </a:r>
        </a:p>
      </dgm:t>
    </dgm:pt>
    <dgm:pt modelId="{917A61AA-49C4-43EB-B7DC-3C48835E7025}" type="parTrans" cxnId="{11A19A03-EC0A-4B9E-AED2-0F2A37A6C9CF}">
      <dgm:prSet/>
      <dgm:spPr/>
      <dgm:t>
        <a:bodyPr/>
        <a:lstStyle/>
        <a:p>
          <a:endParaRPr lang="zh-TW" altLang="en-US"/>
        </a:p>
      </dgm:t>
    </dgm:pt>
    <dgm:pt modelId="{659EE639-5A51-4C0E-81C7-BA405308D5AD}" type="sibTrans" cxnId="{11A19A03-EC0A-4B9E-AED2-0F2A37A6C9CF}">
      <dgm:prSet/>
      <dgm:spPr/>
      <dgm:t>
        <a:bodyPr/>
        <a:lstStyle/>
        <a:p>
          <a:endParaRPr lang="zh-TW" altLang="en-US"/>
        </a:p>
      </dgm:t>
    </dgm:pt>
    <dgm:pt modelId="{41507B59-693C-41B5-8847-9DFE5DB7016C}">
      <dgm:prSet/>
      <dgm:spPr/>
      <dgm:t>
        <a:bodyPr/>
        <a:lstStyle/>
        <a:p>
          <a:r>
            <a:rPr lang="zh-TW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大學入門</a:t>
          </a:r>
        </a:p>
      </dgm:t>
    </dgm:pt>
    <dgm:pt modelId="{D070EB97-0E27-4CA3-96D7-476E18886A51}" type="parTrans" cxnId="{F2F624DD-D38D-4A0B-8C37-4730D3D4F538}">
      <dgm:prSet/>
      <dgm:spPr/>
      <dgm:t>
        <a:bodyPr/>
        <a:lstStyle/>
        <a:p>
          <a:endParaRPr lang="zh-TW" altLang="en-US"/>
        </a:p>
      </dgm:t>
    </dgm:pt>
    <dgm:pt modelId="{0945C28A-B473-436A-B161-23EBCE1694F6}" type="sibTrans" cxnId="{F2F624DD-D38D-4A0B-8C37-4730D3D4F538}">
      <dgm:prSet/>
      <dgm:spPr/>
      <dgm:t>
        <a:bodyPr/>
        <a:lstStyle/>
        <a:p>
          <a:endParaRPr lang="zh-TW" altLang="en-US"/>
        </a:p>
      </dgm:t>
    </dgm:pt>
    <dgm:pt modelId="{0B986617-1E81-4444-A5E3-0887F326A4FA}">
      <dgm:prSet/>
      <dgm:spPr/>
      <dgm:t>
        <a:bodyPr/>
        <a:lstStyle/>
        <a:p>
          <a:r>
            <a:rPr lang="zh-TW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創造力講座</a:t>
          </a:r>
        </a:p>
      </dgm:t>
    </dgm:pt>
    <dgm:pt modelId="{EB282433-9450-4F5B-B1E1-9046EE8DE61A}" type="parTrans" cxnId="{1039BD27-7606-42A0-8CF7-5975EF739F42}">
      <dgm:prSet/>
      <dgm:spPr/>
      <dgm:t>
        <a:bodyPr/>
        <a:lstStyle/>
        <a:p>
          <a:endParaRPr lang="zh-TW" altLang="en-US"/>
        </a:p>
      </dgm:t>
    </dgm:pt>
    <dgm:pt modelId="{96C27969-D319-43C4-A555-2DF8F1778904}" type="sibTrans" cxnId="{1039BD27-7606-42A0-8CF7-5975EF739F42}">
      <dgm:prSet/>
      <dgm:spPr/>
      <dgm:t>
        <a:bodyPr/>
        <a:lstStyle/>
        <a:p>
          <a:endParaRPr lang="zh-TW" altLang="en-US"/>
        </a:p>
      </dgm:t>
    </dgm:pt>
    <dgm:pt modelId="{3F2F7555-44B9-4D0F-A2E0-1E32E3867419}">
      <dgm:prSet/>
      <dgm:spPr/>
      <dgm:t>
        <a:bodyPr/>
        <a:lstStyle/>
        <a:p>
          <a:r>
            <a:rPr lang="zh-TW" altLang="en-US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勞作教育</a:t>
          </a:r>
        </a:p>
      </dgm:t>
    </dgm:pt>
    <dgm:pt modelId="{CCBDDEDF-1737-4F1A-90D0-EF5C6E64277E}" type="parTrans" cxnId="{35701D91-F3D7-437A-95B3-08C3332B8E6A}">
      <dgm:prSet/>
      <dgm:spPr/>
      <dgm:t>
        <a:bodyPr/>
        <a:lstStyle/>
        <a:p>
          <a:endParaRPr lang="zh-TW" altLang="en-US"/>
        </a:p>
      </dgm:t>
    </dgm:pt>
    <dgm:pt modelId="{1F4E1595-4257-4FD1-BC1C-4C3DE788A429}" type="sibTrans" cxnId="{35701D91-F3D7-437A-95B3-08C3332B8E6A}">
      <dgm:prSet/>
      <dgm:spPr/>
      <dgm:t>
        <a:bodyPr/>
        <a:lstStyle/>
        <a:p>
          <a:endParaRPr lang="zh-TW" altLang="en-US"/>
        </a:p>
      </dgm:t>
    </dgm:pt>
    <dgm:pt modelId="{375DDFB1-3838-4A55-8591-F700C9FCBC75}">
      <dgm:prSet/>
      <dgm:spPr/>
      <dgm:t>
        <a:bodyPr/>
        <a:lstStyle/>
        <a:p>
          <a:r>
            <a:rPr lang="zh-TW" altLang="en-US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主模組必選</a:t>
          </a:r>
        </a:p>
      </dgm:t>
    </dgm:pt>
    <dgm:pt modelId="{6FA61E57-1A15-4AEA-A2D4-56D3E6588D28}" type="parTrans" cxnId="{15277EE6-0CB6-4376-BFB2-CF7EE783F4EB}">
      <dgm:prSet/>
      <dgm:spPr/>
      <dgm:t>
        <a:bodyPr/>
        <a:lstStyle/>
        <a:p>
          <a:endParaRPr lang="zh-TW" altLang="en-US"/>
        </a:p>
      </dgm:t>
    </dgm:pt>
    <dgm:pt modelId="{6EF57E89-BA71-4396-81EF-653AA93FD888}" type="sibTrans" cxnId="{15277EE6-0CB6-4376-BFB2-CF7EE783F4EB}">
      <dgm:prSet/>
      <dgm:spPr/>
      <dgm:t>
        <a:bodyPr/>
        <a:lstStyle/>
        <a:p>
          <a:endParaRPr lang="zh-TW" altLang="en-US"/>
        </a:p>
      </dgm:t>
    </dgm:pt>
    <dgm:pt modelId="{7CA5ED40-43BF-4E72-AF8E-D332A221257B}">
      <dgm:prSet/>
      <dgm:spPr/>
      <dgm:t>
        <a:bodyPr/>
        <a:lstStyle/>
        <a:p>
          <a:r>
            <a:rPr lang="zh-TW" altLang="en-US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副模組必選</a:t>
          </a:r>
        </a:p>
      </dgm:t>
    </dgm:pt>
    <dgm:pt modelId="{EA00F53E-7C8D-4897-80CF-23B8C4D51578}" type="parTrans" cxnId="{DDF763D6-3F91-4BE6-9544-9BC34F3A85F4}">
      <dgm:prSet/>
      <dgm:spPr/>
      <dgm:t>
        <a:bodyPr/>
        <a:lstStyle/>
        <a:p>
          <a:endParaRPr lang="zh-TW" altLang="en-US"/>
        </a:p>
      </dgm:t>
    </dgm:pt>
    <dgm:pt modelId="{94CD6B56-B7C2-42F8-A333-DE40E4339A7F}" type="sibTrans" cxnId="{DDF763D6-3F91-4BE6-9544-9BC34F3A85F4}">
      <dgm:prSet/>
      <dgm:spPr/>
      <dgm:t>
        <a:bodyPr/>
        <a:lstStyle/>
        <a:p>
          <a:endParaRPr lang="zh-TW" altLang="en-US"/>
        </a:p>
      </dgm:t>
    </dgm:pt>
    <dgm:pt modelId="{806A83F1-FA6D-4FF1-AEC5-7CAE53FFA4CE}">
      <dgm:prSet/>
      <dgm:spPr/>
      <dgm:t>
        <a:bodyPr/>
        <a:lstStyle/>
        <a:p>
          <a:r>
            <a:rPr lang="zh-TW" altLang="en-US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其餘選修</a:t>
          </a:r>
          <a:r>
            <a:rPr lang="en-US" altLang="zh-TW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endParaRPr lang="zh-TW" altLang="en-US" dirty="0">
            <a:solidFill>
              <a:schemeClr val="accent4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349F1D-15DD-4774-9CA7-669D07B19143}" type="parTrans" cxnId="{DC3E7503-73C3-455F-A55A-78442AB7EDA1}">
      <dgm:prSet/>
      <dgm:spPr/>
      <dgm:t>
        <a:bodyPr/>
        <a:lstStyle/>
        <a:p>
          <a:endParaRPr lang="zh-TW" altLang="en-US"/>
        </a:p>
      </dgm:t>
    </dgm:pt>
    <dgm:pt modelId="{40688E7B-299C-43B9-98D3-1A276FAE31CA}" type="sibTrans" cxnId="{DC3E7503-73C3-455F-A55A-78442AB7EDA1}">
      <dgm:prSet/>
      <dgm:spPr/>
      <dgm:t>
        <a:bodyPr/>
        <a:lstStyle/>
        <a:p>
          <a:endParaRPr lang="zh-TW" altLang="en-US"/>
        </a:p>
      </dgm:t>
    </dgm:pt>
    <dgm:pt modelId="{2A0EBA15-D47A-4F69-A5F8-E56608F57BF4}">
      <dgm:prSet/>
      <dgm:spPr/>
      <dgm:t>
        <a:bodyPr/>
        <a:lstStyle/>
        <a:p>
          <a:r>
            <a:rPr lang="zh-TW" altLang="en-US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外系學分</a:t>
          </a:r>
        </a:p>
      </dgm:t>
    </dgm:pt>
    <dgm:pt modelId="{602FC996-409A-44E7-AD6E-BFD84B450D26}" type="parTrans" cxnId="{E4817880-BFFF-4FE8-A039-75A717973C10}">
      <dgm:prSet/>
      <dgm:spPr/>
      <dgm:t>
        <a:bodyPr/>
        <a:lstStyle/>
        <a:p>
          <a:endParaRPr lang="zh-TW" altLang="en-US"/>
        </a:p>
      </dgm:t>
    </dgm:pt>
    <dgm:pt modelId="{CE59B5D2-6C83-4D09-AFFF-265D96148E66}" type="sibTrans" cxnId="{E4817880-BFFF-4FE8-A039-75A717973C10}">
      <dgm:prSet/>
      <dgm:spPr/>
      <dgm:t>
        <a:bodyPr/>
        <a:lstStyle/>
        <a:p>
          <a:endParaRPr lang="zh-TW" altLang="en-US"/>
        </a:p>
      </dgm:t>
    </dgm:pt>
    <dgm:pt modelId="{6B24634A-619C-4E2F-AC58-72ADB451F25D}">
      <dgm:prSet/>
      <dgm:spPr/>
      <dgm:t>
        <a:bodyPr/>
        <a:lstStyle/>
        <a:p>
          <a:r>
            <a:rPr lang="zh-TW" altLang="en-US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超修通識</a:t>
          </a:r>
        </a:p>
      </dgm:t>
    </dgm:pt>
    <dgm:pt modelId="{946C41B1-BB3C-4808-B11D-34E5E997BEE5}" type="parTrans" cxnId="{6FE0F16E-1E93-43C2-968E-EDD23FB0B937}">
      <dgm:prSet/>
      <dgm:spPr/>
      <dgm:t>
        <a:bodyPr/>
        <a:lstStyle/>
        <a:p>
          <a:endParaRPr lang="zh-TW" altLang="en-US"/>
        </a:p>
      </dgm:t>
    </dgm:pt>
    <dgm:pt modelId="{E289EF79-5A01-4B16-B695-44E3E2595F1D}" type="sibTrans" cxnId="{6FE0F16E-1E93-43C2-968E-EDD23FB0B937}">
      <dgm:prSet/>
      <dgm:spPr/>
      <dgm:t>
        <a:bodyPr/>
        <a:lstStyle/>
        <a:p>
          <a:endParaRPr lang="zh-TW" altLang="en-US"/>
        </a:p>
      </dgm:t>
    </dgm:pt>
    <dgm:pt modelId="{12D050BB-2955-4C59-AA5D-28EAFD46874A}">
      <dgm:prSet/>
      <dgm:spPr/>
      <dgm:t>
        <a:bodyPr/>
        <a:lstStyle/>
        <a:p>
          <a:r>
            <a:rPr lang="zh-TW" altLang="en-US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超修選修</a:t>
          </a:r>
          <a:r>
            <a:rPr lang="en-US" altLang="zh-TW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endParaRPr lang="zh-TW" altLang="en-US" dirty="0">
            <a:solidFill>
              <a:schemeClr val="accent5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2E814EB-5C7E-4E12-8047-373024C73C6C}" type="parTrans" cxnId="{5558F2A9-8B5B-458E-B8A3-7F9F4814795B}">
      <dgm:prSet/>
      <dgm:spPr/>
      <dgm:t>
        <a:bodyPr/>
        <a:lstStyle/>
        <a:p>
          <a:endParaRPr lang="zh-TW" altLang="en-US"/>
        </a:p>
      </dgm:t>
    </dgm:pt>
    <dgm:pt modelId="{EF14E3C6-64C3-44ED-BB77-D85098457BB7}" type="sibTrans" cxnId="{5558F2A9-8B5B-458E-B8A3-7F9F4814795B}">
      <dgm:prSet/>
      <dgm:spPr/>
      <dgm:t>
        <a:bodyPr/>
        <a:lstStyle/>
        <a:p>
          <a:endParaRPr lang="zh-TW" altLang="en-US"/>
        </a:p>
      </dgm:t>
    </dgm:pt>
    <dgm:pt modelId="{DD1D38C8-BDCB-45FA-BCD2-4B6E7B3E8014}">
      <dgm:prSet/>
      <dgm:spPr/>
      <dgm:t>
        <a:bodyPr/>
        <a:lstStyle/>
        <a:p>
          <a:r>
            <a: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項</a:t>
          </a:r>
          <a:r>
            <a: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A</a:t>
          </a:r>
          <a:r>
            <a:rPr lang="zh-TW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類證照</a:t>
          </a:r>
        </a:p>
      </dgm:t>
    </dgm:pt>
    <dgm:pt modelId="{C34DA2F5-9006-46AB-BA62-18B80DF77ACC}" type="parTrans" cxnId="{137CB875-84E5-4CA2-A0FB-FFE2B2B1FFFB}">
      <dgm:prSet/>
      <dgm:spPr/>
      <dgm:t>
        <a:bodyPr/>
        <a:lstStyle/>
        <a:p>
          <a:endParaRPr lang="zh-TW" altLang="en-US"/>
        </a:p>
      </dgm:t>
    </dgm:pt>
    <dgm:pt modelId="{0B1F6FC2-7977-492C-99B4-1B2906FA811E}" type="sibTrans" cxnId="{137CB875-84E5-4CA2-A0FB-FFE2B2B1FFFB}">
      <dgm:prSet/>
      <dgm:spPr/>
      <dgm:t>
        <a:bodyPr/>
        <a:lstStyle/>
        <a:p>
          <a:endParaRPr lang="zh-TW" altLang="en-US"/>
        </a:p>
      </dgm:t>
    </dgm:pt>
    <dgm:pt modelId="{E28F4D78-6B3C-48A5-9914-C93D006DD54E}">
      <dgm:prSet/>
      <dgm:spPr/>
      <dgm:t>
        <a:bodyPr/>
        <a:lstStyle/>
        <a:p>
          <a:r>
            <a: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項</a:t>
          </a:r>
          <a:r>
            <a: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B</a:t>
          </a:r>
          <a:r>
            <a:rPr lang="zh-TW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類證照</a:t>
          </a:r>
        </a:p>
      </dgm:t>
    </dgm:pt>
    <dgm:pt modelId="{FBD5AB55-EF96-495D-B80C-E11171E7B25E}" type="parTrans" cxnId="{A2AD267B-F7E5-4D21-B0F6-3C960D3AFBA2}">
      <dgm:prSet/>
      <dgm:spPr/>
      <dgm:t>
        <a:bodyPr/>
        <a:lstStyle/>
        <a:p>
          <a:endParaRPr lang="zh-TW" altLang="en-US"/>
        </a:p>
      </dgm:t>
    </dgm:pt>
    <dgm:pt modelId="{DAE2AE90-2FCD-4F8B-B3F2-13925775E2C9}" type="sibTrans" cxnId="{A2AD267B-F7E5-4D21-B0F6-3C960D3AFBA2}">
      <dgm:prSet/>
      <dgm:spPr/>
      <dgm:t>
        <a:bodyPr/>
        <a:lstStyle/>
        <a:p>
          <a:endParaRPr lang="zh-TW" altLang="en-US"/>
        </a:p>
      </dgm:t>
    </dgm:pt>
    <dgm:pt modelId="{21B88035-E6CA-4FCA-984A-41AFD6B4328A}" type="pres">
      <dgm:prSet presAssocID="{A99C79F9-9D1D-4824-979C-C170FC059FB2}" presName="Name0" presStyleCnt="0">
        <dgm:presLayoutVars>
          <dgm:dir/>
          <dgm:animLvl val="lvl"/>
          <dgm:resizeHandles val="exact"/>
        </dgm:presLayoutVars>
      </dgm:prSet>
      <dgm:spPr/>
    </dgm:pt>
    <dgm:pt modelId="{DCFD2F3B-BDA0-4CA3-BDEF-7C77A1F344F4}" type="pres">
      <dgm:prSet presAssocID="{3CA27CA7-1C89-4C10-A869-8A0070E02BEA}" presName="composite" presStyleCnt="0"/>
      <dgm:spPr/>
    </dgm:pt>
    <dgm:pt modelId="{3ACD5419-4B11-4132-9470-813799EE048C}" type="pres">
      <dgm:prSet presAssocID="{3CA27CA7-1C89-4C10-A869-8A0070E02BEA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401A72B7-4364-4F75-B80C-3D55ECB57236}" type="pres">
      <dgm:prSet presAssocID="{3CA27CA7-1C89-4C10-A869-8A0070E02BEA}" presName="desTx" presStyleLbl="revTx" presStyleIdx="0" presStyleCnt="5" custLinFactNeighborX="15032" custLinFactNeighborY="5955">
        <dgm:presLayoutVars>
          <dgm:bulletEnabled val="1"/>
        </dgm:presLayoutVars>
      </dgm:prSet>
      <dgm:spPr/>
    </dgm:pt>
    <dgm:pt modelId="{CCC653DF-0544-4289-BE2A-167CFAE30B0E}" type="pres">
      <dgm:prSet presAssocID="{53D47336-5BD1-4A34-BF63-7F1C34D8B1BB}" presName="space" presStyleCnt="0"/>
      <dgm:spPr/>
    </dgm:pt>
    <dgm:pt modelId="{8B140087-E5FB-4C53-BD72-2E9F9093731C}" type="pres">
      <dgm:prSet presAssocID="{5EC2F53D-E742-48C3-B6E0-CAD5B88132DF}" presName="composite" presStyleCnt="0"/>
      <dgm:spPr/>
    </dgm:pt>
    <dgm:pt modelId="{715C71E6-9F26-46AC-B786-07774BFE1172}" type="pres">
      <dgm:prSet presAssocID="{5EC2F53D-E742-48C3-B6E0-CAD5B88132DF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72FC32C-0160-467D-AF09-22F6B1CDB818}" type="pres">
      <dgm:prSet presAssocID="{5EC2F53D-E742-48C3-B6E0-CAD5B88132DF}" presName="desTx" presStyleLbl="revTx" presStyleIdx="1" presStyleCnt="5" custLinFactNeighborX="15389" custLinFactNeighborY="4891">
        <dgm:presLayoutVars>
          <dgm:bulletEnabled val="1"/>
        </dgm:presLayoutVars>
      </dgm:prSet>
      <dgm:spPr/>
    </dgm:pt>
    <dgm:pt modelId="{C5C2C7DA-8A6C-4A86-B649-11F225884806}" type="pres">
      <dgm:prSet presAssocID="{DFD2AA7D-EB88-4D32-AC48-5A66C4866C0B}" presName="space" presStyleCnt="0"/>
      <dgm:spPr/>
    </dgm:pt>
    <dgm:pt modelId="{DE3CBFA0-5117-4BFA-AE00-D1B0FF3B550B}" type="pres">
      <dgm:prSet presAssocID="{D7C1A559-FB8B-441F-8633-B4C3D534A91A}" presName="composite" presStyleCnt="0"/>
      <dgm:spPr/>
    </dgm:pt>
    <dgm:pt modelId="{516DB97F-0390-4830-81CE-C5B5DA93F961}" type="pres">
      <dgm:prSet presAssocID="{D7C1A559-FB8B-441F-8633-B4C3D534A91A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70409428-D988-4E04-BEA9-094C8D69A930}" type="pres">
      <dgm:prSet presAssocID="{D7C1A559-FB8B-441F-8633-B4C3D534A91A}" presName="desTx" presStyleLbl="revTx" presStyleIdx="2" presStyleCnt="5" custLinFactNeighborX="12002" custLinFactNeighborY="4891">
        <dgm:presLayoutVars>
          <dgm:bulletEnabled val="1"/>
        </dgm:presLayoutVars>
      </dgm:prSet>
      <dgm:spPr/>
    </dgm:pt>
    <dgm:pt modelId="{8C8AADDD-7860-404F-B213-9F984EA9B437}" type="pres">
      <dgm:prSet presAssocID="{B9BF94E8-243C-46ED-AE95-0BBDBDE7B5E3}" presName="space" presStyleCnt="0"/>
      <dgm:spPr/>
    </dgm:pt>
    <dgm:pt modelId="{3D050768-F759-489B-A38E-48C7FBC59D05}" type="pres">
      <dgm:prSet presAssocID="{B239EE25-D855-4F14-8861-28F0E27A92B2}" presName="composite" presStyleCnt="0"/>
      <dgm:spPr/>
    </dgm:pt>
    <dgm:pt modelId="{A89A2045-5644-4EDA-9BB3-5D41184FD749}" type="pres">
      <dgm:prSet presAssocID="{B239EE25-D855-4F14-8861-28F0E27A92B2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55A65385-7932-4CF6-BF1C-11320AA3954E}" type="pres">
      <dgm:prSet presAssocID="{B239EE25-D855-4F14-8861-28F0E27A92B2}" presName="desTx" presStyleLbl="revTx" presStyleIdx="3" presStyleCnt="5" custLinFactNeighborX="21005" custLinFactNeighborY="5955">
        <dgm:presLayoutVars>
          <dgm:bulletEnabled val="1"/>
        </dgm:presLayoutVars>
      </dgm:prSet>
      <dgm:spPr/>
    </dgm:pt>
    <dgm:pt modelId="{89674D6A-2E6A-483E-89A1-62910F94ADCC}" type="pres">
      <dgm:prSet presAssocID="{7DE34DAF-B57F-4217-A3EE-03500A5D0EFC}" presName="space" presStyleCnt="0"/>
      <dgm:spPr/>
    </dgm:pt>
    <dgm:pt modelId="{E8FA1C0A-761F-49C0-BAC7-B74BFFDA32D9}" type="pres">
      <dgm:prSet presAssocID="{D4E78EA3-33DF-4C01-89EC-8B6202E698D0}" presName="composite" presStyleCnt="0"/>
      <dgm:spPr/>
    </dgm:pt>
    <dgm:pt modelId="{F9BEB36D-ABA8-4015-8762-A0D93CE3C0F5}" type="pres">
      <dgm:prSet presAssocID="{D4E78EA3-33DF-4C01-89EC-8B6202E698D0}" presName="par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A9AC3E94-C706-4CBA-A271-41EE34E5F195}" type="pres">
      <dgm:prSet presAssocID="{D4E78EA3-33DF-4C01-89EC-8B6202E698D0}" presName="desTx" presStyleLbl="revTx" presStyleIdx="4" presStyleCnt="5" custLinFactNeighborX="17040" custLinFactNeighborY="5071">
        <dgm:presLayoutVars>
          <dgm:bulletEnabled val="1"/>
        </dgm:presLayoutVars>
      </dgm:prSet>
      <dgm:spPr/>
    </dgm:pt>
  </dgm:ptLst>
  <dgm:cxnLst>
    <dgm:cxn modelId="{DC3E7503-73C3-455F-A55A-78442AB7EDA1}" srcId="{D7C1A559-FB8B-441F-8633-B4C3D534A91A}" destId="{806A83F1-FA6D-4FF1-AEC5-7CAE53FFA4CE}" srcOrd="2" destOrd="0" parTransId="{B5349F1D-15DD-4774-9CA7-669D07B19143}" sibTransId="{40688E7B-299C-43B9-98D3-1A276FAE31CA}"/>
    <dgm:cxn modelId="{11A19A03-EC0A-4B9E-AED2-0F2A37A6C9CF}" srcId="{5EC2F53D-E742-48C3-B6E0-CAD5B88132DF}" destId="{0F9FA682-F0BE-48E2-B991-40246A1743A2}" srcOrd="2" destOrd="0" parTransId="{917A61AA-49C4-43EB-B7DC-3C48835E7025}" sibTransId="{659EE639-5A51-4C0E-81C7-BA405308D5AD}"/>
    <dgm:cxn modelId="{003B4008-0584-456B-8B75-CCB6D71E2A69}" type="presOf" srcId="{806A83F1-FA6D-4FF1-AEC5-7CAE53FFA4CE}" destId="{70409428-D988-4E04-BEA9-094C8D69A930}" srcOrd="0" destOrd="2" presId="urn:microsoft.com/office/officeart/2005/8/layout/chevron1"/>
    <dgm:cxn modelId="{B9E4DD0B-4ABD-4DEF-AFC5-6FC1C525C6C2}" srcId="{A99C79F9-9D1D-4824-979C-C170FC059FB2}" destId="{B239EE25-D855-4F14-8861-28F0E27A92B2}" srcOrd="3" destOrd="0" parTransId="{536F28F9-7F24-43BC-B031-0350F10DF138}" sibTransId="{7DE34DAF-B57F-4217-A3EE-03500A5D0EFC}"/>
    <dgm:cxn modelId="{0621930C-0193-47C1-B1DF-5ED08B1E4680}" type="presOf" srcId="{41507B59-693C-41B5-8847-9DFE5DB7016C}" destId="{401A72B7-4364-4F75-B80C-3D55ECB57236}" srcOrd="0" destOrd="0" presId="urn:microsoft.com/office/officeart/2005/8/layout/chevron1"/>
    <dgm:cxn modelId="{B0AB740F-20BA-440B-AF80-3A2677A8D280}" type="presOf" srcId="{0B986617-1E81-4444-A5E3-0887F326A4FA}" destId="{401A72B7-4364-4F75-B80C-3D55ECB57236}" srcOrd="0" destOrd="1" presId="urn:microsoft.com/office/officeart/2005/8/layout/chevron1"/>
    <dgm:cxn modelId="{82412E15-DF7B-405B-B913-CC6749C21EC8}" type="presOf" srcId="{7CA5ED40-43BF-4E72-AF8E-D332A221257B}" destId="{70409428-D988-4E04-BEA9-094C8D69A930}" srcOrd="0" destOrd="1" presId="urn:microsoft.com/office/officeart/2005/8/layout/chevron1"/>
    <dgm:cxn modelId="{AEAF6E1E-4455-4703-B38E-585D4E57D5CA}" type="presOf" srcId="{6B24634A-619C-4E2F-AC58-72ADB451F25D}" destId="{55A65385-7932-4CF6-BF1C-11320AA3954E}" srcOrd="0" destOrd="1" presId="urn:microsoft.com/office/officeart/2005/8/layout/chevron1"/>
    <dgm:cxn modelId="{2204E823-2449-4D23-A174-95E5B7184378}" type="presOf" srcId="{A35AC84E-F896-4141-9CDE-3A7845E243AE}" destId="{772FC32C-0160-467D-AF09-22F6B1CDB818}" srcOrd="0" destOrd="1" presId="urn:microsoft.com/office/officeart/2005/8/layout/chevron1"/>
    <dgm:cxn modelId="{855C2D27-F939-4107-BB7E-EB1583AB0605}" type="presOf" srcId="{1635D194-74F9-4E44-8810-D989C475FE6F}" destId="{772FC32C-0160-467D-AF09-22F6B1CDB818}" srcOrd="0" destOrd="0" presId="urn:microsoft.com/office/officeart/2005/8/layout/chevron1"/>
    <dgm:cxn modelId="{1039BD27-7606-42A0-8CF7-5975EF739F42}" srcId="{3CA27CA7-1C89-4C10-A869-8A0070E02BEA}" destId="{0B986617-1E81-4444-A5E3-0887F326A4FA}" srcOrd="1" destOrd="0" parTransId="{EB282433-9450-4F5B-B1E1-9046EE8DE61A}" sibTransId="{96C27969-D319-43C4-A555-2DF8F1778904}"/>
    <dgm:cxn modelId="{9189B02C-F4DF-483D-9565-D739490BEA8D}" type="presOf" srcId="{0F9FA682-F0BE-48E2-B991-40246A1743A2}" destId="{772FC32C-0160-467D-AF09-22F6B1CDB818}" srcOrd="0" destOrd="2" presId="urn:microsoft.com/office/officeart/2005/8/layout/chevron1"/>
    <dgm:cxn modelId="{A0D1F438-9B7A-4128-AA5E-535924FF38BD}" type="presOf" srcId="{12D050BB-2955-4C59-AA5D-28EAFD46874A}" destId="{55A65385-7932-4CF6-BF1C-11320AA3954E}" srcOrd="0" destOrd="2" presId="urn:microsoft.com/office/officeart/2005/8/layout/chevron1"/>
    <dgm:cxn modelId="{2379F73E-395D-4E09-AA64-E344CA57E945}" type="presOf" srcId="{D7C1A559-FB8B-441F-8633-B4C3D534A91A}" destId="{516DB97F-0390-4830-81CE-C5B5DA93F961}" srcOrd="0" destOrd="0" presId="urn:microsoft.com/office/officeart/2005/8/layout/chevron1"/>
    <dgm:cxn modelId="{14AD2C65-5287-4809-B80E-F7EB49E2AA9A}" srcId="{A99C79F9-9D1D-4824-979C-C170FC059FB2}" destId="{5EC2F53D-E742-48C3-B6E0-CAD5B88132DF}" srcOrd="1" destOrd="0" parTransId="{9B24F68A-2819-4782-B162-E73ED0CDD452}" sibTransId="{DFD2AA7D-EB88-4D32-AC48-5A66C4866C0B}"/>
    <dgm:cxn modelId="{6E367069-2375-4EA0-934B-7398042EEEFF}" type="presOf" srcId="{D4E78EA3-33DF-4C01-89EC-8B6202E698D0}" destId="{F9BEB36D-ABA8-4015-8762-A0D93CE3C0F5}" srcOrd="0" destOrd="0" presId="urn:microsoft.com/office/officeart/2005/8/layout/chevron1"/>
    <dgm:cxn modelId="{6FE0F16E-1E93-43C2-968E-EDD23FB0B937}" srcId="{B239EE25-D855-4F14-8861-28F0E27A92B2}" destId="{6B24634A-619C-4E2F-AC58-72ADB451F25D}" srcOrd="1" destOrd="0" parTransId="{946C41B1-BB3C-4808-B11D-34E5E997BEE5}" sibTransId="{E289EF79-5A01-4B16-B695-44E3E2595F1D}"/>
    <dgm:cxn modelId="{0FD0206F-73BD-430A-B50E-C807AEE3E1AA}" type="presOf" srcId="{DD1D38C8-BDCB-45FA-BCD2-4B6E7B3E8014}" destId="{A9AC3E94-C706-4CBA-A271-41EE34E5F195}" srcOrd="0" destOrd="0" presId="urn:microsoft.com/office/officeart/2005/8/layout/chevron1"/>
    <dgm:cxn modelId="{A3E7594F-7079-4FC2-B222-4D4DF1B818DF}" srcId="{5EC2F53D-E742-48C3-B6E0-CAD5B88132DF}" destId="{1635D194-74F9-4E44-8810-D989C475FE6F}" srcOrd="0" destOrd="0" parTransId="{A790B0E8-FE97-40D5-BEEB-93DC1035C68A}" sibTransId="{C8632B16-824D-45A9-8F97-92CF38E78519}"/>
    <dgm:cxn modelId="{65545A6F-DD77-474A-8C65-955D4590966E}" type="presOf" srcId="{375DDFB1-3838-4A55-8591-F700C9FCBC75}" destId="{70409428-D988-4E04-BEA9-094C8D69A930}" srcOrd="0" destOrd="0" presId="urn:microsoft.com/office/officeart/2005/8/layout/chevron1"/>
    <dgm:cxn modelId="{FAFAE970-DF1B-4F43-9A0B-94EC04A818F6}" srcId="{A99C79F9-9D1D-4824-979C-C170FC059FB2}" destId="{D7C1A559-FB8B-441F-8633-B4C3D534A91A}" srcOrd="2" destOrd="0" parTransId="{D52C64C2-4682-497E-813A-8DA7C3414A1C}" sibTransId="{B9BF94E8-243C-46ED-AE95-0BBDBDE7B5E3}"/>
    <dgm:cxn modelId="{A260A472-EF01-4409-83C4-4511A804D3A0}" type="presOf" srcId="{2A0EBA15-D47A-4F69-A5F8-E56608F57BF4}" destId="{55A65385-7932-4CF6-BF1C-11320AA3954E}" srcOrd="0" destOrd="0" presId="urn:microsoft.com/office/officeart/2005/8/layout/chevron1"/>
    <dgm:cxn modelId="{27653A53-8A15-406B-AA3B-AC9813C25953}" srcId="{5EC2F53D-E742-48C3-B6E0-CAD5B88132DF}" destId="{A35AC84E-F896-4141-9CDE-3A7845E243AE}" srcOrd="1" destOrd="0" parTransId="{14DEBD68-50BD-4FA0-BE0F-E7F01D99AA0E}" sibTransId="{683356FC-2B56-4A03-99B0-677D210B9EFA}"/>
    <dgm:cxn modelId="{137CB875-84E5-4CA2-A0FB-FFE2B2B1FFFB}" srcId="{D4E78EA3-33DF-4C01-89EC-8B6202E698D0}" destId="{DD1D38C8-BDCB-45FA-BCD2-4B6E7B3E8014}" srcOrd="0" destOrd="0" parTransId="{C34DA2F5-9006-46AB-BA62-18B80DF77ACC}" sibTransId="{0B1F6FC2-7977-492C-99B4-1B2906FA811E}"/>
    <dgm:cxn modelId="{B70B8859-8F4F-4A6F-BA9B-FD24C61FE8C9}" type="presOf" srcId="{E28F4D78-6B3C-48A5-9914-C93D006DD54E}" destId="{A9AC3E94-C706-4CBA-A271-41EE34E5F195}" srcOrd="0" destOrd="1" presId="urn:microsoft.com/office/officeart/2005/8/layout/chevron1"/>
    <dgm:cxn modelId="{A2AD267B-F7E5-4D21-B0F6-3C960D3AFBA2}" srcId="{D4E78EA3-33DF-4C01-89EC-8B6202E698D0}" destId="{E28F4D78-6B3C-48A5-9914-C93D006DD54E}" srcOrd="1" destOrd="0" parTransId="{FBD5AB55-EF96-495D-B80C-E11171E7B25E}" sibTransId="{DAE2AE90-2FCD-4F8B-B3F2-13925775E2C9}"/>
    <dgm:cxn modelId="{E4817880-BFFF-4FE8-A039-75A717973C10}" srcId="{B239EE25-D855-4F14-8861-28F0E27A92B2}" destId="{2A0EBA15-D47A-4F69-A5F8-E56608F57BF4}" srcOrd="0" destOrd="0" parTransId="{602FC996-409A-44E7-AD6E-BFD84B450D26}" sibTransId="{CE59B5D2-6C83-4D09-AFFF-265D96148E66}"/>
    <dgm:cxn modelId="{1AE21289-19F8-4055-9770-64E2DE8E0121}" type="presOf" srcId="{5EC2F53D-E742-48C3-B6E0-CAD5B88132DF}" destId="{715C71E6-9F26-46AC-B786-07774BFE1172}" srcOrd="0" destOrd="0" presId="urn:microsoft.com/office/officeart/2005/8/layout/chevron1"/>
    <dgm:cxn modelId="{35701D91-F3D7-437A-95B3-08C3332B8E6A}" srcId="{3CA27CA7-1C89-4C10-A869-8A0070E02BEA}" destId="{3F2F7555-44B9-4D0F-A2E0-1E32E3867419}" srcOrd="2" destOrd="0" parTransId="{CCBDDEDF-1737-4F1A-90D0-EF5C6E64277E}" sibTransId="{1F4E1595-4257-4FD1-BC1C-4C3DE788A429}"/>
    <dgm:cxn modelId="{03D79B94-E4CD-4522-A0E4-CA35D83B3F5D}" type="presOf" srcId="{3CA27CA7-1C89-4C10-A869-8A0070E02BEA}" destId="{3ACD5419-4B11-4132-9470-813799EE048C}" srcOrd="0" destOrd="0" presId="urn:microsoft.com/office/officeart/2005/8/layout/chevron1"/>
    <dgm:cxn modelId="{2E6D689C-D21C-468C-B8D1-0FD7468233E9}" srcId="{A99C79F9-9D1D-4824-979C-C170FC059FB2}" destId="{3CA27CA7-1C89-4C10-A869-8A0070E02BEA}" srcOrd="0" destOrd="0" parTransId="{C1D5D619-2DFC-440A-9A07-DD4176D2FDE6}" sibTransId="{53D47336-5BD1-4A34-BF63-7F1C34D8B1BB}"/>
    <dgm:cxn modelId="{5558F2A9-8B5B-458E-B8A3-7F9F4814795B}" srcId="{B239EE25-D855-4F14-8861-28F0E27A92B2}" destId="{12D050BB-2955-4C59-AA5D-28EAFD46874A}" srcOrd="2" destOrd="0" parTransId="{E2E814EB-5C7E-4E12-8047-373024C73C6C}" sibTransId="{EF14E3C6-64C3-44ED-BB77-D85098457BB7}"/>
    <dgm:cxn modelId="{0F1A76D4-4831-4267-8799-5AD18C8E18C2}" type="presOf" srcId="{3F2F7555-44B9-4D0F-A2E0-1E32E3867419}" destId="{401A72B7-4364-4F75-B80C-3D55ECB57236}" srcOrd="0" destOrd="2" presId="urn:microsoft.com/office/officeart/2005/8/layout/chevron1"/>
    <dgm:cxn modelId="{DDF763D6-3F91-4BE6-9544-9BC34F3A85F4}" srcId="{D7C1A559-FB8B-441F-8633-B4C3D534A91A}" destId="{7CA5ED40-43BF-4E72-AF8E-D332A221257B}" srcOrd="1" destOrd="0" parTransId="{EA00F53E-7C8D-4897-80CF-23B8C4D51578}" sibTransId="{94CD6B56-B7C2-42F8-A333-DE40E4339A7F}"/>
    <dgm:cxn modelId="{F2F624DD-D38D-4A0B-8C37-4730D3D4F538}" srcId="{3CA27CA7-1C89-4C10-A869-8A0070E02BEA}" destId="{41507B59-693C-41B5-8847-9DFE5DB7016C}" srcOrd="0" destOrd="0" parTransId="{D070EB97-0E27-4CA3-96D7-476E18886A51}" sibTransId="{0945C28A-B473-436A-B161-23EBCE1694F6}"/>
    <dgm:cxn modelId="{A954FFE3-B696-4998-A193-0CEC5CCCA2A2}" type="presOf" srcId="{A99C79F9-9D1D-4824-979C-C170FC059FB2}" destId="{21B88035-E6CA-4FCA-984A-41AFD6B4328A}" srcOrd="0" destOrd="0" presId="urn:microsoft.com/office/officeart/2005/8/layout/chevron1"/>
    <dgm:cxn modelId="{C0E734E4-13B2-4B48-A0C2-E3C6D123E012}" srcId="{A99C79F9-9D1D-4824-979C-C170FC059FB2}" destId="{D4E78EA3-33DF-4C01-89EC-8B6202E698D0}" srcOrd="4" destOrd="0" parTransId="{3F2D628B-3C43-4883-87F2-F5C66FEB1C22}" sibTransId="{5D6E56EE-5AF6-459C-8077-D8C8C03325F3}"/>
    <dgm:cxn modelId="{15277EE6-0CB6-4376-BFB2-CF7EE783F4EB}" srcId="{D7C1A559-FB8B-441F-8633-B4C3D534A91A}" destId="{375DDFB1-3838-4A55-8591-F700C9FCBC75}" srcOrd="0" destOrd="0" parTransId="{6FA61E57-1A15-4AEA-A2D4-56D3E6588D28}" sibTransId="{6EF57E89-BA71-4396-81EF-653AA93FD888}"/>
    <dgm:cxn modelId="{CB8750F4-9669-4890-8461-7F2650DDD473}" type="presOf" srcId="{B239EE25-D855-4F14-8861-28F0E27A92B2}" destId="{A89A2045-5644-4EDA-9BB3-5D41184FD749}" srcOrd="0" destOrd="0" presId="urn:microsoft.com/office/officeart/2005/8/layout/chevron1"/>
    <dgm:cxn modelId="{217095F8-75E5-4B27-803E-C7AA47F47193}" type="presParOf" srcId="{21B88035-E6CA-4FCA-984A-41AFD6B4328A}" destId="{DCFD2F3B-BDA0-4CA3-BDEF-7C77A1F344F4}" srcOrd="0" destOrd="0" presId="urn:microsoft.com/office/officeart/2005/8/layout/chevron1"/>
    <dgm:cxn modelId="{EA89964A-14FC-4C0F-872B-D97F864D1CAB}" type="presParOf" srcId="{DCFD2F3B-BDA0-4CA3-BDEF-7C77A1F344F4}" destId="{3ACD5419-4B11-4132-9470-813799EE048C}" srcOrd="0" destOrd="0" presId="urn:microsoft.com/office/officeart/2005/8/layout/chevron1"/>
    <dgm:cxn modelId="{CC2F1079-D516-483E-8452-8EE72AAB2B71}" type="presParOf" srcId="{DCFD2F3B-BDA0-4CA3-BDEF-7C77A1F344F4}" destId="{401A72B7-4364-4F75-B80C-3D55ECB57236}" srcOrd="1" destOrd="0" presId="urn:microsoft.com/office/officeart/2005/8/layout/chevron1"/>
    <dgm:cxn modelId="{00749FF5-FAE4-46BE-8D15-EF197675497B}" type="presParOf" srcId="{21B88035-E6CA-4FCA-984A-41AFD6B4328A}" destId="{CCC653DF-0544-4289-BE2A-167CFAE30B0E}" srcOrd="1" destOrd="0" presId="urn:microsoft.com/office/officeart/2005/8/layout/chevron1"/>
    <dgm:cxn modelId="{0FB6A069-1DE7-472F-A986-B8530E9BCEE4}" type="presParOf" srcId="{21B88035-E6CA-4FCA-984A-41AFD6B4328A}" destId="{8B140087-E5FB-4C53-BD72-2E9F9093731C}" srcOrd="2" destOrd="0" presId="urn:microsoft.com/office/officeart/2005/8/layout/chevron1"/>
    <dgm:cxn modelId="{E031D9C2-A65C-4653-BDC1-3BECE0CBE5E5}" type="presParOf" srcId="{8B140087-E5FB-4C53-BD72-2E9F9093731C}" destId="{715C71E6-9F26-46AC-B786-07774BFE1172}" srcOrd="0" destOrd="0" presId="urn:microsoft.com/office/officeart/2005/8/layout/chevron1"/>
    <dgm:cxn modelId="{171B989D-BC1B-476C-984A-985D82E85AC2}" type="presParOf" srcId="{8B140087-E5FB-4C53-BD72-2E9F9093731C}" destId="{772FC32C-0160-467D-AF09-22F6B1CDB818}" srcOrd="1" destOrd="0" presId="urn:microsoft.com/office/officeart/2005/8/layout/chevron1"/>
    <dgm:cxn modelId="{4341F72B-7C54-4C8D-8FA0-FAB359725452}" type="presParOf" srcId="{21B88035-E6CA-4FCA-984A-41AFD6B4328A}" destId="{C5C2C7DA-8A6C-4A86-B649-11F225884806}" srcOrd="3" destOrd="0" presId="urn:microsoft.com/office/officeart/2005/8/layout/chevron1"/>
    <dgm:cxn modelId="{3DC2D12E-38C3-44D1-AF02-294E01868373}" type="presParOf" srcId="{21B88035-E6CA-4FCA-984A-41AFD6B4328A}" destId="{DE3CBFA0-5117-4BFA-AE00-D1B0FF3B550B}" srcOrd="4" destOrd="0" presId="urn:microsoft.com/office/officeart/2005/8/layout/chevron1"/>
    <dgm:cxn modelId="{E34CAB63-83BA-418A-8822-663DE64E64AE}" type="presParOf" srcId="{DE3CBFA0-5117-4BFA-AE00-D1B0FF3B550B}" destId="{516DB97F-0390-4830-81CE-C5B5DA93F961}" srcOrd="0" destOrd="0" presId="urn:microsoft.com/office/officeart/2005/8/layout/chevron1"/>
    <dgm:cxn modelId="{375558C2-1829-46FA-B3F0-99E315704038}" type="presParOf" srcId="{DE3CBFA0-5117-4BFA-AE00-D1B0FF3B550B}" destId="{70409428-D988-4E04-BEA9-094C8D69A930}" srcOrd="1" destOrd="0" presId="urn:microsoft.com/office/officeart/2005/8/layout/chevron1"/>
    <dgm:cxn modelId="{6172A53A-6C88-4091-95BE-B09AC2FD7144}" type="presParOf" srcId="{21B88035-E6CA-4FCA-984A-41AFD6B4328A}" destId="{8C8AADDD-7860-404F-B213-9F984EA9B437}" srcOrd="5" destOrd="0" presId="urn:microsoft.com/office/officeart/2005/8/layout/chevron1"/>
    <dgm:cxn modelId="{9E590B73-802F-4410-A35A-F85326CD031D}" type="presParOf" srcId="{21B88035-E6CA-4FCA-984A-41AFD6B4328A}" destId="{3D050768-F759-489B-A38E-48C7FBC59D05}" srcOrd="6" destOrd="0" presId="urn:microsoft.com/office/officeart/2005/8/layout/chevron1"/>
    <dgm:cxn modelId="{08469935-6ABC-423F-9DE2-F588779A1EE2}" type="presParOf" srcId="{3D050768-F759-489B-A38E-48C7FBC59D05}" destId="{A89A2045-5644-4EDA-9BB3-5D41184FD749}" srcOrd="0" destOrd="0" presId="urn:microsoft.com/office/officeart/2005/8/layout/chevron1"/>
    <dgm:cxn modelId="{75FF405B-8592-403D-9BC4-5A10411C2064}" type="presParOf" srcId="{3D050768-F759-489B-A38E-48C7FBC59D05}" destId="{55A65385-7932-4CF6-BF1C-11320AA3954E}" srcOrd="1" destOrd="0" presId="urn:microsoft.com/office/officeart/2005/8/layout/chevron1"/>
    <dgm:cxn modelId="{9B1DB040-5629-4040-8B05-16869B35C3B5}" type="presParOf" srcId="{21B88035-E6CA-4FCA-984A-41AFD6B4328A}" destId="{89674D6A-2E6A-483E-89A1-62910F94ADCC}" srcOrd="7" destOrd="0" presId="urn:microsoft.com/office/officeart/2005/8/layout/chevron1"/>
    <dgm:cxn modelId="{F9FE6ECC-FF98-4CE1-BEDE-4F8C2AB046FC}" type="presParOf" srcId="{21B88035-E6CA-4FCA-984A-41AFD6B4328A}" destId="{E8FA1C0A-761F-49C0-BAC7-B74BFFDA32D9}" srcOrd="8" destOrd="0" presId="urn:microsoft.com/office/officeart/2005/8/layout/chevron1"/>
    <dgm:cxn modelId="{66A05792-D409-49F9-B75E-CD78ADA19889}" type="presParOf" srcId="{E8FA1C0A-761F-49C0-BAC7-B74BFFDA32D9}" destId="{F9BEB36D-ABA8-4015-8762-A0D93CE3C0F5}" srcOrd="0" destOrd="0" presId="urn:microsoft.com/office/officeart/2005/8/layout/chevron1"/>
    <dgm:cxn modelId="{1879DEFA-DC61-4350-86D6-4077A5B99B91}" type="presParOf" srcId="{E8FA1C0A-761F-49C0-BAC7-B74BFFDA32D9}" destId="{A9AC3E94-C706-4CBA-A271-41EE34E5F195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CD5419-4B11-4132-9470-813799EE048C}">
      <dsp:nvSpPr>
        <dsp:cNvPr id="0" name=""/>
        <dsp:cNvSpPr/>
      </dsp:nvSpPr>
      <dsp:spPr>
        <a:xfrm>
          <a:off x="1792" y="1484822"/>
          <a:ext cx="2082251" cy="83290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校定必修</a:t>
          </a:r>
          <a:r>
            <a:rPr lang="en-US" alt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30</a:t>
          </a: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</a:p>
      </dsp:txBody>
      <dsp:txXfrm>
        <a:off x="418242" y="1484822"/>
        <a:ext cx="1249351" cy="832900"/>
      </dsp:txXfrm>
    </dsp:sp>
    <dsp:sp modelId="{401A72B7-4364-4F75-B80C-3D55ECB57236}">
      <dsp:nvSpPr>
        <dsp:cNvPr id="0" name=""/>
        <dsp:cNvSpPr/>
      </dsp:nvSpPr>
      <dsp:spPr>
        <a:xfrm>
          <a:off x="252195" y="2498208"/>
          <a:ext cx="1665801" cy="128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大學入門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創造力講座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勞作教育</a:t>
          </a:r>
        </a:p>
      </dsp:txBody>
      <dsp:txXfrm>
        <a:off x="252195" y="2498208"/>
        <a:ext cx="1665801" cy="1282500"/>
      </dsp:txXfrm>
    </dsp:sp>
    <dsp:sp modelId="{715C71E6-9F26-46AC-B786-07774BFE1172}">
      <dsp:nvSpPr>
        <dsp:cNvPr id="0" name=""/>
        <dsp:cNvSpPr/>
      </dsp:nvSpPr>
      <dsp:spPr>
        <a:xfrm>
          <a:off x="1868044" y="1484822"/>
          <a:ext cx="2082251" cy="832900"/>
        </a:xfrm>
        <a:prstGeom prst="chevron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專業必修</a:t>
          </a:r>
          <a:r>
            <a:rPr lang="en-US" alt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38</a:t>
          </a: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</a:p>
      </dsp:txBody>
      <dsp:txXfrm>
        <a:off x="2284494" y="1484822"/>
        <a:ext cx="1249351" cy="832900"/>
      </dsp:txXfrm>
    </dsp:sp>
    <dsp:sp modelId="{772FC32C-0160-467D-AF09-22F6B1CDB818}">
      <dsp:nvSpPr>
        <dsp:cNvPr id="0" name=""/>
        <dsp:cNvSpPr/>
      </dsp:nvSpPr>
      <dsp:spPr>
        <a:xfrm>
          <a:off x="2124394" y="2484563"/>
          <a:ext cx="1665801" cy="128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校內實作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畢業專題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校外實習</a:t>
          </a:r>
        </a:p>
      </dsp:txBody>
      <dsp:txXfrm>
        <a:off x="2124394" y="2484563"/>
        <a:ext cx="1665801" cy="1282500"/>
      </dsp:txXfrm>
    </dsp:sp>
    <dsp:sp modelId="{516DB97F-0390-4830-81CE-C5B5DA93F961}">
      <dsp:nvSpPr>
        <dsp:cNvPr id="0" name=""/>
        <dsp:cNvSpPr/>
      </dsp:nvSpPr>
      <dsp:spPr>
        <a:xfrm>
          <a:off x="3734295" y="1484822"/>
          <a:ext cx="2082251" cy="83290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專業選修</a:t>
          </a:r>
          <a:r>
            <a:rPr lang="en-US" alt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48</a:t>
          </a: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</a:p>
      </dsp:txBody>
      <dsp:txXfrm>
        <a:off x="4150745" y="1484822"/>
        <a:ext cx="1249351" cy="832900"/>
      </dsp:txXfrm>
    </dsp:sp>
    <dsp:sp modelId="{70409428-D988-4E04-BEA9-094C8D69A930}">
      <dsp:nvSpPr>
        <dsp:cNvPr id="0" name=""/>
        <dsp:cNvSpPr/>
      </dsp:nvSpPr>
      <dsp:spPr>
        <a:xfrm>
          <a:off x="3934225" y="2484563"/>
          <a:ext cx="1665801" cy="128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主模組必選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副模組必選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其餘選修</a:t>
          </a:r>
          <a:r>
            <a:rPr lang="en-US" altLang="zh-TW" sz="1900" kern="1200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endParaRPr lang="zh-TW" altLang="en-US" sz="1900" kern="1200" dirty="0">
            <a:solidFill>
              <a:schemeClr val="accent4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34225" y="2484563"/>
        <a:ext cx="1665801" cy="1282500"/>
      </dsp:txXfrm>
    </dsp:sp>
    <dsp:sp modelId="{A89A2045-5644-4EDA-9BB3-5D41184FD749}">
      <dsp:nvSpPr>
        <dsp:cNvPr id="0" name=""/>
        <dsp:cNvSpPr/>
      </dsp:nvSpPr>
      <dsp:spPr>
        <a:xfrm>
          <a:off x="5600547" y="1484822"/>
          <a:ext cx="2082251" cy="83290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自由選修</a:t>
          </a:r>
          <a:r>
            <a:rPr lang="en-US" altLang="zh-TW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12</a:t>
          </a: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學分</a:t>
          </a:r>
        </a:p>
      </dsp:txBody>
      <dsp:txXfrm>
        <a:off x="6016997" y="1484822"/>
        <a:ext cx="1249351" cy="832900"/>
      </dsp:txXfrm>
    </dsp:sp>
    <dsp:sp modelId="{55A65385-7932-4CF6-BF1C-11320AA3954E}">
      <dsp:nvSpPr>
        <dsp:cNvPr id="0" name=""/>
        <dsp:cNvSpPr/>
      </dsp:nvSpPr>
      <dsp:spPr>
        <a:xfrm>
          <a:off x="5950448" y="2498208"/>
          <a:ext cx="1665801" cy="128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外系學分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超修通識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900" kern="12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超修選修</a:t>
          </a:r>
          <a:r>
            <a:rPr lang="en-US" altLang="zh-TW" sz="1900" kern="1200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endParaRPr lang="zh-TW" altLang="en-US" sz="1900" kern="1200" dirty="0">
            <a:solidFill>
              <a:schemeClr val="accent5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50448" y="2498208"/>
        <a:ext cx="1665801" cy="1282500"/>
      </dsp:txXfrm>
    </dsp:sp>
    <dsp:sp modelId="{F9BEB36D-ABA8-4015-8762-A0D93CE3C0F5}">
      <dsp:nvSpPr>
        <dsp:cNvPr id="0" name=""/>
        <dsp:cNvSpPr/>
      </dsp:nvSpPr>
      <dsp:spPr>
        <a:xfrm>
          <a:off x="7466798" y="1484822"/>
          <a:ext cx="2082251" cy="832900"/>
        </a:xfrm>
        <a:prstGeom prst="chevron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專業證照</a:t>
          </a:r>
        </a:p>
      </dsp:txBody>
      <dsp:txXfrm>
        <a:off x="7883248" y="1484822"/>
        <a:ext cx="1249351" cy="832900"/>
      </dsp:txXfrm>
    </dsp:sp>
    <dsp:sp modelId="{A9AC3E94-C706-4CBA-A271-41EE34E5F195}">
      <dsp:nvSpPr>
        <dsp:cNvPr id="0" name=""/>
        <dsp:cNvSpPr/>
      </dsp:nvSpPr>
      <dsp:spPr>
        <a:xfrm>
          <a:off x="7750651" y="2486871"/>
          <a:ext cx="1665801" cy="128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90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90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項</a:t>
          </a:r>
          <a:r>
            <a:rPr lang="en-US" altLang="zh-TW" sz="190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A</a:t>
          </a:r>
          <a:r>
            <a:rPr lang="zh-TW" altLang="en-US" sz="190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類證照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90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90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項</a:t>
          </a:r>
          <a:r>
            <a:rPr lang="en-US" altLang="zh-TW" sz="190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B</a:t>
          </a:r>
          <a:r>
            <a:rPr lang="zh-TW" altLang="en-US" sz="190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類證照</a:t>
          </a:r>
        </a:p>
      </dsp:txBody>
      <dsp:txXfrm>
        <a:off x="7750651" y="2486871"/>
        <a:ext cx="1665801" cy="128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11/10/2023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2023/11/10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/>
              <a:t>此範本可作為群組設定中簡報訓練教材的起始檔案。</a:t>
            </a:r>
          </a:p>
          <a:p>
            <a:endParaRPr lang="zh-TW" dirty="0"/>
          </a:p>
          <a:p>
            <a:pPr lvl="0"/>
            <a:r>
              <a:rPr lang="zh-TW" sz="1200" b="1" dirty="0"/>
              <a:t>章節</a:t>
            </a:r>
            <a:endParaRPr lang="zh-TW" sz="1200" b="0" dirty="0"/>
          </a:p>
          <a:p>
            <a:pPr lvl="0"/>
            <a:r>
              <a:rPr lang="zh-TW" sz="1200" b="0" dirty="0"/>
              <a:t>在投影片上按一下右鍵以新增章節。</a:t>
            </a:r>
            <a:r>
              <a:rPr lang="zh-TW" sz="1200" b="0" baseline="0" dirty="0"/>
              <a:t> 章節可協助您組織投影片，或簡化多個作者之間的共同作業。</a:t>
            </a:r>
            <a:endParaRPr lang="zh-TW" sz="1200" b="0" dirty="0"/>
          </a:p>
          <a:p>
            <a:pPr lvl="0"/>
            <a:endParaRPr lang="zh-TW" sz="1200" b="1" dirty="0"/>
          </a:p>
          <a:p>
            <a:pPr lvl="0"/>
            <a:r>
              <a:rPr lang="zh-TW" sz="1200" b="1" dirty="0"/>
              <a:t>備忘稿</a:t>
            </a:r>
          </a:p>
          <a:p>
            <a:pPr lvl="0"/>
            <a:r>
              <a:rPr lang="zh-TW" sz="1200" dirty="0"/>
              <a:t>使用 [備忘稿] 章節記錄交付備忘稿，或提供其他詳細資料給對象。</a:t>
            </a:r>
            <a:r>
              <a:rPr lang="zh-TW" sz="1200" baseline="0" dirty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/>
              <a:t>請記住字型大小 (對於協助工具、可見度、影片拍攝及線上生產非常重要)</a:t>
            </a:r>
          </a:p>
          <a:p>
            <a:pPr lvl="0"/>
            <a:endParaRPr lang="zh-TW" sz="1200" dirty="0"/>
          </a:p>
          <a:p>
            <a:pPr lvl="0">
              <a:buFontTx/>
              <a:buNone/>
            </a:pPr>
            <a:r>
              <a:rPr lang="zh-TW" sz="1200" b="1" dirty="0"/>
              <a:t>協調的色彩 </a:t>
            </a:r>
          </a:p>
          <a:p>
            <a:pPr lvl="0">
              <a:buFontTx/>
              <a:buNone/>
            </a:pPr>
            <a:r>
              <a:rPr lang="zh-TW" sz="1200" dirty="0"/>
              <a:t>請特別注意圖形、圖表及文字方塊。</a:t>
            </a:r>
            <a:r>
              <a:rPr lang="zh-TW" sz="1200" baseline="0" dirty="0"/>
              <a:t> </a:t>
            </a:r>
            <a:endParaRPr lang="zh-TW" sz="1200" dirty="0"/>
          </a:p>
          <a:p>
            <a:pPr lvl="0"/>
            <a:r>
              <a:rPr lang="zh-TW" sz="1200" dirty="0"/>
              <a:t>考慮出席者將以黑白或 </a:t>
            </a:r>
            <a:r>
              <a:rPr lang="zh-TW" sz="1200" dirty="0" err="1"/>
              <a:t>灰階列印</a:t>
            </a:r>
            <a:r>
              <a:rPr lang="zh-TW" sz="1200" dirty="0"/>
              <a:t>。執行測試列印，以確保在進行純黑白及 </a:t>
            </a:r>
            <a:r>
              <a:rPr lang="zh-TW" sz="1200" dirty="0" err="1"/>
              <a:t>灰階列印時色彩正確</a:t>
            </a:r>
            <a:r>
              <a:rPr lang="zh-TW" sz="1200" dirty="0"/>
              <a:t>。</a:t>
            </a:r>
          </a:p>
          <a:p>
            <a:pPr lvl="0">
              <a:buFontTx/>
              <a:buNone/>
            </a:pPr>
            <a:endParaRPr lang="zh-TW" sz="1200" dirty="0"/>
          </a:p>
          <a:p>
            <a:pPr lvl="0">
              <a:buFontTx/>
              <a:buNone/>
            </a:pPr>
            <a:r>
              <a:rPr lang="zh-TW" sz="1200" b="1" dirty="0"/>
              <a:t>圖形、表格和圖表</a:t>
            </a:r>
          </a:p>
          <a:p>
            <a:pPr lvl="0"/>
            <a:r>
              <a:rPr lang="zh-TW" sz="1200" dirty="0"/>
              <a:t>保持簡單: 如果可能，使用一致而不令人分心的樣式和色彩。</a:t>
            </a:r>
          </a:p>
          <a:p>
            <a:pPr lvl="0"/>
            <a:r>
              <a:rPr lang="zh-TW" sz="1200" dirty="0"/>
              <a:t>所有圖表和表格都加上標籤。</a:t>
            </a:r>
          </a:p>
          <a:p>
            <a:endParaRPr lang="zh-TW" dirty="0"/>
          </a:p>
          <a:p>
            <a:endParaRPr lang="zh-TW" dirty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9260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693FD4-8F83-4EF7-AC3F-0DC0388986B0}" type="slidenum">
              <a:rPr lang="en-US" altLang="zh-TW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649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/>
              <a:t>Microsoft </a:t>
            </a:r>
            <a:r>
              <a:rPr lang="zh-TW" b="1" dirty="0"/>
              <a:t>卓越工程</a:t>
            </a:r>
            <a:endParaRPr lang="zh-TW" dirty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17</a:t>
            </a:fld>
            <a:endParaRPr lang="zh-TW" dirty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488950"/>
            <a:ext cx="6619875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3602"/>
            <a:ext cx="6206573" cy="4944671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52754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54400" y="2286001"/>
            <a:ext cx="8240299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0" y="4038600"/>
            <a:ext cx="6363371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4962157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5105400"/>
            <a:ext cx="24384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000" y="6356351"/>
            <a:ext cx="28448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356351"/>
            <a:ext cx="38608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84632" y="-4705653"/>
            <a:ext cx="2819400" cy="12230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048000"/>
            <a:ext cx="57912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042400" y="5334000"/>
            <a:ext cx="2844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69632"/>
            <a:ext cx="107696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53848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3848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5386917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5386917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8168" y="1535113"/>
            <a:ext cx="5389033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8168" y="2174875"/>
            <a:ext cx="5389033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3050"/>
            <a:ext cx="4011084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273051"/>
            <a:ext cx="6815667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1435101"/>
            <a:ext cx="4011084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39"/>
            <a:ext cx="27432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274639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76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600201"/>
            <a:ext cx="1076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04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0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3199" y="-109183"/>
            <a:ext cx="1091609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1.mp3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5.png"/><Relationship Id="rId4" Type="http://schemas.openxmlformats.org/officeDocument/2006/relationships/hyperlink" Target="http://leisure.cyut.edu.tw/p/412-1028-3694.php?Lang=zh-t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p3"/><Relationship Id="rId2" Type="http://schemas.microsoft.com/office/2007/relationships/media" Target="../media/media13.mp3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hyperlink" Target="https://leisure.cyut.edu.tw/p/405-1028-9440,c163.php?Lang=zh-tw" TargetMode="Externa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p3"/><Relationship Id="rId2" Type="http://schemas.microsoft.com/office/2007/relationships/media" Target="../media/media14.mp3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p3"/><Relationship Id="rId2" Type="http://schemas.microsoft.com/office/2007/relationships/media" Target="../media/media15.mp3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p3"/><Relationship Id="rId2" Type="http://schemas.microsoft.com/office/2007/relationships/media" Target="../media/media16.mp3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n-graduate.htm" TargetMode="External"/><Relationship Id="rId3" Type="http://schemas.microsoft.com/office/2007/relationships/media" Target="../media/media17.mp3"/><Relationship Id="rId7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7.mp3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1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2" Type="http://schemas.microsoft.com/office/2007/relationships/media" Target="../media/media4.mp3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927648" y="1626704"/>
            <a:ext cx="6984776" cy="396044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朝陽科技大學休閒事業管理系</a:t>
            </a:r>
            <a:br>
              <a:rPr lang="zh-TW" altLang="zh-TW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60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畢業資格審核注意事項</a:t>
            </a:r>
            <a:br>
              <a:rPr lang="en-US" altLang="zh-TW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2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1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--</a:t>
            </a:r>
            <a:r>
              <a:rPr lang="zh-TW" altLang="en-US" sz="31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適用</a:t>
            </a:r>
            <a:r>
              <a:rPr lang="en-US" altLang="zh-TW" sz="31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109</a:t>
            </a:r>
            <a:r>
              <a:rPr lang="zh-TW" altLang="en-US" sz="3100" b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學年度課程規劃表</a:t>
            </a:r>
            <a:br>
              <a:rPr lang="en-US" altLang="zh-TW" sz="31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endParaRPr lang="zh-TW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231904" y="5157192"/>
            <a:ext cx="489654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2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en-US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</a:p>
        </p:txBody>
      </p:sp>
      <p:sp>
        <p:nvSpPr>
          <p:cNvPr id="4" name="Text Box 90"/>
          <p:cNvSpPr txBox="1">
            <a:spLocks noChangeArrowheads="1"/>
          </p:cNvSpPr>
          <p:nvPr/>
        </p:nvSpPr>
        <p:spPr bwMode="auto">
          <a:xfrm>
            <a:off x="5447928" y="5839120"/>
            <a:ext cx="4752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特粗楷體"/>
              </a:rPr>
              <a:t>中華民國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特粗楷體"/>
              </a:rPr>
              <a:t>112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特粗楷體"/>
              </a:rPr>
              <a:t> 年 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  <a:cs typeface="華康特粗楷體"/>
              </a:rPr>
              <a:t>11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特粗楷體"/>
              </a:rPr>
              <a:t>月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特粗楷體"/>
              </a:rPr>
              <a:t>14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特粗楷體"/>
              </a:rPr>
              <a:t>日</a:t>
            </a:r>
          </a:p>
        </p:txBody>
      </p:sp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B83DDFCD-1421-49ED-8924-AC42180AD483}"/>
              </a:ext>
            </a:extLst>
          </p:cNvPr>
          <p:cNvSpPr txBox="1">
            <a:spLocks/>
          </p:cNvSpPr>
          <p:nvPr/>
        </p:nvSpPr>
        <p:spPr>
          <a:xfrm>
            <a:off x="8940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kumimoji="0" lang="zh-TW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D6E5A2-EC83-451F-A719-9AC1370DD5CF}" type="slidenum">
              <a:rPr lang="en-US" altLang="zh-TW" smtClean="0"/>
              <a:pPr/>
              <a:t>1</a:t>
            </a:fld>
            <a:endParaRPr lang="en-US" altLang="en-US" dirty="0"/>
          </a:p>
        </p:txBody>
      </p:sp>
      <p:pic>
        <p:nvPicPr>
          <p:cNvPr id="8" name="P1">
            <a:hlinkClick r:id="" action="ppaction://media"/>
            <a:extLst>
              <a:ext uri="{FF2B5EF4-FFF2-40B4-BE49-F238E27FC236}">
                <a16:creationId xmlns:a16="http://schemas.microsoft.com/office/drawing/2014/main" id="{ED8FB23D-8099-429D-BC6E-AAFB1CEDD82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88488" y="620688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99747"/>
              </p:ext>
            </p:extLst>
          </p:nvPr>
        </p:nvGraphicFramePr>
        <p:xfrm>
          <a:off x="1271464" y="1124745"/>
          <a:ext cx="10369152" cy="396043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2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7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門檻項目</a:t>
                      </a:r>
                      <a:endParaRPr lang="zh-TW" sz="2400" b="1" kern="1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門檻標準</a:t>
                      </a:r>
                      <a:endParaRPr lang="zh-TW" sz="2400" b="1" kern="1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資訊查詢</a:t>
                      </a:r>
                      <a:endParaRPr lang="zh-TW" sz="2400" b="1" kern="1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94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zh-TW" sz="2400" kern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校訂必修</a:t>
                      </a:r>
                      <a:endParaRPr lang="zh-TW" sz="2400" b="1" kern="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大一  第</a:t>
                      </a:r>
                      <a:r>
                        <a:rPr lang="en-US" altLang="zh-TW" sz="24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4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學期：</a:t>
                      </a:r>
                      <a:r>
                        <a:rPr lang="zh-TW" altLang="zh-TW" sz="24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  <a:hlinkClick r:id="" action="ppaction://noaction"/>
                        </a:rPr>
                        <a:t>大學入門</a:t>
                      </a:r>
                      <a:r>
                        <a:rPr lang="zh-TW" altLang="en-US" sz="24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；</a:t>
                      </a:r>
                      <a:endParaRPr lang="en-US" altLang="zh-TW" sz="24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4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     第</a:t>
                      </a:r>
                      <a:r>
                        <a:rPr lang="en-US" altLang="zh-TW" sz="24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24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學期：</a:t>
                      </a:r>
                      <a:r>
                        <a:rPr lang="zh-TW" altLang="zh-TW" sz="24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創造力講座</a:t>
                      </a:r>
                      <a:endParaRPr kumimoji="0" lang="en-US" altLang="zh-TW" sz="24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121" marR="52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en-US" sz="24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通識中心 </a:t>
                      </a:r>
                      <a:r>
                        <a:rPr kumimoji="0" lang="en-US" altLang="zh-TW" sz="24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(#7246)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en-US" sz="24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三創中心 </a:t>
                      </a:r>
                      <a:r>
                        <a:rPr kumimoji="0" lang="en-US" altLang="zh-TW" sz="24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(#6302)</a:t>
                      </a:r>
                      <a:endParaRPr kumimoji="0" lang="zh-TW" altLang="en-US" sz="2400" b="0" kern="1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121" marR="52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61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勞作教育</a:t>
                      </a:r>
                      <a:endParaRPr lang="zh-TW" sz="2400" b="1" kern="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b="0" kern="0" spc="-1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400" b="0" kern="0" spc="-1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一年級上、下學期均需修習</a:t>
                      </a:r>
                      <a:endParaRPr lang="zh-TW" sz="24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2121" marR="52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3000"/>
                        </a:lnSpc>
                        <a:spcBef>
                          <a:spcPts val="600"/>
                        </a:spcBef>
                        <a:buFont typeface="Arial" pitchFamily="34" charset="0"/>
                        <a:buNone/>
                      </a:pPr>
                      <a:r>
                        <a:rPr lang="zh-TW" altLang="en-US" sz="24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服務學習組 </a:t>
                      </a:r>
                      <a:r>
                        <a:rPr lang="en-US" altLang="zh-TW" sz="24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(#5042)</a:t>
                      </a:r>
                    </a:p>
                  </a:txBody>
                  <a:tcPr marL="52121" marR="521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37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8"/>
                          <a:cs typeface="Times New Roman" panose="02020603050405020304" pitchFamily="18" charset="0"/>
                        </a:rPr>
                        <a:t>專業證照</a:t>
                      </a:r>
                      <a:endParaRPr lang="zh-TW" sz="2400" b="1" kern="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6464" marR="56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項「</a:t>
                      </a: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類」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 </a:t>
                      </a: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項「 </a:t>
                      </a:r>
                      <a:r>
                        <a:rPr lang="en-US" altLang="zh-TW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r>
                        <a:rPr lang="zh-TW" altLang="en-US" sz="2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類」</a:t>
                      </a:r>
                      <a:r>
                        <a:rPr lang="zh-TW" altLang="en-US" sz="2400" b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證照</a:t>
                      </a:r>
                      <a:endParaRPr lang="en-US" altLang="zh-TW" sz="2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2400" kern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★</a:t>
                      </a:r>
                      <a:r>
                        <a:rPr lang="en-US" altLang="zh-TW" sz="2400" kern="0" spc="-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zh-TW" sz="2400" u="sng" kern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在學期間</a:t>
                      </a:r>
                      <a:r>
                        <a:rPr lang="zh-TW" altLang="zh-TW" sz="2400" kern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取得方可認列</a:t>
                      </a:r>
                    </a:p>
                  </a:txBody>
                  <a:tcPr marL="56464" marR="56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Bef>
                          <a:spcPts val="600"/>
                        </a:spcBef>
                      </a:pPr>
                      <a:r>
                        <a:rPr lang="zh-TW" altLang="en-US" sz="2400" b="0" kern="100" dirty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  <a:hlinkClick r:id="rId4"/>
                        </a:rPr>
                        <a:t>系網頁／證照專區</a:t>
                      </a:r>
                      <a:endParaRPr lang="en-US" altLang="zh-TW" sz="2400" b="0" kern="100" dirty="0"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zh-TW" altLang="en-US" sz="24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李金佩 助教</a:t>
                      </a:r>
                      <a:endParaRPr lang="en-US" altLang="zh-TW" sz="2400" b="0" dirty="0"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zh-TW" sz="24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分機</a:t>
                      </a:r>
                      <a:r>
                        <a:rPr lang="en-US" altLang="zh-TW" sz="2400" b="0" dirty="0"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7454)</a:t>
                      </a:r>
                    </a:p>
                  </a:txBody>
                  <a:tcPr marL="56464" marR="564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020245"/>
                  </a:ext>
                </a:extLst>
              </a:tr>
            </a:tbl>
          </a:graphicData>
        </a:graphic>
      </p:graphicFrame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4943872" y="243001"/>
            <a:ext cx="3132000" cy="53340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畢業門檻</a:t>
            </a:r>
          </a:p>
        </p:txBody>
      </p:sp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CD772AF5-2886-43C3-9CB1-81C0C0722897}"/>
              </a:ext>
            </a:extLst>
          </p:cNvPr>
          <p:cNvSpPr txBox="1">
            <a:spLocks/>
          </p:cNvSpPr>
          <p:nvPr/>
        </p:nvSpPr>
        <p:spPr>
          <a:xfrm>
            <a:off x="8940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kumimoji="0" lang="zh-TW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D6E5A2-EC83-451F-A719-9AC1370DD5CF}" type="slidenum">
              <a:rPr lang="en-US" altLang="zh-TW" smtClean="0"/>
              <a:pPr/>
              <a:t>10</a:t>
            </a:fld>
            <a:endParaRPr lang="en-US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8E90F2DD-33C5-4BEB-BE88-2CD2BE54F04A}"/>
              </a:ext>
            </a:extLst>
          </p:cNvPr>
          <p:cNvSpPr txBox="1"/>
          <p:nvPr/>
        </p:nvSpPr>
        <p:spPr>
          <a:xfrm>
            <a:off x="1656184" y="5248355"/>
            <a:ext cx="97684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學生因故無法順利通過本系畢業證照門檻，可以書面申請替代方案：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需檢附 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 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 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類證照未考取證明，始得以 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 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 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類或 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 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 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類證照替代。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需檢附 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 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 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類證照未考取證明，始得以 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 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 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類證照替代。</a:t>
            </a:r>
            <a:endParaRPr lang="en-US" altLang="zh-TW" sz="2200" b="0" kern="0" spc="-1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10-1">
            <a:hlinkClick r:id="" action="ppaction://media"/>
            <a:extLst>
              <a:ext uri="{FF2B5EF4-FFF2-40B4-BE49-F238E27FC236}">
                <a16:creationId xmlns:a16="http://schemas.microsoft.com/office/drawing/2014/main" id="{ADCAC09F-7DCC-4BC6-B8B0-84F0B0A21F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37229" y="3503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00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7000">
        <p15:prstTrans prst="pageCurlDouble"/>
      </p:transition>
    </mc:Choice>
    <mc:Fallback xmlns="">
      <p:transition spd="slow" advClick="0" advTm="4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向右箭號 2"/>
          <p:cNvSpPr/>
          <p:nvPr/>
        </p:nvSpPr>
        <p:spPr>
          <a:xfrm>
            <a:off x="4069124" y="1374668"/>
            <a:ext cx="324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134403" y="2750714"/>
            <a:ext cx="3258721" cy="3624721"/>
          </a:xfrm>
          <a:prstGeom prst="roundRect">
            <a:avLst>
              <a:gd name="adj" fmla="val 7542"/>
            </a:avLst>
          </a:prstGeom>
          <a:ln w="38100"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120000"/>
              </a:lnSpc>
            </a:pPr>
            <a:r>
              <a:rPr kumimoji="1"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證照要求與證照資訊，請參閱</a:t>
            </a:r>
            <a:endParaRPr kumimoji="1" lang="en-US" altLang="zh-TW" sz="24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kumimoji="1" lang="zh-TW" altLang="en-US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本系網頁／證照專區</a:t>
            </a:r>
            <a:r>
              <a:rPr kumimoji="1"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kumimoji="1"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109-110</a:t>
            </a:r>
            <a:r>
              <a:rPr kumimoji="1"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學年度起入學大學部四年制學生適用</a:t>
            </a:r>
            <a:r>
              <a:rPr kumimoji="1"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kumimoji="1"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各類證照點數畢業門檻相關資訊 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487488" y="744319"/>
            <a:ext cx="2304665" cy="1620699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kumimoji="1"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r>
              <a:rPr kumimoji="1" lang="zh-TW" altLang="en-US" sz="2800" dirty="0">
                <a:solidFill>
                  <a:srgbClr val="00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證照</a:t>
            </a:r>
          </a:p>
        </p:txBody>
      </p:sp>
      <p:sp>
        <p:nvSpPr>
          <p:cNvPr id="6" name="矩形 5"/>
          <p:cNvSpPr/>
          <p:nvPr/>
        </p:nvSpPr>
        <p:spPr>
          <a:xfrm>
            <a:off x="4628198" y="423260"/>
            <a:ext cx="7228442" cy="2397021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80000" tIns="180000" rIns="180000" bIns="180000">
            <a:spAutoFit/>
          </a:bodyPr>
          <a:lstStyle/>
          <a:p>
            <a:pPr marL="266700" lvl="1" indent="-2667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專業證照檢定：</a:t>
            </a:r>
            <a:endParaRPr lang="en-US" altLang="zh-TW" sz="24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1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項「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類」</a:t>
            </a:r>
            <a:r>
              <a:rPr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項「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類」</a:t>
            </a:r>
            <a:r>
              <a:rPr lang="zh-TW" altLang="en-US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證照</a:t>
            </a:r>
            <a:endParaRPr lang="en-US" altLang="zh-TW" sz="24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lvl="1" indent="-263525" algn="just">
              <a:lnSpc>
                <a:spcPts val="3000"/>
              </a:lnSpc>
            </a:pPr>
            <a:r>
              <a:rPr lang="zh-TW" altLang="en-US" sz="24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－線上審查：</a:t>
            </a:r>
            <a:endParaRPr lang="en-US" altLang="zh-TW" sz="2400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3525" lvl="1" indent="-263525" algn="just">
              <a:lnSpc>
                <a:spcPts val="3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學生資訊系統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畢業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證照門檻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3525" lvl="1" indent="-263525" algn="just">
              <a:lnSpc>
                <a:spcPts val="3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－</a:t>
            </a:r>
            <a:r>
              <a:rPr lang="zh-TW" altLang="en-US" sz="24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審查期間：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~113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CF29F03-8A5A-4771-AAD4-91064BC39D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78" t="19552" r="29919" b="36824"/>
          <a:stretch/>
        </p:blipFill>
        <p:spPr>
          <a:xfrm>
            <a:off x="4628198" y="2852936"/>
            <a:ext cx="7228442" cy="3522499"/>
          </a:xfrm>
          <a:prstGeom prst="rect">
            <a:avLst/>
          </a:prstGeom>
        </p:spPr>
      </p:pic>
      <p:sp>
        <p:nvSpPr>
          <p:cNvPr id="11" name="投影片編號版面配置區 1">
            <a:extLst>
              <a:ext uri="{FF2B5EF4-FFF2-40B4-BE49-F238E27FC236}">
                <a16:creationId xmlns:a16="http://schemas.microsoft.com/office/drawing/2014/main" id="{3F0FAFDA-D201-48F4-B333-C2C7203EEED0}"/>
              </a:ext>
            </a:extLst>
          </p:cNvPr>
          <p:cNvSpPr txBox="1">
            <a:spLocks/>
          </p:cNvSpPr>
          <p:nvPr/>
        </p:nvSpPr>
        <p:spPr>
          <a:xfrm>
            <a:off x="8940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kumimoji="0" lang="zh-TW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D6E5A2-EC83-451F-A719-9AC1370DD5CF}" type="slidenum">
              <a:rPr lang="en-US" altLang="zh-TW" smtClean="0"/>
              <a:pPr/>
              <a:t>11</a:t>
            </a:fld>
            <a:endParaRPr lang="en-US" altLang="en-US" dirty="0"/>
          </a:p>
        </p:txBody>
      </p:sp>
      <p:pic>
        <p:nvPicPr>
          <p:cNvPr id="4" name="P11">
            <a:hlinkClick r:id="" action="ppaction://media"/>
            <a:extLst>
              <a:ext uri="{FF2B5EF4-FFF2-40B4-BE49-F238E27FC236}">
                <a16:creationId xmlns:a16="http://schemas.microsoft.com/office/drawing/2014/main" id="{2BE8757C-1635-4FBC-9661-035B6F41A6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48528" y="6138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84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6500">
        <p15:prstTrans prst="drape"/>
      </p:transition>
    </mc:Choice>
    <mc:Fallback xmlns="">
      <p:transition spd="slow" advClick="0" advTm="26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32E592A-1F04-43D6-88C4-BD253772BA0E}"/>
              </a:ext>
            </a:extLst>
          </p:cNvPr>
          <p:cNvSpPr/>
          <p:nvPr/>
        </p:nvSpPr>
        <p:spPr>
          <a:xfrm>
            <a:off x="766618" y="0"/>
            <a:ext cx="1142538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9A8F71C-E599-4E17-863A-4C58E4A23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12</a:t>
            </a:fld>
            <a:endParaRPr kumimoji="0"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FAE99A2-E200-46B2-899E-9947239B9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671" y="260648"/>
            <a:ext cx="10693927" cy="3819259"/>
          </a:xfrm>
          <a:prstGeom prst="rect">
            <a:avLst/>
          </a:prstGeom>
        </p:spPr>
      </p:pic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6532443C-CC2F-4014-AD5D-AD15DA7CB556}"/>
              </a:ext>
            </a:extLst>
          </p:cNvPr>
          <p:cNvSpPr txBox="1">
            <a:spLocks/>
          </p:cNvSpPr>
          <p:nvPr/>
        </p:nvSpPr>
        <p:spPr>
          <a:xfrm>
            <a:off x="8940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kumimoji="0" lang="zh-TW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D6E5A2-EC83-451F-A719-9AC1370DD5CF}" type="slidenum">
              <a:rPr lang="en-US" altLang="zh-TW" smtClean="0"/>
              <a:pPr/>
              <a:t>12</a:t>
            </a:fld>
            <a:endParaRPr lang="en-US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127A4B5-CCE6-4777-9A56-BAE86D5717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51" t="60274" r="1558"/>
          <a:stretch/>
        </p:blipFill>
        <p:spPr>
          <a:xfrm>
            <a:off x="1091674" y="4326928"/>
            <a:ext cx="10693926" cy="199936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735CB37C-2617-4B46-B119-2776610B17D4}"/>
              </a:ext>
            </a:extLst>
          </p:cNvPr>
          <p:cNvSpPr txBox="1"/>
          <p:nvPr/>
        </p:nvSpPr>
        <p:spPr>
          <a:xfrm>
            <a:off x="5015880" y="2694912"/>
            <a:ext cx="6697710" cy="1514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    學生資訊系統    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新生及畢業生專區</a:t>
            </a:r>
            <a:endParaRPr lang="en-US" altLang="zh-TW" sz="2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8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畢業證照門檻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即可查詢各項證照門檻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800"/>
              </a:lnSpc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審核結果是否通過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2FC5624-212D-4B1D-87BE-06D8CAA41469}"/>
              </a:ext>
            </a:extLst>
          </p:cNvPr>
          <p:cNvSpPr/>
          <p:nvPr/>
        </p:nvSpPr>
        <p:spPr>
          <a:xfrm>
            <a:off x="8256240" y="1196753"/>
            <a:ext cx="1656184" cy="13616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12">
            <a:hlinkClick r:id="" action="ppaction://media"/>
            <a:extLst>
              <a:ext uri="{FF2B5EF4-FFF2-40B4-BE49-F238E27FC236}">
                <a16:creationId xmlns:a16="http://schemas.microsoft.com/office/drawing/2014/main" id="{74A93B04-553C-4EDE-A4A1-5DD9D4E422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56647" y="7870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69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500">
        <p15:prstTrans prst="pageCurlDouble"/>
      </p:transition>
    </mc:Choice>
    <mc:Fallback xmlns="">
      <p:transition spd="slow" advClick="0" advTm="15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43472" y="1340768"/>
            <a:ext cx="9793088" cy="5184576"/>
          </a:xfrm>
        </p:spPr>
        <p:txBody>
          <a:bodyPr>
            <a:noAutofit/>
          </a:bodyPr>
          <a:lstStyle/>
          <a:p>
            <a:pPr marL="271463" indent="-271463" algn="just">
              <a:lnSpc>
                <a:spcPct val="11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畢業應修科目及學分數，係依</a:t>
            </a:r>
            <a:r>
              <a:rPr lang="zh-TW" altLang="en-US" sz="2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入學時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之課程規劃表修習。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★</a:t>
            </a:r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[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課程規劃表</a:t>
            </a:r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] 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至系網頁</a:t>
            </a:r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/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課程規劃</a:t>
            </a:r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/ 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下載 </a:t>
            </a:r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5"/>
              </a:rPr>
              <a:t> </a:t>
            </a:r>
            <a:endParaRPr lang="en-US" altLang="zh-TW" sz="2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1463" indent="-271463" algn="just">
              <a:lnSpc>
                <a:spcPct val="110000"/>
              </a:lnSpc>
              <a:spcBef>
                <a:spcPts val="1200"/>
              </a:spcBef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專業必修、選修課程</a:t>
            </a:r>
            <a:r>
              <a:rPr lang="zh-TW" altLang="en-US" sz="28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，以在本系修習為原則</a:t>
            </a:r>
            <a:r>
              <a:rPr lang="zh-TW" altLang="en-US" sz="2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28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本班級開授之必修、必選課程，應隨班修讀。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因課程異動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等因素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經系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主任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同意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始得修習系上規定之相近課程替代。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1463" indent="-271463" algn="just">
              <a:lnSpc>
                <a:spcPct val="110000"/>
              </a:lnSpc>
              <a:spcBef>
                <a:spcPts val="600"/>
              </a:spcBef>
            </a:pPr>
            <a:r>
              <a:rPr lang="zh-TW" altLang="en-US" sz="2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非學年度課程，重複修習已及格之科目（含科目名稱相同，學分數不同之科目），其學分及成績均不予重複採計。</a:t>
            </a:r>
            <a:r>
              <a:rPr lang="en-US" altLang="zh-TW" sz="2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endParaRPr lang="zh-TW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71463" indent="-271463" algn="just">
              <a:lnSpc>
                <a:spcPct val="110000"/>
              </a:lnSpc>
              <a:spcBef>
                <a:spcPts val="1200"/>
              </a:spcBef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請至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學生資訊系統＼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" action="ppaction://noaction"/>
              </a:rPr>
              <a:t>畢業審核自審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自我審核各應修類別是否有漏修。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426572-6DE3-4C96-9507-5D30EF105D0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15480" y="314330"/>
            <a:ext cx="6330280" cy="664317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◎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畢業資格審查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注意事項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</p:txBody>
      </p: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93CD237C-C66E-459E-9584-6AD5F8B3D604}"/>
              </a:ext>
            </a:extLst>
          </p:cNvPr>
          <p:cNvSpPr txBox="1">
            <a:spLocks/>
          </p:cNvSpPr>
          <p:nvPr/>
        </p:nvSpPr>
        <p:spPr>
          <a:xfrm>
            <a:off x="8940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kumimoji="0" lang="zh-TW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D6E5A2-EC83-451F-A719-9AC1370DD5CF}" type="slidenum">
              <a:rPr lang="en-US" altLang="zh-TW" smtClean="0"/>
              <a:pPr/>
              <a:t>13</a:t>
            </a:fld>
            <a:endParaRPr lang="en-US" altLang="en-US" dirty="0"/>
          </a:p>
        </p:txBody>
      </p:sp>
      <p:pic>
        <p:nvPicPr>
          <p:cNvPr id="4" name="P13">
            <a:hlinkClick r:id="" action="ppaction://media"/>
            <a:extLst>
              <a:ext uri="{FF2B5EF4-FFF2-40B4-BE49-F238E27FC236}">
                <a16:creationId xmlns:a16="http://schemas.microsoft.com/office/drawing/2014/main" id="{5D3A8036-BEE8-4DB1-A15C-9AE62B456BF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76520" y="4912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4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7500">
        <p15:prstTrans prst="pageCurlDouble"/>
      </p:transition>
    </mc:Choice>
    <mc:Fallback xmlns="">
      <p:transition spd="slow" advClick="0" advTm="47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15480" y="1340769"/>
            <a:ext cx="10009112" cy="518457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校訂必修及專業必修，若為</a:t>
            </a:r>
            <a:r>
              <a:rPr lang="zh-TW" altLang="en-US" sz="2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重補修課會對應至</a:t>
            </a:r>
            <a:r>
              <a:rPr lang="en-US" altLang="zh-TW" sz="2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2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自由選修</a:t>
            </a:r>
            <a:r>
              <a:rPr lang="en-US" altLang="zh-TW" sz="2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頁籤，請先與通識中心老師或系辦助教確認後，再於</a:t>
            </a:r>
            <a:r>
              <a:rPr lang="en-US" altLang="zh-TW" sz="2800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自審異動</a:t>
            </a:r>
            <a:r>
              <a:rPr lang="en-US" altLang="zh-TW" sz="2800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註記即可。</a:t>
            </a:r>
            <a:endParaRPr lang="en-US" altLang="zh-TW" sz="2800" u="sng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自審異動後，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須經系助教確認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並審核通過後，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才會對應至正確的位置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[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系辦預計明年</a:t>
            </a:r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月初進行初審</a:t>
            </a:r>
            <a:r>
              <a:rPr lang="en-US" altLang="zh-TW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]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426572-6DE3-4C96-9507-5D30EF105D0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59496" y="404664"/>
            <a:ext cx="6330280" cy="664317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◎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畢業資格審查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注意事項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</p:txBody>
      </p: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FA2CADCF-65BC-4C0D-ABC5-595BE7DCA374}"/>
              </a:ext>
            </a:extLst>
          </p:cNvPr>
          <p:cNvSpPr txBox="1">
            <a:spLocks/>
          </p:cNvSpPr>
          <p:nvPr/>
        </p:nvSpPr>
        <p:spPr>
          <a:xfrm>
            <a:off x="8940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kumimoji="0" lang="zh-TW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D6E5A2-EC83-451F-A719-9AC1370DD5CF}" type="slidenum">
              <a:rPr lang="en-US" altLang="zh-TW" smtClean="0"/>
              <a:pPr/>
              <a:t>14</a:t>
            </a:fld>
            <a:endParaRPr lang="en-US" altLang="en-US" dirty="0"/>
          </a:p>
        </p:txBody>
      </p:sp>
      <p:pic>
        <p:nvPicPr>
          <p:cNvPr id="4" name="P14">
            <a:hlinkClick r:id="" action="ppaction://media"/>
            <a:extLst>
              <a:ext uri="{FF2B5EF4-FFF2-40B4-BE49-F238E27FC236}">
                <a16:creationId xmlns:a16="http://schemas.microsoft.com/office/drawing/2014/main" id="{803CE7C6-946F-4AE6-928F-EA6C0CF5146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88488" y="6289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1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3000">
        <p15:prstTrans prst="pageCurlDouble"/>
      </p:transition>
    </mc:Choice>
    <mc:Fallback xmlns="">
      <p:transition spd="slow" advClick="0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351584" y="1628800"/>
            <a:ext cx="8136904" cy="45365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87488" y="1412776"/>
            <a:ext cx="9865096" cy="59766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6700" indent="-266700" algn="just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zh-TW" altLang="en-US" sz="28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大學入門、創造力講座及畢業門檻</a:t>
            </a:r>
            <a:r>
              <a:rPr lang="zh-TW" altLang="en-US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，可至</a:t>
            </a:r>
            <a:r>
              <a:rPr lang="en-US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學生資訊系統＼畢業證照門檻</a:t>
            </a:r>
            <a:r>
              <a:rPr lang="en-US" altLang="zh-TW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 </a:t>
            </a:r>
            <a:r>
              <a:rPr lang="zh-TW" altLang="en-US" sz="2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查詢是否通過。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6700" indent="-266700" algn="just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專業證照畢業門檻，於應屆畢業之</a:t>
            </a:r>
            <a:r>
              <a:rPr lang="zh-TW" altLang="en-US" sz="28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次學期開學前未取得者，須完成次學期之註冊繳費程序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（若於下學年度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月開學前仍未通過者，視為延修生，須於開學後第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個禮拜完成註冊繳費）。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6700" indent="-266700" algn="just">
              <a:lnSpc>
                <a:spcPct val="12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次學期取得證照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並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審查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通過者，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得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於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次學期之</a:t>
            </a:r>
            <a:r>
              <a:rPr lang="zh-TW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期末始得領取畢業證書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（即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月畢業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月領證書）</a:t>
            </a:r>
            <a:endParaRPr lang="en-US" altLang="zh-TW" sz="28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87488" y="360537"/>
            <a:ext cx="6330280" cy="664317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◎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畢業資格審查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注意事項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</p:txBody>
      </p:sp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0AB79A85-815A-4EFE-A909-F56F4372731D}"/>
              </a:ext>
            </a:extLst>
          </p:cNvPr>
          <p:cNvSpPr txBox="1">
            <a:spLocks/>
          </p:cNvSpPr>
          <p:nvPr/>
        </p:nvSpPr>
        <p:spPr>
          <a:xfrm>
            <a:off x="8940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kumimoji="0" lang="zh-TW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D6E5A2-EC83-451F-A719-9AC1370DD5CF}" type="slidenum">
              <a:rPr lang="en-US" altLang="zh-TW" smtClean="0"/>
              <a:pPr/>
              <a:t>15</a:t>
            </a:fld>
            <a:endParaRPr lang="en-US" altLang="en-US" dirty="0"/>
          </a:p>
        </p:txBody>
      </p:sp>
      <p:pic>
        <p:nvPicPr>
          <p:cNvPr id="3" name="P15">
            <a:hlinkClick r:id="" action="ppaction://media"/>
            <a:extLst>
              <a:ext uri="{FF2B5EF4-FFF2-40B4-BE49-F238E27FC236}">
                <a16:creationId xmlns:a16="http://schemas.microsoft.com/office/drawing/2014/main" id="{75459441-FA6F-4280-A017-80C50BC25B8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4714" y="53749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11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5000">
        <p15:prstTrans prst="pageCurlDouble"/>
      </p:transition>
    </mc:Choice>
    <mc:Fallback xmlns="">
      <p:transition spd="slow" advClick="0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415480" y="1628800"/>
            <a:ext cx="10108651" cy="49685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8775" indent="-358775" algn="just">
              <a:lnSpc>
                <a:spcPts val="38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altLang="zh-TW" sz="2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請班代於</a:t>
            </a:r>
            <a:r>
              <a:rPr lang="zh-TW" altLang="en-US" sz="2800" u="sng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大四下學期開學時</a:t>
            </a:r>
            <a:r>
              <a:rPr altLang="en-US" sz="2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zh-TW" altLang="en-US" sz="28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系</a:t>
            </a:r>
            <a:r>
              <a:rPr altLang="en-US" sz="28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辦公室</a:t>
            </a:r>
            <a:r>
              <a:rPr lang="zh-TW" altLang="en-US" sz="28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28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T2-619.1</a:t>
            </a:r>
            <a:r>
              <a:rPr lang="zh-TW" altLang="en-US" sz="2800" kern="1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altLang="zh-TW" sz="2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領取</a:t>
            </a:r>
            <a:r>
              <a:rPr altLang="zh-TW" sz="2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altLang="zh-TW" sz="28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畢業調查表</a:t>
            </a:r>
            <a:r>
              <a:rPr altLang="zh-TW" sz="2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altLang="en-US" sz="2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8775" indent="-358775" algn="just">
              <a:lnSpc>
                <a:spcPts val="38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altLang="en-US" sz="2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</a:t>
            </a:r>
            <a:r>
              <a:rPr altLang="zh-TW" sz="2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同學</a:t>
            </a:r>
            <a:r>
              <a:rPr altLang="zh-TW" sz="28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上網自審</a:t>
            </a:r>
            <a:r>
              <a:rPr altLang="zh-TW" sz="2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，於【</a:t>
            </a:r>
            <a:r>
              <a:rPr altLang="zh-TW" sz="2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◎自我審查】頁籤確認</a:t>
            </a:r>
            <a:r>
              <a:rPr altLang="zh-TW" sz="28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是否能如期畢業</a:t>
            </a:r>
            <a:r>
              <a:rPr altLang="zh-TW" sz="2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，並於</a:t>
            </a:r>
            <a:r>
              <a:rPr altLang="zh-TW" sz="2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「畢業調查表」勾選是否畢業及簽名</a:t>
            </a:r>
            <a:r>
              <a:rPr altLang="zh-TW" sz="2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8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8775" indent="-358775" algn="just">
              <a:lnSpc>
                <a:spcPts val="38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altLang="zh-TW" sz="2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altLang="zh-TW" sz="28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畢業調查表</a:t>
            </a:r>
            <a:r>
              <a:rPr altLang="zh-TW" sz="2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r>
              <a:rPr altLang="zh-TW" sz="2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</a:t>
            </a:r>
            <a:r>
              <a:rPr lang="zh-TW" altLang="en-US" sz="2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依表件期限內</a:t>
            </a:r>
            <a:r>
              <a:rPr altLang="zh-TW" sz="2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完成簽章並送系辦</a:t>
            </a:r>
            <a:r>
              <a:rPr altLang="en-US" sz="2800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公室</a:t>
            </a:r>
            <a:r>
              <a:rPr altLang="zh-TW" sz="2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賡續辦理審查作業。</a:t>
            </a:r>
            <a:endParaRPr lang="en-US" altLang="zh-TW" sz="2800" kern="1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58775" indent="-358775" algn="just">
              <a:lnSpc>
                <a:spcPts val="38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b="1" kern="1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詳細規定依註冊組公告</a:t>
            </a:r>
            <a:r>
              <a:rPr lang="zh-TW" altLang="en-US" sz="2800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應屆畢業生畢業資格審查流程及時程。</a:t>
            </a:r>
            <a:endParaRPr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1594CB-6E05-48A3-A643-04ED540E000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87488" y="360537"/>
            <a:ext cx="6330280" cy="664317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◎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畢業資格審查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注意事項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</p:txBody>
      </p: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44EA08BF-9565-492F-9F6F-2C2DE3898CE6}"/>
              </a:ext>
            </a:extLst>
          </p:cNvPr>
          <p:cNvSpPr txBox="1">
            <a:spLocks/>
          </p:cNvSpPr>
          <p:nvPr/>
        </p:nvSpPr>
        <p:spPr>
          <a:xfrm>
            <a:off x="8940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kumimoji="0" lang="zh-TW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D6E5A2-EC83-451F-A719-9AC1370DD5CF}" type="slidenum">
              <a:rPr lang="en-US" altLang="zh-TW" smtClean="0"/>
              <a:pPr/>
              <a:t>16</a:t>
            </a:fld>
            <a:endParaRPr lang="en-US" altLang="en-US" dirty="0"/>
          </a:p>
        </p:txBody>
      </p:sp>
      <p:pic>
        <p:nvPicPr>
          <p:cNvPr id="4" name="P16">
            <a:hlinkClick r:id="" action="ppaction://media"/>
            <a:extLst>
              <a:ext uri="{FF2B5EF4-FFF2-40B4-BE49-F238E27FC236}">
                <a16:creationId xmlns:a16="http://schemas.microsoft.com/office/drawing/2014/main" id="{2F70C961-624A-4646-BEC5-97CF32EDB1C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33182" y="3040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99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8500">
        <p15:prstTrans prst="pageCurlDouble"/>
      </p:transition>
    </mc:Choice>
    <mc:Fallback xmlns="">
      <p:transition spd="slow" advClick="0" advTm="28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1CD144E6-114B-43FF-9851-5839FC663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7366" y="4806467"/>
            <a:ext cx="2024468" cy="2051533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199456" y="1988840"/>
            <a:ext cx="9793088" cy="345638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br>
              <a:rPr lang="en-US" altLang="zh-TW" sz="6000" dirty="0">
                <a:solidFill>
                  <a:schemeClr val="tx1"/>
                </a:solidFill>
              </a:rPr>
            </a:br>
            <a:br>
              <a:rPr lang="en-US" altLang="zh-TW" sz="2000" dirty="0">
                <a:solidFill>
                  <a:schemeClr val="tx1"/>
                </a:solidFill>
              </a:rPr>
            </a:br>
            <a:r>
              <a:rPr lang="zh-TW" altLang="en-US" sz="6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是否仍有問題？</a:t>
            </a:r>
            <a:br>
              <a:rPr lang="en-US" altLang="zh-TW" sz="6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．</a:t>
            </a:r>
            <a:br>
              <a:rPr lang="en-US" altLang="zh-TW" sz="6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</a:t>
            </a:r>
            <a:r>
              <a:rPr lang="zh-TW" altLang="en-US" sz="36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請上網查看</a:t>
            </a:r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file"/>
              </a:rPr>
              <a:t>【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file"/>
              </a:rPr>
              <a:t>畢業生專區</a:t>
            </a:r>
            <a:r>
              <a:rPr lang="en-US" altLang="zh-TW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file"/>
              </a:rPr>
              <a:t>】</a:t>
            </a:r>
            <a:r>
              <a:rPr lang="zh-TW" altLang="en-US" sz="36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br>
              <a:rPr lang="en-US" altLang="zh-TW" sz="36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36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3600" b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3600" b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各系畢業資格審核注意事項</a:t>
            </a:r>
            <a:r>
              <a:rPr lang="en-US" altLang="zh-TW" sz="3600" b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br>
              <a:rPr lang="en-US" altLang="zh-TW" sz="3600" b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br>
              <a:rPr lang="en-US" altLang="zh-TW" sz="3600" b="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itchFamily="2" charset="2"/>
              </a:rPr>
              <a:t></a:t>
            </a:r>
            <a:r>
              <a:rPr lang="zh-TW" altLang="en-US" sz="3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或至系辦公室洽詢詹雯婷助教</a:t>
            </a:r>
            <a:r>
              <a:rPr lang="en-US" altLang="zh-TW" sz="3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3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分機</a:t>
            </a:r>
            <a:r>
              <a:rPr lang="en-US" altLang="zh-TW" sz="36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7458)</a:t>
            </a:r>
            <a:endParaRPr lang="zh-TW" sz="36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EC9087EF-FC6F-4B3F-94A6-1D80E5A79796}"/>
              </a:ext>
            </a:extLst>
          </p:cNvPr>
          <p:cNvSpPr txBox="1">
            <a:spLocks/>
          </p:cNvSpPr>
          <p:nvPr/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kumimoji="0" lang="zh-TW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D6E5A2-EC83-451F-A719-9AC1370DD5CF}" type="slidenum">
              <a:rPr lang="en-US" altLang="zh-TW" smtClean="0"/>
              <a:pPr/>
              <a:t>17</a:t>
            </a:fld>
            <a:endParaRPr lang="en-US" altLang="en-US" dirty="0"/>
          </a:p>
        </p:txBody>
      </p:sp>
      <p:pic>
        <p:nvPicPr>
          <p:cNvPr id="4" name="P17">
            <a:hlinkClick r:id="" action="ppaction://media"/>
            <a:extLst>
              <a:ext uri="{FF2B5EF4-FFF2-40B4-BE49-F238E27FC236}">
                <a16:creationId xmlns:a16="http://schemas.microsoft.com/office/drawing/2014/main" id="{69F3507B-6BD4-4393-A651-F935537BBD1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80067" y="1268760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820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4500">
        <p14:prism isInverted="1"/>
      </p:transition>
    </mc:Choice>
    <mc:Fallback xmlns="">
      <p:transition spd="slow" advClick="0" advTm="14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B7B47E96-2D34-4C62-9C3E-B1B68E1C7E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563763"/>
              </p:ext>
            </p:extLst>
          </p:nvPr>
        </p:nvGraphicFramePr>
        <p:xfrm>
          <a:off x="1585717" y="-639738"/>
          <a:ext cx="9550843" cy="5189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標題 1">
            <a:extLst>
              <a:ext uri="{FF2B5EF4-FFF2-40B4-BE49-F238E27FC236}">
                <a16:creationId xmlns:a16="http://schemas.microsoft.com/office/drawing/2014/main" id="{FF967B91-8F53-4913-81E9-1DEEE3F9AA4C}"/>
              </a:ext>
            </a:extLst>
          </p:cNvPr>
          <p:cNvSpPr txBox="1">
            <a:spLocks/>
          </p:cNvSpPr>
          <p:nvPr/>
        </p:nvSpPr>
        <p:spPr>
          <a:xfrm>
            <a:off x="5388905" y="4852046"/>
            <a:ext cx="5747655" cy="13620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5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簡報完畢 敬請指教</a:t>
            </a:r>
          </a:p>
        </p:txBody>
      </p:sp>
      <p:pic>
        <p:nvPicPr>
          <p:cNvPr id="1026" name="Picture 2" descr="畢業PSD圖案素材免費下載，圖片尺寸1100 × 1100px - Lovepik">
            <a:extLst>
              <a:ext uri="{FF2B5EF4-FFF2-40B4-BE49-F238E27FC236}">
                <a16:creationId xmlns:a16="http://schemas.microsoft.com/office/drawing/2014/main" id="{7CCF7209-3A06-47F6-8439-5CB004909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62" y="3129636"/>
            <a:ext cx="3387110" cy="33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18">
            <a:hlinkClick r:id="" action="ppaction://media"/>
            <a:extLst>
              <a:ext uri="{FF2B5EF4-FFF2-40B4-BE49-F238E27FC236}">
                <a16:creationId xmlns:a16="http://schemas.microsoft.com/office/drawing/2014/main" id="{B4863C31-48D8-4E2D-BD83-C0C5637838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64552" y="2606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273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6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Graphic spid="5" grpId="0">
        <p:bldAsOne/>
      </p:bldGraphic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◎ </a:t>
            </a:r>
            <a:r>
              <a:rPr lang="zh-TW" altLang="en-US" sz="3200" b="1" dirty="0">
                <a:latin typeface="華康中圓體" pitchFamily="49" charset="-120"/>
                <a:ea typeface="華康中圓體" pitchFamily="49" charset="-120"/>
              </a:rPr>
              <a:t>應屆畢業生規定：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03276" y="1628800"/>
            <a:ext cx="10209348" cy="530869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如學業成績優異未修足學期數，但學分已修足欲畢業者，須依學則第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54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條規定申請提前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學期畢業，審核通過者始得畢業。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★ 每年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月中旬申請提前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學期畢業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738000" indent="-73800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★ 應修科目與學分全部修畢，各學期名次在該系該年級學生數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％以內且操行成績各學期均在</a:t>
            </a:r>
            <a:r>
              <a:rPr lang="en-US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80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分以上。</a:t>
            </a:r>
            <a:endParaRPr lang="en-US" altLang="zh-TW" sz="2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四年級每學期修習學分數：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25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學分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90806"/>
              </p:ext>
            </p:extLst>
          </p:nvPr>
        </p:nvGraphicFramePr>
        <p:xfrm>
          <a:off x="1703512" y="1233162"/>
          <a:ext cx="4522655" cy="1676400"/>
        </p:xfrm>
        <a:graphic>
          <a:graphicData uri="http://schemas.openxmlformats.org/drawingml/2006/table">
            <a:tbl>
              <a:tblPr firstRow="1" bandRow="1"/>
              <a:tblGrid>
                <a:gridCol w="4522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</a:t>
                      </a:r>
                      <a:r>
                        <a:rPr lang="zh-TW" altLang="en-US" sz="28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年制</a:t>
                      </a:r>
                      <a:endParaRPr lang="zh-TW" sz="28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sz="36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學期</a:t>
                      </a:r>
                      <a:r>
                        <a:rPr lang="zh-TW" altLang="en-US" sz="36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皆在學</a:t>
                      </a:r>
                      <a:endParaRPr lang="zh-TW" sz="36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Times New Roman" panose="02020603050405020304" pitchFamily="18" charset="0"/>
                          <a:ea typeface="標楷體" pitchFamily="65" charset="-120"/>
                          <a:cs typeface="Times New Roman" panose="02020603050405020304" pitchFamily="18" charset="0"/>
                        </a:rPr>
                        <a:t>註：休學之學期不算在學。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標楷體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BDB93EF8-6825-4C2B-A387-66EDFFE24736}"/>
              </a:ext>
            </a:extLst>
          </p:cNvPr>
          <p:cNvSpPr txBox="1">
            <a:spLocks/>
          </p:cNvSpPr>
          <p:nvPr/>
        </p:nvSpPr>
        <p:spPr>
          <a:xfrm>
            <a:off x="8940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kumimoji="0" lang="zh-TW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D6E5A2-EC83-451F-A719-9AC1370DD5CF}" type="slidenum">
              <a:rPr lang="en-US" altLang="zh-TW" smtClean="0"/>
              <a:pPr/>
              <a:t>2</a:t>
            </a:fld>
            <a:endParaRPr lang="en-US" altLang="en-US" dirty="0"/>
          </a:p>
        </p:txBody>
      </p:sp>
      <p:pic>
        <p:nvPicPr>
          <p:cNvPr id="8" name="P2">
            <a:hlinkClick r:id="" action="ppaction://media"/>
            <a:extLst>
              <a:ext uri="{FF2B5EF4-FFF2-40B4-BE49-F238E27FC236}">
                <a16:creationId xmlns:a16="http://schemas.microsoft.com/office/drawing/2014/main" id="{EE7994E3-D030-400F-BADC-B3A8184E8D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88488" y="1385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2000">
        <p14:prism/>
      </p:transition>
    </mc:Choice>
    <mc:Fallback xmlns="">
      <p:transition spd="slow" advClick="0" advTm="4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Freeform 22"/>
          <p:cNvSpPr>
            <a:spLocks noEditPoints="1"/>
          </p:cNvSpPr>
          <p:nvPr/>
        </p:nvSpPr>
        <p:spPr bwMode="gray">
          <a:xfrm>
            <a:off x="2279650" y="2205039"/>
            <a:ext cx="6408738" cy="4441825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FFD1E8"/>
              </a:gs>
              <a:gs pos="100000">
                <a:srgbClr val="FFF3F3"/>
              </a:gs>
            </a:gsLst>
            <a:lin ang="2700000" scaled="1"/>
          </a:gradFill>
          <a:ln>
            <a:noFill/>
          </a:ln>
          <a:effectLst>
            <a:outerShdw dist="206741" dir="8249373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2" name="Text Box 23"/>
          <p:cNvSpPr txBox="1">
            <a:spLocks noChangeArrowheads="1"/>
          </p:cNvSpPr>
          <p:nvPr/>
        </p:nvSpPr>
        <p:spPr bwMode="auto">
          <a:xfrm>
            <a:off x="5407471" y="1389931"/>
            <a:ext cx="658233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1"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1"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大學入門</a:t>
            </a:r>
            <a:r>
              <a:rPr kumimoji="1"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（通識教育中心 ）</a:t>
            </a:r>
            <a:endParaRPr kumimoji="1" lang="en-US" altLang="zh-TW" sz="20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/>
            <a:r>
              <a:rPr kumimoji="1"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1"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創造力講座</a:t>
            </a:r>
            <a:r>
              <a:rPr kumimoji="1"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kumimoji="1"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三創教育與發展中心</a:t>
            </a:r>
            <a:r>
              <a:rPr kumimoji="1"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</a:p>
          <a:p>
            <a:r>
              <a:rPr kumimoji="1" lang="en-US" altLang="zh-TW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1" lang="zh-TW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勞作教育</a:t>
            </a:r>
            <a:r>
              <a:rPr kumimoji="1"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（服務學習組）</a:t>
            </a:r>
          </a:p>
        </p:txBody>
      </p:sp>
      <p:sp>
        <p:nvSpPr>
          <p:cNvPr id="6151" name="Text Box 25"/>
          <p:cNvSpPr txBox="1">
            <a:spLocks noChangeArrowheads="1"/>
          </p:cNvSpPr>
          <p:nvPr/>
        </p:nvSpPr>
        <p:spPr bwMode="auto">
          <a:xfrm>
            <a:off x="6915150" y="3330617"/>
            <a:ext cx="4944487" cy="2483175"/>
          </a:xfrm>
          <a:prstGeom prst="rect">
            <a:avLst/>
          </a:prstGeom>
          <a:solidFill>
            <a:schemeClr val="lt1">
              <a:alpha val="20000"/>
            </a:schemeClr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44000" rIns="144000" bIns="3600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kumimoji="1" lang="en-US" altLang="zh-TW" sz="2800" b="1" dirty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kumimoji="1" lang="zh-TW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修畢 </a:t>
            </a:r>
            <a:r>
              <a:rPr kumimoji="1" lang="en-US" altLang="zh-TW" sz="2800" b="1" dirty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128</a:t>
            </a:r>
            <a:r>
              <a:rPr kumimoji="1" lang="zh-TW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學分</a:t>
            </a:r>
            <a:r>
              <a:rPr kumimoji="1" lang="en-US" altLang="zh-TW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1" lang="zh-TW" alt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含校定必修</a:t>
            </a:r>
            <a:r>
              <a:rPr kumimoji="1" lang="en-US" altLang="zh-TW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30</a:t>
            </a:r>
            <a:r>
              <a:rPr kumimoji="1" lang="zh-TW" altLang="en-US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學分</a:t>
            </a:r>
            <a:r>
              <a:rPr kumimoji="1" lang="en-US" altLang="zh-TW" sz="2000" b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kumimoji="1" lang="zh-TW" altLang="en-US" sz="2000" b="1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6700" indent="-266700">
              <a:spcBef>
                <a:spcPts val="600"/>
              </a:spcBef>
              <a:defRPr/>
            </a:pPr>
            <a:r>
              <a:rPr kumimoji="1" lang="en-US" altLang="zh-TW" sz="2800" b="1" dirty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kumimoji="1" lang="zh-TW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專業證照 </a:t>
            </a:r>
            <a:endParaRPr kumimoji="1" lang="en-US" altLang="zh-TW" sz="2800" b="1" dirty="0">
              <a:solidFill>
                <a:srgbClr val="6600C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1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項「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類」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 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項「 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類」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證照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defRPr/>
            </a:pPr>
            <a:r>
              <a:rPr kumimoji="1" lang="en-US" altLang="zh-TW" sz="2800" b="1" dirty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3.</a:t>
            </a:r>
            <a:r>
              <a:rPr kumimoji="1" lang="zh-TW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校內實作</a:t>
            </a:r>
          </a:p>
          <a:p>
            <a:pPr>
              <a:spcBef>
                <a:spcPts val="600"/>
              </a:spcBef>
              <a:defRPr/>
            </a:pPr>
            <a:r>
              <a:rPr kumimoji="1" lang="en-US" altLang="zh-TW" sz="2800" b="1" dirty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4.</a:t>
            </a:r>
            <a:r>
              <a:rPr kumimoji="1" lang="zh-TW" altLang="en-US" sz="2800" b="1" dirty="0">
                <a:solidFill>
                  <a:srgbClr val="6600CC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校外實習</a:t>
            </a:r>
            <a:endParaRPr kumimoji="1" lang="en-US" altLang="zh-TW" sz="2800" b="1" dirty="0">
              <a:solidFill>
                <a:srgbClr val="6600CC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9464" name="Group 26"/>
          <p:cNvGrpSpPr>
            <a:grpSpLocks/>
          </p:cNvGrpSpPr>
          <p:nvPr/>
        </p:nvGrpSpPr>
        <p:grpSpPr bwMode="auto">
          <a:xfrm>
            <a:off x="5080001" y="4291014"/>
            <a:ext cx="1870075" cy="1958975"/>
            <a:chOff x="839" y="2659"/>
            <a:chExt cx="1178" cy="1234"/>
          </a:xfrm>
        </p:grpSpPr>
        <p:sp>
          <p:nvSpPr>
            <p:cNvPr id="19472" name="Oval 27"/>
            <p:cNvSpPr>
              <a:spLocks noChangeArrowheads="1"/>
            </p:cNvSpPr>
            <p:nvPr/>
          </p:nvSpPr>
          <p:spPr bwMode="gray">
            <a:xfrm rot="-723406">
              <a:off x="1111" y="3430"/>
              <a:ext cx="906" cy="463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3" name="Oval 28"/>
            <p:cNvSpPr>
              <a:spLocks noChangeArrowheads="1"/>
            </p:cNvSpPr>
            <p:nvPr/>
          </p:nvSpPr>
          <p:spPr bwMode="gray">
            <a:xfrm>
              <a:off x="839" y="2659"/>
              <a:ext cx="1074" cy="1004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4" name="Oval 29"/>
            <p:cNvSpPr>
              <a:spLocks noChangeArrowheads="1"/>
            </p:cNvSpPr>
            <p:nvPr/>
          </p:nvSpPr>
          <p:spPr bwMode="gray">
            <a:xfrm>
              <a:off x="852" y="2665"/>
              <a:ext cx="1049" cy="97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5" name="Oval 30"/>
            <p:cNvSpPr>
              <a:spLocks noChangeArrowheads="1"/>
            </p:cNvSpPr>
            <p:nvPr/>
          </p:nvSpPr>
          <p:spPr bwMode="gray">
            <a:xfrm>
              <a:off x="863" y="2674"/>
              <a:ext cx="998" cy="914"/>
            </a:xfrm>
            <a:prstGeom prst="ellipse">
              <a:avLst/>
            </a:prstGeom>
            <a:solidFill>
              <a:srgbClr val="CC99FF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6" name="Oval 31"/>
            <p:cNvSpPr>
              <a:spLocks noChangeArrowheads="1"/>
            </p:cNvSpPr>
            <p:nvPr/>
          </p:nvSpPr>
          <p:spPr bwMode="gray">
            <a:xfrm>
              <a:off x="921" y="2701"/>
              <a:ext cx="888" cy="74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7" name="Text Box 32"/>
            <p:cNvSpPr txBox="1">
              <a:spLocks noChangeArrowheads="1"/>
            </p:cNvSpPr>
            <p:nvPr/>
          </p:nvSpPr>
          <p:spPr bwMode="gray">
            <a:xfrm>
              <a:off x="1111" y="2840"/>
              <a:ext cx="54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zh-TW" altLang="en-US" sz="5400" dirty="0">
                  <a:solidFill>
                    <a:srgbClr val="000000"/>
                  </a:solidFill>
                  <a:ea typeface="標楷體" pitchFamily="65" charset="-120"/>
                </a:rPr>
                <a:t>系</a:t>
              </a:r>
              <a:endParaRPr lang="zh-TW" altLang="en-US" sz="5400" dirty="0">
                <a:ea typeface="標楷體" pitchFamily="65" charset="-120"/>
              </a:endParaRPr>
            </a:p>
          </p:txBody>
        </p:sp>
      </p:grpSp>
      <p:grpSp>
        <p:nvGrpSpPr>
          <p:cNvPr id="19465" name="Group 33"/>
          <p:cNvGrpSpPr>
            <a:grpSpLocks/>
          </p:cNvGrpSpPr>
          <p:nvPr/>
        </p:nvGrpSpPr>
        <p:grpSpPr bwMode="auto">
          <a:xfrm>
            <a:off x="3135314" y="2120901"/>
            <a:ext cx="1152525" cy="1152525"/>
            <a:chOff x="612" y="1842"/>
            <a:chExt cx="726" cy="726"/>
          </a:xfrm>
        </p:grpSpPr>
        <p:sp>
          <p:nvSpPr>
            <p:cNvPr id="19466" name="Oval 34"/>
            <p:cNvSpPr>
              <a:spLocks noChangeArrowheads="1"/>
            </p:cNvSpPr>
            <p:nvPr/>
          </p:nvSpPr>
          <p:spPr bwMode="gray">
            <a:xfrm rot="-772996">
              <a:off x="612" y="2145"/>
              <a:ext cx="672" cy="423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zh-TW" altLang="en-US" sz="10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467" name="Oval 35"/>
            <p:cNvSpPr>
              <a:spLocks noChangeArrowheads="1"/>
            </p:cNvSpPr>
            <p:nvPr/>
          </p:nvSpPr>
          <p:spPr bwMode="gray">
            <a:xfrm>
              <a:off x="654" y="1846"/>
              <a:ext cx="684" cy="70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68" name="Oval 36"/>
            <p:cNvSpPr>
              <a:spLocks noChangeArrowheads="1"/>
            </p:cNvSpPr>
            <p:nvPr/>
          </p:nvSpPr>
          <p:spPr bwMode="gray">
            <a:xfrm>
              <a:off x="663" y="1850"/>
              <a:ext cx="667" cy="68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69" name="Oval 37"/>
            <p:cNvSpPr>
              <a:spLocks noChangeArrowheads="1"/>
            </p:cNvSpPr>
            <p:nvPr/>
          </p:nvSpPr>
          <p:spPr bwMode="gray">
            <a:xfrm>
              <a:off x="669" y="1857"/>
              <a:ext cx="635" cy="638"/>
            </a:xfrm>
            <a:prstGeom prst="ellipse">
              <a:avLst/>
            </a:prstGeom>
            <a:solidFill>
              <a:srgbClr val="89A5FF">
                <a:alpha val="4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0" name="Oval 38"/>
            <p:cNvSpPr>
              <a:spLocks noChangeArrowheads="1"/>
            </p:cNvSpPr>
            <p:nvPr/>
          </p:nvSpPr>
          <p:spPr bwMode="gray">
            <a:xfrm>
              <a:off x="703" y="1842"/>
              <a:ext cx="565" cy="51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19471" name="Text Box 39"/>
            <p:cNvSpPr txBox="1">
              <a:spLocks noChangeArrowheads="1"/>
            </p:cNvSpPr>
            <p:nvPr/>
          </p:nvSpPr>
          <p:spPr bwMode="gray">
            <a:xfrm>
              <a:off x="703" y="1888"/>
              <a:ext cx="517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zh-TW" altLang="en-US" sz="5400" dirty="0">
                  <a:solidFill>
                    <a:srgbClr val="000000"/>
                  </a:solidFill>
                  <a:ea typeface="標楷體" pitchFamily="65" charset="-120"/>
                </a:rPr>
                <a:t>校</a:t>
              </a:r>
              <a:endParaRPr lang="zh-TW" altLang="en-US" sz="5400" dirty="0">
                <a:ea typeface="標楷體" pitchFamily="65" charset="-120"/>
              </a:endParaRPr>
            </a:p>
          </p:txBody>
        </p:sp>
      </p:grp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4349615" y="447328"/>
            <a:ext cx="3816350" cy="677416"/>
          </a:xfrm>
          <a:prstGeom prst="roundRect">
            <a:avLst>
              <a:gd name="adj" fmla="val 50000"/>
            </a:avLst>
          </a:prstGeom>
          <a:solidFill>
            <a:srgbClr val="FFCCFF">
              <a:alpha val="20000"/>
            </a:srgbClr>
          </a:solidFill>
          <a:ln w="38100">
            <a:solidFill>
              <a:srgbClr val="FFCCFF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如何順利畢業？</a:t>
            </a:r>
          </a:p>
        </p:txBody>
      </p:sp>
      <p:sp>
        <p:nvSpPr>
          <p:cNvPr id="21" name="投影片編號版面配置區 1">
            <a:extLst>
              <a:ext uri="{FF2B5EF4-FFF2-40B4-BE49-F238E27FC236}">
                <a16:creationId xmlns:a16="http://schemas.microsoft.com/office/drawing/2014/main" id="{D4930A7A-4DEE-44CA-828C-C6E041F7A4B0}"/>
              </a:ext>
            </a:extLst>
          </p:cNvPr>
          <p:cNvSpPr txBox="1">
            <a:spLocks/>
          </p:cNvSpPr>
          <p:nvPr/>
        </p:nvSpPr>
        <p:spPr>
          <a:xfrm>
            <a:off x="8940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kumimoji="0" lang="zh-TW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D6E5A2-EC83-451F-A719-9AC1370DD5CF}" type="slidenum">
              <a:rPr lang="en-US" altLang="zh-TW" smtClean="0"/>
              <a:pPr/>
              <a:t>3</a:t>
            </a:fld>
            <a:endParaRPr lang="en-US" altLang="en-US" dirty="0"/>
          </a:p>
        </p:txBody>
      </p:sp>
      <p:pic>
        <p:nvPicPr>
          <p:cNvPr id="3" name="P3">
            <a:hlinkClick r:id="" action="ppaction://media"/>
            <a:extLst>
              <a:ext uri="{FF2B5EF4-FFF2-40B4-BE49-F238E27FC236}">
                <a16:creationId xmlns:a16="http://schemas.microsoft.com/office/drawing/2014/main" id="{EB67E33E-89C2-4F9D-B472-C2A748568B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48528" y="8810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3500">
        <p14:prism isInverted="1"/>
      </p:transition>
    </mc:Choice>
    <mc:Fallback xmlns="">
      <p:transition spd="slow" advClick="0" advTm="33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391098" y="210163"/>
            <a:ext cx="5001046" cy="567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◎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畢業資格應修學分數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ACDE58D3-ABD0-4274-85BE-4EFA3419B54D}"/>
              </a:ext>
            </a:extLst>
          </p:cNvPr>
          <p:cNvGrpSpPr/>
          <p:nvPr/>
        </p:nvGrpSpPr>
        <p:grpSpPr>
          <a:xfrm>
            <a:off x="1775520" y="908720"/>
            <a:ext cx="9023682" cy="5790040"/>
            <a:chOff x="2351584" y="1016001"/>
            <a:chExt cx="7613380" cy="5292879"/>
          </a:xfrm>
        </p:grpSpPr>
        <p:grpSp>
          <p:nvGrpSpPr>
            <p:cNvPr id="4" name="群組 3"/>
            <p:cNvGrpSpPr/>
            <p:nvPr/>
          </p:nvGrpSpPr>
          <p:grpSpPr>
            <a:xfrm>
              <a:off x="3305584" y="1664864"/>
              <a:ext cx="5166508" cy="540000"/>
              <a:chOff x="1781584" y="1664864"/>
              <a:chExt cx="5166508" cy="540000"/>
            </a:xfrm>
          </p:grpSpPr>
          <p:sp>
            <p:nvSpPr>
              <p:cNvPr id="21507" name="Line 5"/>
              <p:cNvSpPr>
                <a:spLocks noChangeShapeType="1"/>
              </p:cNvSpPr>
              <p:nvPr/>
            </p:nvSpPr>
            <p:spPr bwMode="auto">
              <a:xfrm flipH="1" flipV="1">
                <a:off x="1781584" y="1664864"/>
                <a:ext cx="0" cy="540000"/>
              </a:xfrm>
              <a:prstGeom prst="line">
                <a:avLst/>
              </a:prstGeom>
              <a:noFill/>
              <a:ln w="57150">
                <a:solidFill>
                  <a:srgbClr val="4D4D4D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508" name="Line 7"/>
              <p:cNvSpPr>
                <a:spLocks noChangeShapeType="1"/>
              </p:cNvSpPr>
              <p:nvPr/>
            </p:nvSpPr>
            <p:spPr bwMode="auto">
              <a:xfrm flipH="1" flipV="1">
                <a:off x="6948092" y="1664864"/>
                <a:ext cx="0" cy="540000"/>
              </a:xfrm>
              <a:prstGeom prst="line">
                <a:avLst/>
              </a:prstGeom>
              <a:noFill/>
              <a:ln w="57150">
                <a:solidFill>
                  <a:srgbClr val="4D4D4D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510" name="Line 4"/>
              <p:cNvSpPr>
                <a:spLocks noChangeShapeType="1"/>
              </p:cNvSpPr>
              <p:nvPr/>
            </p:nvSpPr>
            <p:spPr bwMode="auto">
              <a:xfrm flipV="1">
                <a:off x="1800256" y="1947563"/>
                <a:ext cx="5076000" cy="4762"/>
              </a:xfrm>
              <a:prstGeom prst="line">
                <a:avLst/>
              </a:prstGeom>
              <a:noFill/>
              <a:ln w="57150">
                <a:solidFill>
                  <a:srgbClr val="4D4D4D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511" name="Line 6"/>
              <p:cNvSpPr>
                <a:spLocks noChangeShapeType="1"/>
              </p:cNvSpPr>
              <p:nvPr/>
            </p:nvSpPr>
            <p:spPr bwMode="auto">
              <a:xfrm flipH="1" flipV="1">
                <a:off x="4040311" y="1664864"/>
                <a:ext cx="19050" cy="540000"/>
              </a:xfrm>
              <a:prstGeom prst="line">
                <a:avLst/>
              </a:prstGeom>
              <a:noFill/>
              <a:ln w="57150">
                <a:solidFill>
                  <a:srgbClr val="4D4D4D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1512" name="AutoShape 8"/>
            <p:cNvSpPr>
              <a:spLocks noChangeArrowheads="1"/>
            </p:cNvSpPr>
            <p:nvPr/>
          </p:nvSpPr>
          <p:spPr bwMode="gray">
            <a:xfrm>
              <a:off x="2351584" y="2348880"/>
              <a:ext cx="1908000" cy="3960000"/>
            </a:xfrm>
            <a:prstGeom prst="roundRect">
              <a:avLst>
                <a:gd name="adj" fmla="val 4690"/>
              </a:avLst>
            </a:prstGeom>
            <a:gradFill rotWithShape="1">
              <a:gsLst>
                <a:gs pos="74000">
                  <a:srgbClr val="C5E2FF">
                    <a:alpha val="50000"/>
                  </a:srgbClr>
                </a:gs>
                <a:gs pos="100000">
                  <a:srgbClr val="5F63F3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5E2FF"/>
              </a:extrusion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1513" name="Text Box 9"/>
            <p:cNvSpPr txBox="1">
              <a:spLocks noChangeArrowheads="1"/>
            </p:cNvSpPr>
            <p:nvPr/>
          </p:nvSpPr>
          <p:spPr bwMode="gray">
            <a:xfrm>
              <a:off x="2351585" y="2420889"/>
              <a:ext cx="1999128" cy="1800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zh-TW" altLang="en-US" sz="2800" b="1" dirty="0">
                  <a:solidFill>
                    <a:srgbClr val="33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校訂必修</a:t>
              </a:r>
              <a:endParaRPr lang="en-US" altLang="zh-TW" sz="28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30</a:t>
              </a:r>
              <a:r>
                <a:rPr lang="en-US" altLang="zh-TW" sz="2800" b="1" dirty="0">
                  <a:solidFill>
                    <a:srgbClr val="33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zh-TW" altLang="en-US" sz="2800" b="1" dirty="0">
                  <a:solidFill>
                    <a:srgbClr val="33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學分</a:t>
              </a:r>
              <a:endParaRPr lang="en-US" altLang="zh-TW" sz="28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ts val="1200"/>
                </a:lnSpc>
              </a:pPr>
              <a:endParaRPr lang="en-US" altLang="zh-TW" sz="28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endParaRPr lang="en-US" altLang="zh-TW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endParaRPr lang="zh-TW" altLang="en-US" sz="28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2594600" y="3453538"/>
              <a:ext cx="1522288" cy="124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提醒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zh-TW" sz="24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不及格者，</a:t>
              </a:r>
              <a:br>
                <a:rPr lang="en-US" altLang="zh-TW" sz="24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24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需</a:t>
              </a:r>
              <a:r>
                <a:rPr lang="zh-TW" altLang="zh-TW" sz="24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重補修</a:t>
              </a:r>
              <a:r>
                <a:rPr lang="zh-TW" altLang="en-US" sz="24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515" name="AutoShape 11"/>
            <p:cNvSpPr>
              <a:spLocks noChangeArrowheads="1"/>
            </p:cNvSpPr>
            <p:nvPr/>
          </p:nvSpPr>
          <p:spPr bwMode="gray">
            <a:xfrm>
              <a:off x="4619836" y="2348880"/>
              <a:ext cx="1908000" cy="3960000"/>
            </a:xfrm>
            <a:prstGeom prst="roundRect">
              <a:avLst>
                <a:gd name="adj" fmla="val 4690"/>
              </a:avLst>
            </a:prstGeom>
            <a:gradFill rotWithShape="1">
              <a:gsLst>
                <a:gs pos="71000">
                  <a:srgbClr val="FBDAD1">
                    <a:alpha val="80000"/>
                  </a:srgbClr>
                </a:gs>
                <a:gs pos="100000">
                  <a:srgbClr val="F279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BDAD1"/>
              </a:extrusion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gray">
            <a:xfrm>
              <a:off x="4890027" y="2420889"/>
              <a:ext cx="1367619" cy="872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zh-TW" altLang="en-US" sz="2800" b="1" dirty="0">
                  <a:solidFill>
                    <a:srgbClr val="99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專業必修</a:t>
              </a:r>
            </a:p>
            <a:p>
              <a:pPr algn="ctr"/>
              <a:r>
                <a:rPr lang="en-US" altLang="zh-TW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38 </a:t>
              </a:r>
              <a:r>
                <a:rPr lang="zh-TW" altLang="en-US" sz="2800" b="1" dirty="0">
                  <a:solidFill>
                    <a:srgbClr val="99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學分</a:t>
              </a:r>
            </a:p>
          </p:txBody>
        </p:sp>
        <p:sp>
          <p:nvSpPr>
            <p:cNvPr id="21517" name="AutoShape 14"/>
            <p:cNvSpPr>
              <a:spLocks noChangeArrowheads="1"/>
            </p:cNvSpPr>
            <p:nvPr/>
          </p:nvSpPr>
          <p:spPr bwMode="gray">
            <a:xfrm>
              <a:off x="6888089" y="2348880"/>
              <a:ext cx="3076874" cy="3960000"/>
            </a:xfrm>
            <a:prstGeom prst="roundRect">
              <a:avLst>
                <a:gd name="adj" fmla="val 4690"/>
              </a:avLst>
            </a:prstGeom>
            <a:gradFill rotWithShape="1">
              <a:gsLst>
                <a:gs pos="59000">
                  <a:srgbClr val="B9FFFF"/>
                </a:gs>
                <a:gs pos="100000">
                  <a:srgbClr val="3FA19F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9FFFF"/>
              </a:extrusion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1" lang="zh-TW" altLang="en-US" sz="14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1518" name="Text Box 15"/>
            <p:cNvSpPr txBox="1">
              <a:spLocks noChangeArrowheads="1"/>
            </p:cNvSpPr>
            <p:nvPr/>
          </p:nvSpPr>
          <p:spPr bwMode="gray">
            <a:xfrm>
              <a:off x="7873486" y="2601072"/>
              <a:ext cx="1197207" cy="872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zh-TW" altLang="en-US" sz="2800" b="1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選修</a:t>
              </a:r>
              <a:endParaRPr lang="en-US" altLang="zh-TW" sz="28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TW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60 </a:t>
              </a:r>
              <a:r>
                <a:rPr lang="zh-TW" altLang="en-US" sz="2800" b="1" dirty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學分</a:t>
              </a:r>
            </a:p>
          </p:txBody>
        </p:sp>
        <p:sp>
          <p:nvSpPr>
            <p:cNvPr id="21519" name="Text Box 16"/>
            <p:cNvSpPr txBox="1">
              <a:spLocks noChangeArrowheads="1"/>
            </p:cNvSpPr>
            <p:nvPr/>
          </p:nvSpPr>
          <p:spPr bwMode="auto">
            <a:xfrm>
              <a:off x="6979217" y="3392008"/>
              <a:ext cx="2985747" cy="2827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ts val="600"/>
                </a:spcAft>
              </a:pPr>
              <a:r>
                <a:rPr lang="en-US" altLang="zh-TW" sz="2000" b="1" dirty="0">
                  <a:solidFill>
                    <a:srgbClr val="004986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1.</a:t>
              </a:r>
              <a:r>
                <a:rPr lang="zh-TW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系訂專業選修 </a:t>
              </a:r>
              <a:r>
                <a:rPr lang="en-US" altLang="zh-TW" sz="2000" dirty="0">
                  <a:solidFill>
                    <a:srgbClr val="FF0000"/>
                  </a:solidFill>
                  <a:latin typeface="華康超特楷體(P)" panose="03000E00000000000000" pitchFamily="66" charset="-120"/>
                  <a:ea typeface="華康超特楷體(P)" panose="03000E00000000000000" pitchFamily="66" charset="-120"/>
                  <a:cs typeface="Times New Roman" panose="02020603050405020304" pitchFamily="18" charset="0"/>
                </a:rPr>
                <a:t>48 </a:t>
              </a:r>
              <a:r>
                <a:rPr lang="zh-TW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學分</a:t>
              </a:r>
              <a:endPara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TW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主模組必選 </a:t>
              </a:r>
              <a:r>
                <a:rPr lang="en-US" altLang="zh-TW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(13)</a:t>
              </a:r>
              <a:r>
                <a:rPr lang="zh-TW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、選修 </a:t>
              </a:r>
              <a:r>
                <a:rPr lang="en-US" altLang="zh-TW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(13)</a:t>
              </a:r>
              <a:br>
                <a:rPr lang="en-US" altLang="zh-TW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</a:br>
              <a:r>
                <a:rPr lang="zh-TW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至少</a:t>
              </a:r>
              <a:r>
                <a:rPr lang="en-US" altLang="zh-TW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26</a:t>
              </a:r>
              <a:r>
                <a:rPr lang="zh-TW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學分</a:t>
              </a:r>
              <a:endParaRPr lang="en-US" altLang="zh-TW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TW" alt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副模組必選學分</a:t>
              </a:r>
              <a:r>
                <a:rPr lang="zh-TW" altLang="en-US" sz="2000" b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 </a:t>
              </a:r>
              <a:r>
                <a:rPr lang="en-US" altLang="zh-TW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(6)</a:t>
              </a:r>
            </a:p>
            <a:p>
              <a:pPr marL="342900" indent="-342900">
                <a:buFont typeface="Wingdings" panose="05000000000000000000" pitchFamily="2" charset="2"/>
                <a:buChar char="u"/>
              </a:pPr>
              <a:r>
                <a:rPr lang="zh-TW" altLang="en-US" sz="2000" b="1" dirty="0"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餘系上選修學分 </a:t>
              </a:r>
              <a:r>
                <a:rPr lang="en-US" altLang="zh-TW" sz="2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(16)</a:t>
              </a:r>
              <a:endParaRPr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TW" sz="2000" b="1" dirty="0">
                  <a:solidFill>
                    <a:srgbClr val="004986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2.</a:t>
              </a:r>
              <a:r>
                <a:rPr lang="zh-TW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自由選修 </a:t>
              </a:r>
              <a:r>
                <a:rPr lang="en-US" altLang="zh-TW" sz="2000" dirty="0">
                  <a:solidFill>
                    <a:srgbClr val="FF0000"/>
                  </a:solidFill>
                  <a:latin typeface="華康超特楷體(P)" panose="03000E00000000000000" pitchFamily="66" charset="-120"/>
                  <a:ea typeface="華康超特楷體(P)" panose="03000E00000000000000" pitchFamily="66" charset="-120"/>
                  <a:cs typeface="Times New Roman" panose="02020603050405020304" pitchFamily="18" charset="0"/>
                </a:rPr>
                <a:t>12 </a:t>
              </a:r>
              <a:r>
                <a:rPr lang="zh-TW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學分</a:t>
              </a:r>
              <a:endPara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>
                <a:lnSpc>
                  <a:spcPts val="24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包含外系學分、課程</a:t>
              </a:r>
              <a:r>
                <a:rPr lang="zh-TW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軟正黑體" panose="020B0604030504040204" pitchFamily="34" charset="-120"/>
                  <a:cs typeface="Times New Roman" panose="02020603050405020304" pitchFamily="18" charset="0"/>
                </a:rPr>
                <a:t>規劃中未列之本系課程、超修的專業選修或校訂必修及選修學分</a:t>
              </a:r>
            </a:p>
          </p:txBody>
        </p:sp>
        <p:sp>
          <p:nvSpPr>
            <p:cNvPr id="21520" name="Text Box 10"/>
            <p:cNvSpPr txBox="1">
              <a:spLocks noChangeArrowheads="1"/>
            </p:cNvSpPr>
            <p:nvPr/>
          </p:nvSpPr>
          <p:spPr bwMode="auto">
            <a:xfrm>
              <a:off x="4697495" y="3385703"/>
              <a:ext cx="1620957" cy="2729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提醒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TW" sz="24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lang="zh-TW" altLang="zh-TW" sz="24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不及格者，</a:t>
              </a:r>
              <a:br>
                <a:rPr lang="en-US" altLang="zh-TW" sz="24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24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</a:t>
              </a:r>
              <a:r>
                <a:rPr lang="zh-TW" altLang="en-US" sz="24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需</a:t>
              </a:r>
              <a:r>
                <a:rPr lang="zh-TW" altLang="zh-TW" sz="24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重補修</a:t>
              </a:r>
              <a:r>
                <a:rPr lang="zh-TW" altLang="en-US" sz="24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73038" indent="-173038" algn="just">
                <a:spcBef>
                  <a:spcPct val="50000"/>
                </a:spcBef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★重、補修必修科目與修習新舊課程處理方式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POP2體W9(P)"/>
                </a:rPr>
                <a:t>系網頁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POP2體W9(P)"/>
                </a:rPr>
                <a:t>/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POP2體W9(P)"/>
                </a:rPr>
                <a:t>課程規劃查詢</a:t>
              </a:r>
              <a:r>
                <a:rPr lang="en-US" altLang="zh-TW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POP2體W9(P)"/>
                </a:rPr>
                <a:t>)</a:t>
              </a:r>
              <a:endPara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AutoShape 8"/>
            <p:cNvSpPr>
              <a:spLocks noChangeArrowheads="1"/>
            </p:cNvSpPr>
            <p:nvPr/>
          </p:nvSpPr>
          <p:spPr bwMode="auto">
            <a:xfrm>
              <a:off x="2711624" y="1016001"/>
              <a:ext cx="6331298" cy="64807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  <a:alpha val="20000"/>
              </a:schemeClr>
            </a:solidFill>
            <a:ln w="38100"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kumimoji="1" lang="zh-TW" altLang="en-US" sz="3200" b="1" dirty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修畢 </a:t>
              </a:r>
              <a:r>
                <a:rPr kumimoji="1" lang="en-US" altLang="zh-TW" sz="3200" b="1" dirty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128 </a:t>
              </a:r>
              <a:r>
                <a:rPr kumimoji="1" lang="zh-TW" altLang="en-US" sz="3200" b="1" dirty="0">
                  <a:solidFill>
                    <a:srgbClr val="00006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學分</a:t>
              </a:r>
            </a:p>
          </p:txBody>
        </p:sp>
      </p:grpSp>
      <p:sp>
        <p:nvSpPr>
          <p:cNvPr id="20" name="投影片編號版面配置區 1">
            <a:extLst>
              <a:ext uri="{FF2B5EF4-FFF2-40B4-BE49-F238E27FC236}">
                <a16:creationId xmlns:a16="http://schemas.microsoft.com/office/drawing/2014/main" id="{92D2EE38-1DD3-41E3-88A3-F19A6073EFB0}"/>
              </a:ext>
            </a:extLst>
          </p:cNvPr>
          <p:cNvSpPr txBox="1">
            <a:spLocks/>
          </p:cNvSpPr>
          <p:nvPr/>
        </p:nvSpPr>
        <p:spPr>
          <a:xfrm>
            <a:off x="8938388" y="641849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kumimoji="0" lang="zh-TW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D6E5A2-EC83-451F-A719-9AC1370DD5CF}" type="slidenum">
              <a:rPr lang="en-US" altLang="zh-TW" smtClean="0"/>
              <a:pPr/>
              <a:t>4</a:t>
            </a:fld>
            <a:endParaRPr lang="en-US" altLang="en-US" dirty="0"/>
          </a:p>
        </p:txBody>
      </p:sp>
      <p:pic>
        <p:nvPicPr>
          <p:cNvPr id="5" name="P4">
            <a:hlinkClick r:id="" action="ppaction://media"/>
            <a:extLst>
              <a:ext uri="{FF2B5EF4-FFF2-40B4-BE49-F238E27FC236}">
                <a16:creationId xmlns:a16="http://schemas.microsoft.com/office/drawing/2014/main" id="{1F509FAC-7EB1-4931-A301-D9AE568C0D4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20536" y="6650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1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1000">
        <p15:prstTrans prst="pageCurlDouble"/>
      </p:transition>
    </mc:Choice>
    <mc:Fallback xmlns="">
      <p:transition spd="slow" advClick="0" advTm="5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0D78B7F-BD1F-474E-8197-95436DB7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D722791-EE32-4D5F-8F84-08473E865079}"/>
              </a:ext>
            </a:extLst>
          </p:cNvPr>
          <p:cNvSpPr/>
          <p:nvPr/>
        </p:nvSpPr>
        <p:spPr>
          <a:xfrm>
            <a:off x="3431704" y="24003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校訂必修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30</a:t>
            </a:r>
            <a:r>
              <a:rPr lang="en-US" altLang="zh-TW" sz="28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學分   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均需修習且及格</a:t>
            </a:r>
            <a:endParaRPr lang="zh-TW" altLang="en-US" sz="2800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3987232-7A11-4439-8F1C-182381EBA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56919"/>
              </p:ext>
            </p:extLst>
          </p:nvPr>
        </p:nvGraphicFramePr>
        <p:xfrm>
          <a:off x="1559496" y="953297"/>
          <a:ext cx="9721080" cy="5403055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1542358608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6890324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361465525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48349853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515747259"/>
                    </a:ext>
                  </a:extLst>
                </a:gridCol>
              </a:tblGrid>
              <a:tr h="50605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</a:t>
                      </a:r>
                      <a:endParaRPr lang="zh-TW" altLang="en-US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上學期</a:t>
                      </a:r>
                      <a:endParaRPr lang="zh-TW" altLang="en-US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altLang="en-US" sz="20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下學期</a:t>
                      </a:r>
                      <a:endParaRPr lang="zh-TW" altLang="en-US" sz="20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altLang="en-US" sz="18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6901408"/>
                  </a:ext>
                </a:extLst>
              </a:tr>
              <a:tr h="498305">
                <a:tc rowSpan="6"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一年級</a:t>
                      </a:r>
                      <a:endParaRPr lang="zh-TW" altLang="en-US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生活英文</a:t>
                      </a:r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生活英文</a:t>
                      </a:r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8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6534449"/>
                  </a:ext>
                </a:extLst>
              </a:tr>
              <a:tr h="498305"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體育</a:t>
                      </a:r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體適能</a:t>
                      </a:r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體育</a:t>
                      </a:r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體適能</a:t>
                      </a:r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8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92661231"/>
                  </a:ext>
                </a:extLst>
              </a:tr>
              <a:tr h="498305"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全民國防教育軍事訓練課程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全民國防教育軍事訓練課程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60198717"/>
                  </a:ext>
                </a:extLst>
              </a:tr>
              <a:tr h="498305"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勞作教育</a:t>
                      </a:r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勞作教育</a:t>
                      </a:r>
                      <a:endParaRPr lang="zh-TW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14461518"/>
                  </a:ext>
                </a:extLst>
              </a:tr>
              <a:tr h="4983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中文鑑賞與應用</a:t>
                      </a:r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書寫與創意課群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8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79627495"/>
                  </a:ext>
                </a:extLst>
              </a:tr>
              <a:tr h="498305"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資通訊與</a:t>
                      </a:r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</a:t>
                      </a:r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人文與藝術課群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8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87225009"/>
                  </a:ext>
                </a:extLst>
              </a:tr>
              <a:tr h="50605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二年級</a:t>
                      </a:r>
                      <a:endParaRPr lang="zh-TW" altLang="en-US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職場英文</a:t>
                      </a:r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職場英文</a:t>
                      </a:r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8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56650510"/>
                  </a:ext>
                </a:extLst>
              </a:tr>
              <a:tr h="506056"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環境與科技課群</a:t>
                      </a:r>
                      <a:endParaRPr lang="zh-TW" altLang="en-US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運動與健康</a:t>
                      </a:r>
                      <a:r>
                        <a:rPr lang="en-US" altLang="zh-TW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選項體育課群</a:t>
                      </a:r>
                      <a:r>
                        <a:rPr lang="en-US" altLang="zh-TW" sz="20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8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13297147"/>
                  </a:ext>
                </a:extLst>
              </a:tr>
              <a:tr h="50605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三年級</a:t>
                      </a:r>
                      <a:endParaRPr lang="zh-TW" altLang="en-US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人文與藝術課群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法政與社會課群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67011450"/>
                  </a:ext>
                </a:extLst>
              </a:tr>
              <a:tr h="389001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小計</a:t>
                      </a:r>
                      <a:endParaRPr lang="zh-TW" altLang="en-US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en-US" altLang="zh-TW" sz="18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22129790"/>
                  </a:ext>
                </a:extLst>
              </a:tr>
            </a:tbl>
          </a:graphicData>
        </a:graphic>
      </p:graphicFrame>
      <p:pic>
        <p:nvPicPr>
          <p:cNvPr id="3" name="P5">
            <a:hlinkClick r:id="" action="ppaction://media"/>
            <a:extLst>
              <a:ext uri="{FF2B5EF4-FFF2-40B4-BE49-F238E27FC236}">
                <a16:creationId xmlns:a16="http://schemas.microsoft.com/office/drawing/2014/main" id="{48320F76-AC6F-4621-85D8-8B0B25AF07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31004" y="2758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33637"/>
      </p:ext>
    </p:extLst>
  </p:cSld>
  <p:clrMapOvr>
    <a:masterClrMapping/>
  </p:clrMapOvr>
  <p:transition spd="slow" advTm="215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0D78B7F-BD1F-474E-8197-95436DB71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D722791-EE32-4D5F-8F84-08473E865079}"/>
              </a:ext>
            </a:extLst>
          </p:cNvPr>
          <p:cNvSpPr/>
          <p:nvPr/>
        </p:nvSpPr>
        <p:spPr>
          <a:xfrm>
            <a:off x="3431704" y="24003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專業必修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38</a:t>
            </a:r>
            <a:r>
              <a:rPr lang="en-US" altLang="zh-TW" sz="28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學分  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均需修習且及格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3987232-7A11-4439-8F1C-182381EBA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305900"/>
              </p:ext>
            </p:extLst>
          </p:nvPr>
        </p:nvGraphicFramePr>
        <p:xfrm>
          <a:off x="1559496" y="953297"/>
          <a:ext cx="9721080" cy="5403055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1542358608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6890324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361465525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48349853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515747259"/>
                    </a:ext>
                  </a:extLst>
                </a:gridCol>
              </a:tblGrid>
              <a:tr h="506056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</a:t>
                      </a:r>
                      <a:endParaRPr lang="zh-TW" altLang="en-US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上學期</a:t>
                      </a:r>
                      <a:endParaRPr lang="zh-TW" altLang="en-US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altLang="en-US" sz="2000" b="0" i="0" u="none" strike="noStrike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下學期</a:t>
                      </a:r>
                      <a:endParaRPr lang="zh-TW" altLang="en-US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學分</a:t>
                      </a:r>
                      <a:endParaRPr lang="zh-TW" altLang="en-US" sz="18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01408"/>
                  </a:ext>
                </a:extLst>
              </a:tr>
              <a:tr h="4983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一年級</a:t>
                      </a:r>
                      <a:endParaRPr lang="zh-TW" altLang="en-US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經濟學</a:t>
                      </a:r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會計學</a:t>
                      </a:r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8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534449"/>
                  </a:ext>
                </a:extLst>
              </a:tr>
              <a:tr h="498305"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管理學</a:t>
                      </a:r>
                      <a:endParaRPr lang="en-US" altLang="zh-TW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休閒事業行銷管理</a:t>
                      </a:r>
                      <a:endParaRPr lang="en-US" altLang="zh-TW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8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661231"/>
                  </a:ext>
                </a:extLst>
              </a:tr>
              <a:tr h="498305"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休閒遊憩觀光概論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邏輯思考與運算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US" altLang="zh-TW" sz="1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kumimoji="0" lang="zh-TW" altLang="en-US" sz="1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198717"/>
                  </a:ext>
                </a:extLst>
              </a:tr>
              <a:tr h="498305"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休閒事業管理人</a:t>
                      </a:r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TW" sz="18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461518"/>
                  </a:ext>
                </a:extLst>
              </a:tr>
              <a:tr h="4983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二年級</a:t>
                      </a:r>
                      <a:endParaRPr lang="zh-TW" altLang="en-US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統計學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應用統計分析</a:t>
                      </a:r>
                      <a:endParaRPr lang="zh-TW" altLang="en-US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627495"/>
                  </a:ext>
                </a:extLst>
              </a:tr>
              <a:tr h="498305"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休閒事業人力管理</a:t>
                      </a:r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服務業管理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225009"/>
                  </a:ext>
                </a:extLst>
              </a:tr>
              <a:tr h="50605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三年級</a:t>
                      </a:r>
                      <a:endParaRPr lang="zh-TW" altLang="en-US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zh-TW" altLang="en-US" sz="20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校內實作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kumimoji="0" lang="en-US" altLang="zh-TW" sz="20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校內實作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650510"/>
                  </a:ext>
                </a:extLst>
              </a:tr>
              <a:tr h="506056">
                <a:tc vMerge="1">
                  <a:txBody>
                    <a:bodyPr/>
                    <a:lstStyle/>
                    <a:p>
                      <a:pPr algn="ctr" fontAlgn="b"/>
                      <a:endParaRPr lang="zh-TW" altLang="en-US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休閒產業管理講座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畢業專題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97147"/>
                  </a:ext>
                </a:extLst>
              </a:tr>
              <a:tr h="50605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四年級</a:t>
                      </a:r>
                      <a:endParaRPr lang="zh-TW" altLang="en-US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校外實習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20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altLang="zh-TW" sz="18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011450"/>
                  </a:ext>
                </a:extLst>
              </a:tr>
              <a:tr h="389001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小計</a:t>
                      </a:r>
                      <a:endParaRPr lang="zh-TW" altLang="en-US" sz="2000" b="0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TW" altLang="en-US" sz="2000" b="1" i="0" u="none" strike="noStrike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b="1" i="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129790"/>
                  </a:ext>
                </a:extLst>
              </a:tr>
            </a:tbl>
          </a:graphicData>
        </a:graphic>
      </p:graphicFrame>
      <p:pic>
        <p:nvPicPr>
          <p:cNvPr id="3" name="P6">
            <a:hlinkClick r:id="" action="ppaction://media"/>
            <a:extLst>
              <a:ext uri="{FF2B5EF4-FFF2-40B4-BE49-F238E27FC236}">
                <a16:creationId xmlns:a16="http://schemas.microsoft.com/office/drawing/2014/main" id="{4626CB5F-4485-4E78-9915-224748A943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98237" y="2579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45707"/>
      </p:ext>
    </p:extLst>
  </p:cSld>
  <p:clrMapOvr>
    <a:masterClrMapping/>
  </p:clrMapOvr>
  <p:transition spd="slow" advTm="3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1703512" y="1290191"/>
            <a:ext cx="2592320" cy="5066160"/>
            <a:chOff x="791832" y="1036638"/>
            <a:chExt cx="1980000" cy="5524500"/>
          </a:xfrm>
        </p:grpSpPr>
        <p:sp>
          <p:nvSpPr>
            <p:cNvPr id="749575" name="AutoShape 7"/>
            <p:cNvSpPr>
              <a:spLocks noChangeArrowheads="1"/>
            </p:cNvSpPr>
            <p:nvPr/>
          </p:nvSpPr>
          <p:spPr bwMode="auto">
            <a:xfrm>
              <a:off x="791832" y="1498600"/>
              <a:ext cx="1980000" cy="5062538"/>
            </a:xfrm>
            <a:prstGeom prst="roundRect">
              <a:avLst>
                <a:gd name="adj" fmla="val 7542"/>
              </a:avLst>
            </a:prstGeom>
            <a:solidFill>
              <a:srgbClr val="CCFFFF"/>
            </a:solidFill>
            <a:ln w="38100" algn="ctr">
              <a:solidFill>
                <a:srgbClr val="3366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tIns="180000"/>
            <a:lstStyle>
              <a:lvl1pPr marL="447675" indent="-447675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indent="0" algn="ctr">
                <a:spcBef>
                  <a:spcPts val="1200"/>
                </a:spcBef>
                <a:defRPr/>
              </a:pPr>
              <a:r>
                <a:rPr kumimoji="1" lang="zh-TW" altLang="zh-TW" sz="2800" dirty="0"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課程分</a:t>
              </a:r>
              <a:endParaRPr kumimoji="1" lang="en-US" altLang="zh-TW" sz="2800" dirty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endParaRPr>
            </a:p>
            <a:p>
              <a:pPr marL="0" indent="0" algn="ctr">
                <a:spcBef>
                  <a:spcPts val="600"/>
                </a:spcBef>
                <a:defRPr/>
              </a:pPr>
              <a:r>
                <a:rPr kumimoji="1" lang="en-US" altLang="zh-TW" sz="28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[</a:t>
              </a:r>
              <a:r>
                <a:rPr kumimoji="1" lang="zh-TW" altLang="zh-TW" sz="28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綠色</a:t>
              </a:r>
              <a:r>
                <a:rPr kumimoji="1" lang="zh-TW" altLang="en-US" sz="28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旅遊</a:t>
              </a:r>
              <a:r>
                <a:rPr kumimoji="1" lang="en-US" altLang="zh-TW" sz="28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]</a:t>
              </a:r>
            </a:p>
            <a:p>
              <a:pPr marL="0" indent="0" algn="ctr">
                <a:spcBef>
                  <a:spcPts val="600"/>
                </a:spcBef>
                <a:defRPr/>
              </a:pPr>
              <a:r>
                <a:rPr kumimoji="1" lang="en-US" altLang="zh-TW" sz="2800" b="1" dirty="0">
                  <a:solidFill>
                    <a:srgbClr val="009ED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[</a:t>
              </a:r>
              <a:r>
                <a:rPr kumimoji="1" lang="zh-TW" altLang="zh-TW" sz="2800" b="1" dirty="0">
                  <a:solidFill>
                    <a:srgbClr val="009ED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運動休閒</a:t>
              </a:r>
              <a:r>
                <a:rPr kumimoji="1" lang="en-US" altLang="zh-TW" sz="2800" b="1" dirty="0">
                  <a:solidFill>
                    <a:srgbClr val="009ED6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]</a:t>
              </a:r>
            </a:p>
            <a:p>
              <a:pPr marL="0" indent="0" algn="ct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kumimoji="1" lang="en-US" altLang="zh-TW" sz="28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[</a:t>
              </a:r>
              <a:r>
                <a:rPr kumimoji="1" lang="zh-TW" altLang="en-US" sz="28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餐旅管理</a:t>
              </a:r>
              <a:r>
                <a:rPr kumimoji="1" lang="en-US" altLang="zh-TW" sz="2800" b="1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]</a:t>
              </a:r>
            </a:p>
            <a:p>
              <a:pPr marL="0" indent="0" algn="ctr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kumimoji="1" lang="zh-TW" altLang="zh-TW" sz="28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 </a:t>
              </a:r>
              <a:r>
                <a:rPr kumimoji="1" lang="zh-TW" alt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三</a:t>
              </a:r>
              <a:r>
                <a:rPr kumimoji="1" lang="zh-TW" altLang="zh-TW" sz="2800" dirty="0"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模組</a:t>
              </a:r>
              <a:endParaRPr kumimoji="1" lang="en-US" altLang="zh-TW" sz="2800" dirty="0">
                <a:solidFill>
                  <a:srgbClr val="0000CC"/>
                </a:solidFill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endParaRPr>
            </a:p>
            <a:p>
              <a:pPr marL="268288" indent="-268288" algn="just">
                <a:spcBef>
                  <a:spcPts val="600"/>
                </a:spcBef>
                <a:buFont typeface="Arial" pitchFamily="34" charset="0"/>
                <a:buAutoNum type="arabicPeriod"/>
                <a:defRPr/>
              </a:pPr>
              <a:r>
                <a:rPr kumimoji="1" lang="zh-TW" alt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主修模組</a:t>
              </a:r>
              <a:r>
                <a:rPr kumimoji="1" lang="en-US" altLang="zh-TW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26</a:t>
              </a:r>
              <a:r>
                <a:rPr kumimoji="1" lang="zh-TW" alt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學分</a:t>
              </a:r>
              <a:r>
                <a:rPr kumimoji="1" lang="en-US" altLang="zh-TW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(</a:t>
              </a:r>
              <a:r>
                <a:rPr kumimoji="1" lang="zh-TW" altLang="en-US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含必選課程</a:t>
              </a:r>
              <a:r>
                <a:rPr kumimoji="1" lang="en-US" altLang="zh-TW" sz="2400" dirty="0">
                  <a:solidFill>
                    <a:srgbClr val="0000CC"/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)</a:t>
              </a:r>
            </a:p>
            <a:p>
              <a:pPr marL="268288" indent="-268288" algn="just">
                <a:spcBef>
                  <a:spcPts val="1200"/>
                </a:spcBef>
                <a:buFont typeface="Arial" pitchFamily="34" charset="0"/>
                <a:buAutoNum type="arabicPeriod" startAt="2"/>
                <a:defRPr/>
              </a:pPr>
              <a:r>
                <a:rPr kumimoji="1" lang="zh-TW" altLang="en-US" sz="2400" dirty="0">
                  <a:solidFill>
                    <a:srgbClr val="800040"/>
                  </a:solidFill>
                  <a:latin typeface="Times New Roman" panose="02020603050405020304" pitchFamily="18" charset="0"/>
                  <a:ea typeface="微軟正黑體" panose="020B0604030504040204" pitchFamily="34" charset="-128"/>
                  <a:cs typeface="Times New Roman" panose="02020603050405020304" pitchFamily="18" charset="0"/>
                </a:rPr>
                <a:t>副修模組必選課程</a:t>
              </a:r>
              <a:endParaRPr kumimoji="1" lang="en-US" altLang="zh-TW" sz="2400" dirty="0">
                <a:solidFill>
                  <a:srgbClr val="800040"/>
                </a:solidFill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23557" name="AutoShape 8"/>
            <p:cNvSpPr>
              <a:spLocks noChangeArrowheads="1"/>
            </p:cNvSpPr>
            <p:nvPr/>
          </p:nvSpPr>
          <p:spPr bwMode="auto">
            <a:xfrm>
              <a:off x="971414" y="1036638"/>
              <a:ext cx="1620837" cy="533400"/>
            </a:xfrm>
            <a:prstGeom prst="roundRect">
              <a:avLst>
                <a:gd name="adj" fmla="val 50000"/>
              </a:avLst>
            </a:prstGeom>
            <a:solidFill>
              <a:srgbClr val="3399FF"/>
            </a:solidFill>
            <a:ln>
              <a:noFill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kumimoji="1"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說 明</a:t>
              </a:r>
            </a:p>
          </p:txBody>
        </p:sp>
      </p:grpSp>
      <p:sp>
        <p:nvSpPr>
          <p:cNvPr id="23558" name="AutoShape 9"/>
          <p:cNvSpPr>
            <a:spLocks noChangeArrowheads="1"/>
          </p:cNvSpPr>
          <p:nvPr/>
        </p:nvSpPr>
        <p:spPr bwMode="auto">
          <a:xfrm>
            <a:off x="4511824" y="1752154"/>
            <a:ext cx="7272808" cy="4604197"/>
          </a:xfrm>
          <a:prstGeom prst="roundRect">
            <a:avLst>
              <a:gd name="adj" fmla="val 7542"/>
            </a:avLst>
          </a:prstGeom>
          <a:solidFill>
            <a:srgbClr val="CCFFCC"/>
          </a:solidFill>
          <a:ln w="38100" algn="ctr">
            <a:solidFill>
              <a:srgbClr val="339966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tIns="18000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ts val="3200"/>
              </a:lnSpc>
              <a:spcBef>
                <a:spcPts val="1200"/>
              </a:spcBef>
            </a:pPr>
            <a:r>
              <a:rPr kumimoji="1" lang="zh-TW" altLang="en-US" sz="2400" dirty="0">
                <a:latin typeface="華康POP2體W9(P)"/>
                <a:ea typeface="新細明體" pitchFamily="18" charset="-120"/>
              </a:rPr>
              <a:t>● </a:t>
            </a:r>
            <a:r>
              <a:rPr kumimoji="1" lang="zh-TW" altLang="zh-TW" sz="2400" dirty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  <a:hlinkClick r:id="" action="ppaction://noaction"/>
              </a:rPr>
              <a:t>各模組必選課程</a:t>
            </a:r>
            <a:r>
              <a:rPr kumimoji="1" lang="zh-TW" altLang="zh-TW" sz="2400" dirty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，請參閱</a:t>
            </a:r>
            <a:r>
              <a:rPr kumimoji="1" lang="zh-TW" altLang="en-US" sz="2400" dirty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課</a:t>
            </a:r>
            <a:r>
              <a:rPr kumimoji="1" lang="zh-TW" altLang="zh-TW" sz="2400" dirty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程規劃表</a:t>
            </a:r>
          </a:p>
          <a:p>
            <a:pPr algn="just">
              <a:lnSpc>
                <a:spcPts val="3200"/>
              </a:lnSpc>
              <a:spcBef>
                <a:spcPts val="600"/>
              </a:spcBef>
            </a:pPr>
            <a:r>
              <a:rPr kumimoji="1" lang="zh-TW" altLang="en-US" sz="2400" dirty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● </a:t>
            </a:r>
            <a:r>
              <a:rPr kumimoji="1" lang="zh-TW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模組必選課程，</a:t>
            </a:r>
            <a:r>
              <a:rPr kumimoji="1" lang="zh-TW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不及格者，不需重補修</a:t>
            </a:r>
            <a:r>
              <a:rPr kumimoji="1"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。</a:t>
            </a:r>
            <a:endParaRPr kumimoji="1" lang="zh-TW" altLang="zh-TW" sz="2400" b="1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8"/>
              <a:cs typeface="Times New Roman" panose="02020603050405020304" pitchFamily="18" charset="0"/>
            </a:endParaRPr>
          </a:p>
          <a:p>
            <a:pPr marL="252000" indent="-252000" algn="just">
              <a:lnSpc>
                <a:spcPts val="3200"/>
              </a:lnSpc>
              <a:spcBef>
                <a:spcPts val="1200"/>
              </a:spcBef>
              <a:spcAft>
                <a:spcPts val="600"/>
              </a:spcAft>
            </a:pPr>
            <a:r>
              <a:rPr kumimoji="1" lang="en-US" altLang="zh-TW" sz="2400" dirty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1.</a:t>
            </a:r>
            <a:r>
              <a:rPr kumimoji="1" lang="zh-TW" altLang="zh-TW" sz="2400" dirty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「必選」係指開課當學期一定要修習之「選修」課程，選修課如該科不及格，不需進行重補修。</a:t>
            </a:r>
          </a:p>
          <a:p>
            <a:pPr marL="252000" indent="-252000"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kumimoji="1" lang="en-US" altLang="zh-TW" sz="2400" dirty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2.</a:t>
            </a:r>
            <a:r>
              <a:rPr kumimoji="1" lang="zh-TW" altLang="zh-TW" sz="2400" dirty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主修模組必選課程，</a:t>
            </a:r>
            <a:r>
              <a:rPr kumimoji="1" lang="zh-TW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列屬主修模組選修規定之</a:t>
            </a:r>
            <a:r>
              <a:rPr kumimoji="1" lang="en-US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26</a:t>
            </a:r>
            <a:r>
              <a:rPr kumimoji="1" lang="zh-TW" altLang="zh-TW" sz="2400" dirty="0">
                <a:solidFill>
                  <a:srgbClr val="0000FF"/>
                </a:solidFill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學分內，</a:t>
            </a:r>
            <a:r>
              <a:rPr kumimoji="1" lang="zh-TW" altLang="zh-TW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如不及格者，需另外修習主修模組之其他選修課程</a:t>
            </a:r>
            <a:r>
              <a:rPr kumimoji="1" lang="zh-TW" altLang="zh-TW" sz="2400" dirty="0">
                <a:latin typeface="Times New Roman" panose="02020603050405020304" pitchFamily="18" charset="0"/>
                <a:ea typeface="微軟正黑體" panose="020B0604030504040204" pitchFamily="34" charset="-128"/>
                <a:cs typeface="Times New Roman" panose="02020603050405020304" pitchFamily="18" charset="0"/>
              </a:rPr>
              <a:t>，以補足所缺之學分數。</a:t>
            </a:r>
            <a:endParaRPr kumimoji="1" lang="zh-TW" altLang="en-US" sz="2400" dirty="0">
              <a:latin typeface="Times New Roman" panose="02020603050405020304" pitchFamily="18" charset="0"/>
              <a:ea typeface="微軟正黑體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3559" name="AutoShape 10"/>
          <p:cNvSpPr>
            <a:spLocks noChangeArrowheads="1"/>
          </p:cNvSpPr>
          <p:nvPr/>
        </p:nvSpPr>
        <p:spPr bwMode="auto">
          <a:xfrm>
            <a:off x="6266824" y="1282253"/>
            <a:ext cx="2286000" cy="533400"/>
          </a:xfrm>
          <a:prstGeom prst="roundRect">
            <a:avLst>
              <a:gd name="adj" fmla="val 50000"/>
            </a:avLst>
          </a:prstGeom>
          <a:solidFill>
            <a:srgbClr val="99CC00"/>
          </a:solidFill>
          <a:ln>
            <a:noFill/>
          </a:ln>
          <a:effectLst>
            <a:prstShdw prst="shdw13" dist="53882" dir="13500000">
              <a:srgbClr val="80808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1"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選課說明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511824" y="302217"/>
            <a:ext cx="3995874" cy="648072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  <a:alpha val="20000"/>
            </a:schemeClr>
          </a:solidFill>
          <a:ln w="381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zh-TW" altLang="en-US" sz="32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專業選</a:t>
            </a:r>
            <a:r>
              <a:rPr kumimoji="1" lang="zh-TW" altLang="zh-TW" sz="32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修</a:t>
            </a:r>
            <a:r>
              <a:rPr kumimoji="1" lang="en-US" altLang="zh-TW" sz="32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3200" b="1" dirty="0">
                <a:solidFill>
                  <a:srgbClr val="000066"/>
                </a:solidFill>
                <a:latin typeface="華康超特楷體(P)" panose="03000E00000000000000" pitchFamily="66" charset="-120"/>
                <a:ea typeface="華康超特楷體(P)" panose="03000E00000000000000" pitchFamily="66" charset="-120"/>
                <a:cs typeface="Times New Roman" panose="02020603050405020304" pitchFamily="18" charset="0"/>
              </a:rPr>
              <a:t>48</a:t>
            </a:r>
            <a:r>
              <a:rPr kumimoji="1" lang="zh-TW" altLang="zh-TW" sz="3200" b="1" dirty="0">
                <a:solidFill>
                  <a:srgbClr val="00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學分</a:t>
            </a:r>
            <a:endParaRPr kumimoji="1" lang="zh-TW" altLang="en-US" sz="3200" b="1" dirty="0">
              <a:solidFill>
                <a:srgbClr val="00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1">
            <a:extLst>
              <a:ext uri="{FF2B5EF4-FFF2-40B4-BE49-F238E27FC236}">
                <a16:creationId xmlns:a16="http://schemas.microsoft.com/office/drawing/2014/main" id="{B8B06038-ECEF-4123-9301-8B8D9273061C}"/>
              </a:ext>
            </a:extLst>
          </p:cNvPr>
          <p:cNvSpPr txBox="1">
            <a:spLocks/>
          </p:cNvSpPr>
          <p:nvPr/>
        </p:nvSpPr>
        <p:spPr>
          <a:xfrm>
            <a:off x="8940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kumimoji="0" lang="zh-TW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TW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D6E5A2-EC83-451F-A719-9AC1370DD5CF}" type="slidenum">
              <a:rPr lang="en-US" altLang="zh-TW" smtClean="0"/>
              <a:pPr/>
              <a:t>7</a:t>
            </a:fld>
            <a:endParaRPr lang="en-US" altLang="en-US" dirty="0"/>
          </a:p>
        </p:txBody>
      </p:sp>
      <p:pic>
        <p:nvPicPr>
          <p:cNvPr id="3" name="P7">
            <a:hlinkClick r:id="" action="ppaction://media"/>
            <a:extLst>
              <a:ext uri="{FF2B5EF4-FFF2-40B4-BE49-F238E27FC236}">
                <a16:creationId xmlns:a16="http://schemas.microsoft.com/office/drawing/2014/main" id="{7724F1D7-7933-4CE6-91ED-24D2663AF0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64552" y="6201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64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9000">
        <p15:prstTrans prst="pageCurlDouble"/>
      </p:transition>
    </mc:Choice>
    <mc:Fallback xmlns="">
      <p:transition spd="slow" advClick="0" advTm="4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E5D444-CE6C-4272-BE0E-5E59DE30CA61}"/>
              </a:ext>
            </a:extLst>
          </p:cNvPr>
          <p:cNvSpPr txBox="1">
            <a:spLocks/>
          </p:cNvSpPr>
          <p:nvPr/>
        </p:nvSpPr>
        <p:spPr>
          <a:xfrm>
            <a:off x="742950" y="411076"/>
            <a:ext cx="5665231" cy="45456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28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◎ </a:t>
            </a:r>
            <a:r>
              <a:rPr lang="zh-TW" altLang="en-US" sz="28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主模組必選課程</a:t>
            </a:r>
            <a:endParaRPr lang="zh-TW" altLang="en-US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內容版面配置區 3">
            <a:extLst>
              <a:ext uri="{FF2B5EF4-FFF2-40B4-BE49-F238E27FC236}">
                <a16:creationId xmlns:a16="http://schemas.microsoft.com/office/drawing/2014/main" id="{29F451A1-C224-4EDA-B862-7215F5B2B1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269859"/>
              </p:ext>
            </p:extLst>
          </p:nvPr>
        </p:nvGraphicFramePr>
        <p:xfrm>
          <a:off x="1271464" y="1052736"/>
          <a:ext cx="10588438" cy="518457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15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none" strike="noStrike" kern="12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模組</a:t>
                      </a:r>
                      <a:endParaRPr lang="zh-TW" altLang="en-US" sz="24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主模組必選</a:t>
                      </a:r>
                      <a:r>
                        <a:rPr lang="zh-TW" altLang="en-US" sz="2400" b="1" i="0" u="none" strike="noStrike" kern="1200" baseline="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b="1" i="0" u="none" strike="noStrike" kern="1200" baseline="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zh-TW" altLang="en-US" sz="2400" b="1" i="0" u="none" strike="noStrike" kern="1200" baseline="0" dirty="0">
                          <a:solidFill>
                            <a:srgbClr val="0000FF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學分</a:t>
                      </a:r>
                      <a:r>
                        <a:rPr lang="en-US" altLang="zh-TW" sz="2400" b="1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TW" altLang="en-US" sz="2400" b="1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選修</a:t>
                      </a:r>
                      <a:r>
                        <a:rPr lang="en-US" altLang="zh-TW" sz="2400" b="1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zh-TW" altLang="en-US" sz="2400" b="1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學分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01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kern="12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綠色旅遊</a:t>
                      </a:r>
                      <a:endParaRPr lang="en-US" altLang="zh-TW" sz="2400" b="1" u="none" strike="noStrike" kern="120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1338" marR="0" lvl="0" indent="-487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2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二上：</a:t>
                      </a:r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導覽解說</a:t>
                      </a:r>
                      <a:r>
                        <a:rPr lang="en-US" altLang="zh-TW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、</a:t>
                      </a:r>
                      <a:r>
                        <a:rPr lang="en-US" altLang="zh-TW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遊憩資源管理</a:t>
                      </a:r>
                      <a:r>
                        <a:rPr lang="en-US" altLang="zh-TW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(3)</a:t>
                      </a:r>
                    </a:p>
                    <a:p>
                      <a:pPr marL="54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2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二下：</a:t>
                      </a:r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戶外遊憩旅程規劃</a:t>
                      </a:r>
                      <a:r>
                        <a:rPr lang="en-US" altLang="zh-TW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(2)</a:t>
                      </a:r>
                    </a:p>
                    <a:p>
                      <a:pPr marL="54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2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三上：</a:t>
                      </a:r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休閒活動設計與評估</a:t>
                      </a:r>
                      <a:r>
                        <a:rPr lang="en-US" altLang="zh-TW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(3)</a:t>
                      </a:r>
                    </a:p>
                    <a:p>
                      <a:pPr marL="54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2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三下：</a:t>
                      </a:r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生態旅遊與永續觀光</a:t>
                      </a:r>
                      <a:r>
                        <a:rPr lang="en-US" altLang="zh-TW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(3)</a:t>
                      </a:r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01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kern="12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運動休閒</a:t>
                      </a:r>
                      <a:endParaRPr lang="en-US" altLang="zh-TW" sz="2400" b="1" u="none" strike="noStrike" kern="120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541338" marR="0" indent="-487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2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二上：</a:t>
                      </a:r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身體組成概論</a:t>
                      </a:r>
                      <a:r>
                        <a:rPr lang="en-US" altLang="zh-TW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運動企劃與行銷</a:t>
                      </a:r>
                      <a:r>
                        <a:rPr lang="en-US" altLang="zh-TW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(3)</a:t>
                      </a:r>
                    </a:p>
                    <a:p>
                      <a:pPr marL="5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2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二下：</a:t>
                      </a:r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運動傷害與防護</a:t>
                      </a:r>
                      <a:r>
                        <a:rPr lang="en-US" altLang="zh-TW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(2)</a:t>
                      </a:r>
                    </a:p>
                    <a:p>
                      <a:pPr marL="5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2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三上：</a:t>
                      </a:r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健身運動理論與實務</a:t>
                      </a:r>
                      <a:r>
                        <a:rPr lang="en-US" altLang="zh-TW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(3)</a:t>
                      </a:r>
                    </a:p>
                    <a:p>
                      <a:pPr marL="92075" marR="0" indent="-38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2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三下：</a:t>
                      </a:r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運動場館經營管理與實務</a:t>
                      </a:r>
                      <a:r>
                        <a:rPr lang="en-US" altLang="zh-TW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(3)</a:t>
                      </a:r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9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u="none" strike="noStrike" kern="12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餐旅管理</a:t>
                      </a:r>
                      <a:endParaRPr lang="en-US" altLang="zh-TW" sz="2400" b="1" u="none" strike="noStrike" kern="120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2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二上：</a:t>
                      </a:r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餐旅資訊系統</a:t>
                      </a:r>
                      <a:r>
                        <a:rPr lang="en-US" altLang="zh-TW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、餐廳經營管理</a:t>
                      </a:r>
                      <a:r>
                        <a:rPr lang="en-US" altLang="zh-TW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(3)</a:t>
                      </a:r>
                    </a:p>
                    <a:p>
                      <a:pPr marL="5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2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二下：</a:t>
                      </a:r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餐旅英文會話</a:t>
                      </a:r>
                      <a:r>
                        <a:rPr lang="en-US" altLang="zh-TW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、旅館經營管理</a:t>
                      </a:r>
                      <a:r>
                        <a:rPr lang="en-US" altLang="zh-TW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(3)</a:t>
                      </a:r>
                    </a:p>
                    <a:p>
                      <a:pPr marL="5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200" b="0" i="0" u="none" strike="noStrike" kern="1200" baseline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三上：</a:t>
                      </a:r>
                      <a:r>
                        <a:rPr lang="zh-TW" altLang="en-US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餐旅創業實務</a:t>
                      </a:r>
                      <a:r>
                        <a:rPr lang="en-US" altLang="zh-TW" sz="22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(3)</a:t>
                      </a:r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8">
            <a:hlinkClick r:id="" action="ppaction://media"/>
            <a:extLst>
              <a:ext uri="{FF2B5EF4-FFF2-40B4-BE49-F238E27FC236}">
                <a16:creationId xmlns:a16="http://schemas.microsoft.com/office/drawing/2014/main" id="{EAA3FF41-5DC8-4472-B48E-09DC70D467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05368" y="2582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97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9000">
        <p15:prstTrans prst="pageCurlDouble"/>
      </p:transition>
    </mc:Choice>
    <mc:Fallback xmlns="">
      <p:transition spd="slow" advTm="5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E5D444-CE6C-4272-BE0E-5E59DE30CA61}"/>
              </a:ext>
            </a:extLst>
          </p:cNvPr>
          <p:cNvSpPr txBox="1">
            <a:spLocks/>
          </p:cNvSpPr>
          <p:nvPr/>
        </p:nvSpPr>
        <p:spPr>
          <a:xfrm>
            <a:off x="742950" y="411076"/>
            <a:ext cx="5665231" cy="45456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2800" kern="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◎ </a:t>
            </a:r>
            <a:r>
              <a:rPr lang="zh-TW" altLang="en-US" sz="28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副模組必選課程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3" name="內容版面配置區 3">
            <a:extLst>
              <a:ext uri="{FF2B5EF4-FFF2-40B4-BE49-F238E27FC236}">
                <a16:creationId xmlns:a16="http://schemas.microsoft.com/office/drawing/2014/main" id="{29F451A1-C224-4EDA-B862-7215F5B2B1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398198"/>
              </p:ext>
            </p:extLst>
          </p:nvPr>
        </p:nvGraphicFramePr>
        <p:xfrm>
          <a:off x="1199456" y="1124744"/>
          <a:ext cx="10656198" cy="525017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10">
                  <a:extLst>
                    <a:ext uri="{9D8B030D-6E8A-4147-A177-3AD203B41FA5}">
                      <a16:colId xmlns:a16="http://schemas.microsoft.com/office/drawing/2014/main" val="2662209318"/>
                    </a:ext>
                  </a:extLst>
                </a:gridCol>
                <a:gridCol w="3048010">
                  <a:extLst>
                    <a:ext uri="{9D8B030D-6E8A-4147-A177-3AD203B41FA5}">
                      <a16:colId xmlns:a16="http://schemas.microsoft.com/office/drawing/2014/main" val="2579889812"/>
                    </a:ext>
                  </a:extLst>
                </a:gridCol>
              </a:tblGrid>
              <a:tr h="41548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u="none" strike="noStrike" kern="12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主模組</a:t>
                      </a:r>
                      <a:endParaRPr lang="zh-TW" altLang="en-US" sz="20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000" b="1" u="none" strike="noStrike" kern="12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副修模組</a:t>
                      </a:r>
                      <a:endParaRPr lang="zh-TW" altLang="en-US" sz="2000" dirty="0"/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48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strike="noStrike" kern="12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綠色旅遊</a:t>
                      </a:r>
                      <a:endParaRPr lang="zh-TW" altLang="en-US" sz="20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strike="noStrike" kern="12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運動休閒</a:t>
                      </a:r>
                      <a:endParaRPr lang="zh-TW" altLang="en-US" sz="2000" b="1" dirty="0">
                        <a:solidFill>
                          <a:srgbClr val="FFFFF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strike="noStrike" kern="12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餐旅管理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371126"/>
                  </a:ext>
                </a:extLst>
              </a:tr>
              <a:tr h="1473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strike="noStrike" kern="12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綠色旅遊</a:t>
                      </a:r>
                      <a:endParaRPr lang="en-US" altLang="zh-TW" sz="2000" b="1" u="none" strike="noStrike" kern="120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1338" marR="0" lvl="0" indent="-487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運動觀光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54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解說媒體製作與簡報技巧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54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賽會管理與實務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餐旅資訊系統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54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旅宿櫃台服務管理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54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特色旅館與民宿經營管理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3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strike="noStrike" kern="12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運動休閒</a:t>
                      </a:r>
                      <a:endParaRPr lang="en-US" altLang="zh-TW" sz="2000" b="1" u="none" strike="noStrike" kern="120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541338" marR="0" lvl="0" indent="-487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導覽解說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541338" marR="0" lvl="0" indent="-487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戶外遊憩旅程規劃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54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社群媒體經營管理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541338" marR="0" indent="-487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54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菜單設計與團膳管理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54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飲調創意產品開發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54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餐食創意產品開發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30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strike="noStrike" kern="12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餐旅管理</a:t>
                      </a:r>
                      <a:endParaRPr lang="en-US" altLang="zh-TW" sz="2000" b="1" u="none" strike="noStrike" kern="120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1338" marR="0" lvl="0" indent="-487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導覽解說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541338" marR="0" lvl="0" indent="-4873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節慶活動管理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54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休閒農業經營管理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運動健康理論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5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健康俱樂部管理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54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b="0" i="0" u="none" strike="noStrike" kern="1200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運動營養與體重管理</a:t>
                      </a: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altLang="zh-TW" sz="2000" b="0" i="0" u="none" strike="noStrike" kern="1200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2203" marR="42203" marT="42203" marB="422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9">
            <a:hlinkClick r:id="" action="ppaction://media"/>
            <a:extLst>
              <a:ext uri="{FF2B5EF4-FFF2-40B4-BE49-F238E27FC236}">
                <a16:creationId xmlns:a16="http://schemas.microsoft.com/office/drawing/2014/main" id="{999BE1E5-C7BA-4195-BA09-74B226C6EBD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30191" y="4110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06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8000">
        <p15:prstTrans prst="pageCurlDouble"/>
      </p:transition>
    </mc:Choice>
    <mc:Fallback xmlns="">
      <p:transition spd="slow" advTm="5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8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1980</Words>
  <Application>Microsoft Office PowerPoint</Application>
  <PresentationFormat>寬螢幕</PresentationFormat>
  <Paragraphs>307</Paragraphs>
  <Slides>18</Slides>
  <Notes>4</Notes>
  <HiddenSlides>0</HiddenSlides>
  <MMClips>18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9" baseType="lpstr">
      <vt:lpstr>華康POP2體W9(P)</vt:lpstr>
      <vt:lpstr>華康中圓體</vt:lpstr>
      <vt:lpstr>華康超特楷體(P)</vt:lpstr>
      <vt:lpstr>微軟正黑體</vt:lpstr>
      <vt:lpstr>標楷體</vt:lpstr>
      <vt:lpstr>Arial</vt:lpstr>
      <vt:lpstr>Calibri</vt:lpstr>
      <vt:lpstr>Georgia</vt:lpstr>
      <vt:lpstr>Times New Roman</vt:lpstr>
      <vt:lpstr>Wingdings</vt:lpstr>
      <vt:lpstr>訓練</vt:lpstr>
      <vt:lpstr>朝陽科技大學休閒事業管理系  畢業資格審核注意事項  --適用109學年度課程規劃表 　　</vt:lpstr>
      <vt:lpstr>◎ 應屆畢業生規定：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◎ 畢業資格審查注意事項：</vt:lpstr>
      <vt:lpstr>◎ 畢業資格審查注意事項：</vt:lpstr>
      <vt:lpstr>◎ 畢業資格審查注意事項：</vt:lpstr>
      <vt:lpstr>◎ 畢業資格審查注意事項：</vt:lpstr>
      <vt:lpstr>  是否仍有問題？ ． 請上網查看【畢業生專區】資訊 .  『各系畢業資格審核注意事項』    或至系辦公室洽詢詹雯婷助教(分機7458)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2015-11-09T06:45:29Z</dcterms:created>
  <dcterms:modified xsi:type="dcterms:W3CDTF">2023-11-10T07:01:36Z</dcterms:modified>
</cp:coreProperties>
</file>