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95" r:id="rId5"/>
    <p:sldId id="290" r:id="rId6"/>
    <p:sldId id="287" r:id="rId7"/>
    <p:sldId id="289" r:id="rId8"/>
    <p:sldId id="294" r:id="rId9"/>
    <p:sldId id="293" r:id="rId10"/>
  </p:sldIdLst>
  <p:sldSz cx="9144000" cy="6858000" type="screen4x3"/>
  <p:notesSz cx="6670675" cy="9929813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95"/>
            <p14:sldId id="290"/>
            <p14:sldId id="287"/>
            <p14:sldId id="289"/>
            <p14:sldId id="294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0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CC"/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0" d="100"/>
          <a:sy n="110" d="100"/>
        </p:scale>
        <p:origin x="17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-4205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8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11/25/2021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2021/11/25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2"/>
            <a:ext cx="5336540" cy="4468416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491">
              <a:defRPr lang="zh-TW"/>
            </a:pPr>
            <a:r>
              <a:rPr lang="zh-TW" dirty="0"/>
              <a:t>此範本可作為群組設定中簡報訓練教材的起始檔案。</a:t>
            </a:r>
          </a:p>
          <a:p>
            <a:endParaRPr lang="zh-TW" dirty="0"/>
          </a:p>
          <a:p>
            <a:pPr lvl="0"/>
            <a:r>
              <a:rPr lang="zh-TW" altLang="en-US" b="1" dirty="0"/>
              <a:t>章節</a:t>
            </a:r>
            <a:endParaRPr lang="zh-TW" altLang="en-US" dirty="0"/>
          </a:p>
          <a:p>
            <a:pPr lvl="0"/>
            <a:r>
              <a:rPr lang="zh-TW" altLang="en-US" dirty="0"/>
              <a:t>在投影片上按一下右鍵以新增章節。 章節可協助您組織投影片，或簡化多個作者之間的共同作業。</a:t>
            </a:r>
          </a:p>
          <a:p>
            <a:pPr lvl="0"/>
            <a:endParaRPr lang="zh-TW" altLang="en-US" b="1" dirty="0"/>
          </a:p>
          <a:p>
            <a:pPr lvl="0"/>
            <a:r>
              <a:rPr lang="zh-TW" altLang="en-US" b="1" dirty="0"/>
              <a:t>備忘稿</a:t>
            </a:r>
          </a:p>
          <a:p>
            <a:pPr lvl="0"/>
            <a:r>
              <a:rPr lang="zh-TW" altLang="en-US" dirty="0"/>
              <a:t>使用 </a:t>
            </a:r>
            <a:r>
              <a:rPr lang="en-US" altLang="zh-TW" dirty="0"/>
              <a:t>[</a:t>
            </a:r>
            <a:r>
              <a:rPr lang="zh-TW" altLang="en-US" dirty="0"/>
              <a:t>備忘稿</a:t>
            </a:r>
            <a:r>
              <a:rPr lang="en-US" altLang="zh-TW" dirty="0"/>
              <a:t>] </a:t>
            </a:r>
            <a:r>
              <a:rPr lang="zh-TW" altLang="en-US" dirty="0"/>
              <a:t>章節記錄交付備忘稿，或提供其他詳細資料給對象。 於簡報期間在 </a:t>
            </a:r>
            <a:r>
              <a:rPr lang="en-US" altLang="zh-TW" dirty="0"/>
              <a:t>[</a:t>
            </a:r>
            <a:r>
              <a:rPr lang="zh-TW" altLang="en-US" dirty="0"/>
              <a:t>簡報檢視</a:t>
            </a:r>
            <a:r>
              <a:rPr lang="en-US" altLang="zh-TW" dirty="0"/>
              <a:t>] </a:t>
            </a:r>
            <a:r>
              <a:rPr lang="zh-TW" altLang="en-US" dirty="0"/>
              <a:t>中檢視這些備忘稿。 </a:t>
            </a:r>
          </a:p>
          <a:p>
            <a:pPr lvl="0">
              <a:buFontTx/>
              <a:buNone/>
            </a:pPr>
            <a:r>
              <a:rPr lang="zh-TW" altLang="en-US" dirty="0"/>
              <a:t>請記住字型大小 </a:t>
            </a:r>
            <a:r>
              <a:rPr lang="en-US" altLang="zh-TW" dirty="0"/>
              <a:t>(</a:t>
            </a:r>
            <a:r>
              <a:rPr lang="zh-TW" altLang="en-US" dirty="0"/>
              <a:t>對於協助工具、可見度、影片拍攝及線上生產非常重要</a:t>
            </a:r>
            <a:r>
              <a:rPr lang="en-US" altLang="zh-TW" dirty="0"/>
              <a:t>)</a:t>
            </a:r>
          </a:p>
          <a:p>
            <a:pPr lvl="0"/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協調的色彩 </a:t>
            </a:r>
          </a:p>
          <a:p>
            <a:pPr lvl="0">
              <a:buFontTx/>
              <a:buNone/>
            </a:pPr>
            <a:r>
              <a:rPr lang="zh-TW" altLang="en-US" dirty="0"/>
              <a:t>請特別注意圖形、圖表及文字方塊。 </a:t>
            </a:r>
          </a:p>
          <a:p>
            <a:pPr lvl="0"/>
            <a:r>
              <a:rPr lang="zh-TW" altLang="en-US" dirty="0"/>
              <a:t>考慮出席者將以黑白或 </a:t>
            </a:r>
            <a:r>
              <a:rPr lang="zh-TW" altLang="en-US" dirty="0" err="1"/>
              <a:t>灰階列印</a:t>
            </a:r>
            <a:r>
              <a:rPr lang="zh-TW" altLang="en-US" dirty="0"/>
              <a:t>。執行測試列印，以確保在進行純黑白及 </a:t>
            </a:r>
            <a:r>
              <a:rPr lang="zh-TW" altLang="en-US" dirty="0" err="1"/>
              <a:t>灰階列印時色彩正確</a:t>
            </a:r>
            <a:r>
              <a:rPr lang="zh-TW" altLang="en-US" dirty="0"/>
              <a:t>。</a:t>
            </a:r>
          </a:p>
          <a:p>
            <a:pPr lvl="0">
              <a:buFontTx/>
              <a:buNone/>
            </a:pPr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圖形、表格和圖表</a:t>
            </a:r>
          </a:p>
          <a:p>
            <a:pPr lvl="0"/>
            <a:r>
              <a:rPr lang="zh-TW" altLang="en-US" dirty="0"/>
              <a:t>保持簡單</a:t>
            </a:r>
            <a:r>
              <a:rPr lang="en-US" altLang="zh-TW" dirty="0"/>
              <a:t>: </a:t>
            </a:r>
            <a:r>
              <a:rPr lang="zh-TW" altLang="en-US" dirty="0"/>
              <a:t>如果可能，使用一致而不令人分心的樣式和色彩。</a:t>
            </a:r>
          </a:p>
          <a:p>
            <a:pPr lvl="0"/>
            <a:r>
              <a:rPr lang="zh-TW" altLang="en-US" dirty="0"/>
              <a:t>所有圖表和表格都加上標籤。</a:t>
            </a:r>
          </a:p>
          <a:p>
            <a:endParaRPr lang="zh-TW" dirty="0"/>
          </a:p>
          <a:p>
            <a:endParaRPr lang="zh-TW" dirty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99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12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26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/>
              <a:t>提供簡報的簡短概觀。</a:t>
            </a:r>
            <a:r>
              <a:rPr lang="zh-TW" baseline="0" dirty="0"/>
              <a:t> 描</a:t>
            </a:r>
            <a:r>
              <a:rPr lang="zh-TW" dirty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/>
              <a:t>介紹每個主要主題。</a:t>
            </a:r>
          </a:p>
          <a:p>
            <a:r>
              <a:rPr lang="zh-TW" dirty="0"/>
              <a:t>為了幫助簡報對象掌握簡報重點，您</a:t>
            </a:r>
            <a:r>
              <a:rPr lang="zh-TW" baseline="0" dirty="0"/>
              <a:t> 可以 </a:t>
            </a:r>
            <a:r>
              <a:rPr lang="zh-TW" dirty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296006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9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05408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n-graduate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hyperlink" Target="http://www.flc.cyut.edu.tw/FLC_web/Lang/Courses1.aspx" TargetMode="External"/><Relationship Id="rId5" Type="http://schemas.openxmlformats.org/officeDocument/2006/relationships/hyperlink" Target="http://www.flc.cyut.edu.tw/FLC_web/Lang/Courses3.aspx" TargetMode="External"/><Relationship Id="rId4" Type="http://schemas.openxmlformats.org/officeDocument/2006/relationships/hyperlink" Target="http://www.ge.cyut.edu.tw/cyutge/course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110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b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行銷與流通管理系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563888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7842448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申請提前畢業，請依「本校行事曆」規定時間辦理，約為期中考後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58031"/>
              </p:ext>
            </p:extLst>
          </p:nvPr>
        </p:nvGraphicFramePr>
        <p:xfrm>
          <a:off x="1331640" y="1988840"/>
          <a:ext cx="6048672" cy="1371600"/>
        </p:xfrm>
        <a:graphic>
          <a:graphicData uri="http://schemas.openxmlformats.org/drawingml/2006/table">
            <a:tbl>
              <a:tblPr firstRow="1" bandRow="1"/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98340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/>
          <a:p>
            <a:r>
              <a:rPr lang="en-US" altLang="zh-TW" dirty="0"/>
              <a:t>3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0648"/>
            <a:ext cx="8077200" cy="64807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三、畢業資格應修學分數：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1" y="5210552"/>
            <a:ext cx="7920880" cy="13868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專業必、選修：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以系上開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之課程為主</a:t>
            </a:r>
            <a:r>
              <a:rPr lang="zh-TW" altLang="en-US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indent="-263525"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自由學分：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包含外系學分、課程規劃中未有之本系課程、超修的專業選修或校訂必修學分。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372114"/>
              </p:ext>
            </p:extLst>
          </p:nvPr>
        </p:nvGraphicFramePr>
        <p:xfrm>
          <a:off x="971600" y="980728"/>
          <a:ext cx="7776865" cy="1764480"/>
        </p:xfrm>
        <a:graphic>
          <a:graphicData uri="http://schemas.openxmlformats.org/drawingml/2006/table">
            <a:tbl>
              <a:tblPr firstRow="1" bandRow="1"/>
              <a:tblGrid>
                <a:gridCol w="1334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2979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日間部</a:t>
                      </a:r>
                      <a:r>
                        <a:rPr lang="en-US" altLang="zh-TW" sz="2000" b="1" dirty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r>
                        <a:rPr lang="zh-TW" altLang="en-US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107</a:t>
                      </a:r>
                      <a:r>
                        <a:rPr lang="zh-TW" altLang="en-US" sz="2000" dirty="0">
                          <a:latin typeface="標楷體" pitchFamily="65" charset="-120"/>
                          <a:ea typeface="標楷體" pitchFamily="65" charset="-120"/>
                        </a:rPr>
                        <a:t>學年度入學課規）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243026"/>
              </p:ext>
            </p:extLst>
          </p:nvPr>
        </p:nvGraphicFramePr>
        <p:xfrm>
          <a:off x="971600" y="3248696"/>
          <a:ext cx="7776862" cy="1764480"/>
        </p:xfrm>
        <a:graphic>
          <a:graphicData uri="http://schemas.openxmlformats.org/drawingml/2006/table">
            <a:tbl>
              <a:tblPr firstRow="1" bandRow="1"/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1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1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1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3592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進修部</a:t>
                      </a:r>
                      <a:r>
                        <a:rPr lang="en-US" altLang="zh-TW" sz="2000" b="1" dirty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r>
                        <a:rPr lang="zh-TW" altLang="en-US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106</a:t>
                      </a:r>
                      <a:r>
                        <a:rPr lang="zh-TW" altLang="en-US" sz="2000" dirty="0">
                          <a:latin typeface="標楷體" pitchFamily="65" charset="-120"/>
                          <a:ea typeface="標楷體" pitchFamily="65" charset="-120"/>
                        </a:rPr>
                        <a:t>學年度入學課規）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11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6478105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85656"/>
            <a:ext cx="8077200" cy="567080"/>
          </a:xfrm>
        </p:spPr>
        <p:txBody>
          <a:bodyPr>
            <a:normAutofit fontScale="90000"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四、日間部畢業資格審查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畢業門檻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62000" y="1149723"/>
            <a:ext cx="8077200" cy="5015581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必選課程：行銷人規劃、職場講座</a:t>
            </a:r>
          </a:p>
          <a:p>
            <a:pPr algn="just"/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除表列課程外，須修習「大學入門」及「創造力講座」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一學年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（四日）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校、系訂畢業門檻：本系日間部四技生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不含外籍生、身障生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應符合如下標準，方得畢業。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外語能力：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本校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外語能力畢業指標實施辦法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中「初階」標準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（語言中心審查）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資訊證照檢定：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TQC-O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辦公室軟體應用類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電子試算表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Excel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進階級」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專業證照檢定：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點數之證照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/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zh-TW" sz="2800" kern="100" dirty="0">
              <a:latin typeface="Times New Roman"/>
              <a:ea typeface="新細明體"/>
              <a:cs typeface="新細明體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79" y="141277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同一科目名稱重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至畢業學分中，須再</a:t>
            </a: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門非籃球</a:t>
            </a: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之選項體育。</a:t>
            </a:r>
            <a:endParaRPr lang="en-US" altLang="zh-TW" sz="24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修課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修習系上開設之課程，延修等因素經系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始得修習系上規定之相近課程替代。</a:t>
            </a:r>
            <a:endParaRPr lang="en-US" altLang="zh-TW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重、補修必修科目與修習新舊課程，請至系網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https://marketing.cyut.edu.tw/p/412-1029-119.php?Lang=zh-tw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35596" y="1124744"/>
            <a:ext cx="7704856" cy="54726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，若於應屆畢業之次學期開學前未及格或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取得規定之證照門檻，須選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「外語能力輔導課程」並完成註冊繳費。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系上規定之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及資訊證照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門檻，於應屆畢業之次學期開學前未取得者，須完成次學期之註冊繳費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，次學期取得證照經系辦通過者，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期末始得領取畢業證書。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專業證照及資訊證照門檻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，於畢業審查期間，檢附取得證照證書／競賽證明影本交由班代收齊，繳至系辦查驗，始得通過。</a:t>
            </a:r>
            <a:endParaRPr lang="en-US" altLang="zh-TW" sz="3000" kern="100" dirty="0">
              <a:solidFill>
                <a:srgbClr val="0000FF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注意事項－２：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lang="en-US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0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  <a:defRPr lang="zh-TW"/>
            </a:pPr>
            <a:r>
              <a:rPr lang="en-US" altLang="zh-TW" sz="8000">
                <a:solidFill>
                  <a:srgbClr val="0000FF"/>
                </a:solidFill>
              </a:rPr>
              <a:t>Q&amp;A</a:t>
            </a:r>
            <a:br>
              <a:rPr lang="zh-TW" altLang="en-US" sz="6000">
                <a:solidFill>
                  <a:schemeClr val="tx1"/>
                </a:solidFill>
              </a:rPr>
            </a:br>
            <a:br>
              <a:rPr lang="zh-TW" altLang="en-US" sz="2000">
                <a:solidFill>
                  <a:schemeClr val="tx1"/>
                </a:solidFill>
              </a:rPr>
            </a:br>
            <a:r>
              <a:rPr lang="zh-TW" altLang="en-US" sz="6000">
                <a:solidFill>
                  <a:schemeClr val="tx1"/>
                </a:solidFill>
              </a:rPr>
              <a:t>是否仍有問題</a:t>
            </a:r>
            <a:r>
              <a:rPr lang="en-US" altLang="zh-TW" sz="6000">
                <a:solidFill>
                  <a:schemeClr val="tx1"/>
                </a:solidFill>
              </a:rPr>
              <a:t>?</a:t>
            </a:r>
            <a:br>
              <a:rPr lang="zh-TW" altLang="en-US" sz="6000">
                <a:solidFill>
                  <a:schemeClr val="tx1"/>
                </a:solidFill>
              </a:rPr>
            </a:br>
            <a:r>
              <a:rPr lang="zh-TW" altLang="en-US" sz="3000">
                <a:solidFill>
                  <a:schemeClr val="bg1"/>
                </a:solidFill>
              </a:rPr>
              <a:t>．</a:t>
            </a:r>
            <a:br>
              <a:rPr lang="zh-TW" altLang="en-US" sz="6000">
                <a:solidFill>
                  <a:schemeClr val="tx1"/>
                </a:solidFill>
              </a:rPr>
            </a:b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【</a:t>
            </a:r>
            <a:r>
              <a:rPr lang="zh-TW" altLang="en-US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畢業生專區</a:t>
            </a: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】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b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b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altLang="en-US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318389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79512" y="2564904"/>
            <a:ext cx="8784976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專業必修、專業選修及自由選修之認列：請洽詢系辦助教（分機</a:t>
            </a:r>
            <a:r>
              <a:rPr lang="en-US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7071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4"/>
              </a:rPr>
              <a:t>通識課程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，請洽通識中心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學院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老師（分機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1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1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外語能力檢定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6"/>
              </a:rPr>
              <a:t>大一大二英文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，請洽語言中心助教（分機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創造力講座，請洽三創教育與發展中心張景雄先生（分機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6302)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勞作教育，請洽學務處服務學習組（分機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 日間部學生：請洽註冊組（分機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 進修部學生</a:t>
            </a:r>
            <a:r>
              <a:rPr lang="zh-TW" altLang="zh-TW" sz="2800" dirty="0"/>
              <a:t>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請洽進修教學組（分機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kumimoji="0"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學校電話：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1301</Words>
  <Application>Microsoft Office PowerPoint</Application>
  <PresentationFormat>如螢幕大小 (4:3)</PresentationFormat>
  <Paragraphs>121</Paragraphs>
  <Slides>9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110學年度第1學期應屆畢業生  畢業資格審核注意事項  　　 －行銷與流通管理系</vt:lpstr>
      <vt:lpstr>一、應屆畢業生規定：</vt:lpstr>
      <vt:lpstr>二、畢業自審：</vt:lpstr>
      <vt:lpstr>三、畢業資格應修學分數：</vt:lpstr>
      <vt:lpstr>四、日間部畢業資格審查(畢業門檻)項目：</vt:lpstr>
      <vt:lpstr>五、畢業資格-注意事項－1：</vt:lpstr>
      <vt:lpstr>五、畢業資格-注意事項－２：</vt:lpstr>
      <vt:lpstr>PowerPoint 簡報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2021-11-25T00:41:10Z</dcterms:modified>
</cp:coreProperties>
</file>