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91" r:id="rId3"/>
    <p:sldId id="292" r:id="rId4"/>
    <p:sldId id="295" r:id="rId5"/>
    <p:sldId id="290" r:id="rId6"/>
    <p:sldId id="287" r:id="rId7"/>
    <p:sldId id="289" r:id="rId8"/>
    <p:sldId id="294" r:id="rId9"/>
    <p:sldId id="293" r:id="rId10"/>
  </p:sldIdLst>
  <p:sldSz cx="9144000" cy="6858000" type="screen4x3"/>
  <p:notesSz cx="6670675" cy="9929813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95"/>
            <p14:sldId id="290"/>
            <p14:sldId id="287"/>
            <p14:sldId id="289"/>
            <p14:sldId id="294"/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0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00CC"/>
    <a:srgbClr val="003300"/>
    <a:srgbClr val="0000FF"/>
    <a:srgbClr val="009ED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 varScale="1">
        <p:scale>
          <a:sx n="110" d="100"/>
          <a:sy n="110" d="100"/>
        </p:scale>
        <p:origin x="178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-4205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8"/>
        <p:guide pos="210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506" y="2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12/13/2022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601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506" y="9431601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506" y="2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2022/12/13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9" tIns="45725" rIns="91449" bIns="45725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7068" y="4716662"/>
            <a:ext cx="5336540" cy="4468416"/>
          </a:xfrm>
          <a:prstGeom prst="rect">
            <a:avLst/>
          </a:prstGeom>
        </p:spPr>
        <p:txBody>
          <a:bodyPr vert="horz" lIns="91449" tIns="45725" rIns="91449" bIns="45725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601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506" y="9431601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4491">
              <a:defRPr lang="zh-TW"/>
            </a:pPr>
            <a:r>
              <a:rPr lang="zh-TW" dirty="0"/>
              <a:t>此範本可作為群組設定中簡報訓練教材的起始檔案。</a:t>
            </a:r>
          </a:p>
          <a:p>
            <a:endParaRPr lang="zh-TW" dirty="0"/>
          </a:p>
          <a:p>
            <a:pPr lvl="0"/>
            <a:r>
              <a:rPr lang="zh-TW" altLang="en-US" b="1" dirty="0"/>
              <a:t>章節</a:t>
            </a:r>
            <a:endParaRPr lang="zh-TW" altLang="en-US" dirty="0"/>
          </a:p>
          <a:p>
            <a:pPr lvl="0"/>
            <a:r>
              <a:rPr lang="zh-TW" altLang="en-US" dirty="0"/>
              <a:t>在投影片上按一下右鍵以新增章節。 章節可協助您組織投影片，或簡化多個作者之間的共同作業。</a:t>
            </a:r>
          </a:p>
          <a:p>
            <a:pPr lvl="0"/>
            <a:endParaRPr lang="zh-TW" altLang="en-US" b="1" dirty="0"/>
          </a:p>
          <a:p>
            <a:pPr lvl="0"/>
            <a:r>
              <a:rPr lang="zh-TW" altLang="en-US" b="1" dirty="0"/>
              <a:t>備忘稿</a:t>
            </a:r>
          </a:p>
          <a:p>
            <a:pPr lvl="0"/>
            <a:r>
              <a:rPr lang="zh-TW" altLang="en-US" dirty="0"/>
              <a:t>使用 </a:t>
            </a:r>
            <a:r>
              <a:rPr lang="en-US" altLang="zh-TW" dirty="0"/>
              <a:t>[</a:t>
            </a:r>
            <a:r>
              <a:rPr lang="zh-TW" altLang="en-US" dirty="0"/>
              <a:t>備忘稿</a:t>
            </a:r>
            <a:r>
              <a:rPr lang="en-US" altLang="zh-TW" dirty="0"/>
              <a:t>] </a:t>
            </a:r>
            <a:r>
              <a:rPr lang="zh-TW" altLang="en-US" dirty="0"/>
              <a:t>章節記錄交付備忘稿，或提供其他詳細資料給對象。 於簡報期間在 </a:t>
            </a:r>
            <a:r>
              <a:rPr lang="en-US" altLang="zh-TW" dirty="0"/>
              <a:t>[</a:t>
            </a:r>
            <a:r>
              <a:rPr lang="zh-TW" altLang="en-US" dirty="0"/>
              <a:t>簡報檢視</a:t>
            </a:r>
            <a:r>
              <a:rPr lang="en-US" altLang="zh-TW" dirty="0"/>
              <a:t>] </a:t>
            </a:r>
            <a:r>
              <a:rPr lang="zh-TW" altLang="en-US" dirty="0"/>
              <a:t>中檢視這些備忘稿。 </a:t>
            </a:r>
          </a:p>
          <a:p>
            <a:pPr lvl="0">
              <a:buFontTx/>
              <a:buNone/>
            </a:pPr>
            <a:r>
              <a:rPr lang="zh-TW" altLang="en-US" dirty="0"/>
              <a:t>請記住字型大小 </a:t>
            </a:r>
            <a:r>
              <a:rPr lang="en-US" altLang="zh-TW" dirty="0"/>
              <a:t>(</a:t>
            </a:r>
            <a:r>
              <a:rPr lang="zh-TW" altLang="en-US" dirty="0"/>
              <a:t>對於協助工具、可見度、影片拍攝及線上生產非常重要</a:t>
            </a:r>
            <a:r>
              <a:rPr lang="en-US" altLang="zh-TW" dirty="0"/>
              <a:t>)</a:t>
            </a:r>
          </a:p>
          <a:p>
            <a:pPr lvl="0"/>
            <a:endParaRPr lang="zh-TW" altLang="en-US" dirty="0"/>
          </a:p>
          <a:p>
            <a:pPr lvl="0">
              <a:buFontTx/>
              <a:buNone/>
            </a:pPr>
            <a:r>
              <a:rPr lang="zh-TW" altLang="en-US" b="1" dirty="0"/>
              <a:t>協調的色彩 </a:t>
            </a:r>
          </a:p>
          <a:p>
            <a:pPr lvl="0">
              <a:buFontTx/>
              <a:buNone/>
            </a:pPr>
            <a:r>
              <a:rPr lang="zh-TW" altLang="en-US" dirty="0"/>
              <a:t>請特別注意圖形、圖表及文字方塊。 </a:t>
            </a:r>
          </a:p>
          <a:p>
            <a:pPr lvl="0"/>
            <a:r>
              <a:rPr lang="zh-TW" altLang="en-US" dirty="0"/>
              <a:t>考慮出席者將以黑白或 </a:t>
            </a:r>
            <a:r>
              <a:rPr lang="zh-TW" altLang="en-US" dirty="0" err="1"/>
              <a:t>灰階列印</a:t>
            </a:r>
            <a:r>
              <a:rPr lang="zh-TW" altLang="en-US" dirty="0"/>
              <a:t>。執行測試列印，以確保在進行純黑白及 </a:t>
            </a:r>
            <a:r>
              <a:rPr lang="zh-TW" altLang="en-US" dirty="0" err="1"/>
              <a:t>灰階列印時色彩正確</a:t>
            </a:r>
            <a:r>
              <a:rPr lang="zh-TW" altLang="en-US" dirty="0"/>
              <a:t>。</a:t>
            </a:r>
          </a:p>
          <a:p>
            <a:pPr lvl="0">
              <a:buFontTx/>
              <a:buNone/>
            </a:pPr>
            <a:endParaRPr lang="zh-TW" altLang="en-US" dirty="0"/>
          </a:p>
          <a:p>
            <a:pPr lvl="0">
              <a:buFontTx/>
              <a:buNone/>
            </a:pPr>
            <a:r>
              <a:rPr lang="zh-TW" altLang="en-US" b="1" dirty="0"/>
              <a:t>圖形、表格和圖表</a:t>
            </a:r>
          </a:p>
          <a:p>
            <a:pPr lvl="0"/>
            <a:r>
              <a:rPr lang="zh-TW" altLang="en-US" dirty="0"/>
              <a:t>保持簡單</a:t>
            </a:r>
            <a:r>
              <a:rPr lang="en-US" altLang="zh-TW" dirty="0"/>
              <a:t>: </a:t>
            </a:r>
            <a:r>
              <a:rPr lang="zh-TW" altLang="en-US" dirty="0"/>
              <a:t>如果可能，使用一致而不令人分心的樣式和色彩。</a:t>
            </a:r>
          </a:p>
          <a:p>
            <a:pPr lvl="0"/>
            <a:r>
              <a:rPr lang="zh-TW" altLang="en-US" dirty="0"/>
              <a:t>所有圖表和表格都加上標籤。</a:t>
            </a:r>
          </a:p>
          <a:p>
            <a:endParaRPr lang="zh-TW" dirty="0"/>
          </a:p>
          <a:p>
            <a:endParaRPr lang="zh-TW" dirty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399918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71249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1266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/>
              <a:t>提供簡報的簡短概觀。</a:t>
            </a:r>
            <a:r>
              <a:rPr lang="zh-TW" baseline="0" dirty="0"/>
              <a:t> 描</a:t>
            </a:r>
            <a:r>
              <a:rPr lang="zh-TW" dirty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/>
              <a:t>介紹每個主要主題。</a:t>
            </a:r>
          </a:p>
          <a:p>
            <a:r>
              <a:rPr lang="zh-TW" dirty="0"/>
              <a:t>為了幫助簡報對象掌握簡報重點，您</a:t>
            </a:r>
            <a:r>
              <a:rPr lang="zh-TW" baseline="0" dirty="0"/>
              <a:t> 可以 </a:t>
            </a:r>
            <a:r>
              <a:rPr lang="zh-TW" dirty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2960066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1911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05408" cy="365125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3D6E5A2-EC83-451F-A719-9AC1370DD5CF}" type="slidenum">
              <a:rPr lang="en-US" altLang="zh-TW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88640"/>
            <a:ext cx="395536" cy="365125"/>
          </a:xfrm>
        </p:spPr>
        <p:txBody>
          <a:bodyPr/>
          <a:lstStyle>
            <a:lvl1pPr>
              <a:defRPr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3D6E5A2-EC83-451F-A719-9AC1370DD5CF}" type="slidenum">
              <a:rPr lang="en-US" altLang="zh-TW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hf hd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dmin.cyut.edu.tw/student/loginstu.as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c.cyut.edu.tw/FLC_web/Lang/Download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n-graduate.htm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hyperlink" Target="http://www.flc.cyut.edu.tw/FLC_web/Lang/Courses1.aspx" TargetMode="External"/><Relationship Id="rId5" Type="http://schemas.openxmlformats.org/officeDocument/2006/relationships/hyperlink" Target="http://www.flc.cyut.edu.tw/FLC_web/Lang/Courses3.aspx" TargetMode="External"/><Relationship Id="rId4" Type="http://schemas.openxmlformats.org/officeDocument/2006/relationships/hyperlink" Target="http://www.ge.cyut.edu.tw/cyutge/course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248472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br>
              <a:rPr lang="en-US" altLang="zh-TW" sz="6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111</a:t>
            </a:r>
            <a:r>
              <a:rPr lang="zh-TW" altLang="en-US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br>
              <a:rPr lang="en-US" altLang="zh-TW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br>
              <a:rPr lang="en-US" altLang="zh-TW" sz="4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zh-TW"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行銷與流通管理系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07904" y="5445224"/>
            <a:ext cx="5436096" cy="94029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25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sz="3300" b="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108</a:t>
            </a:r>
            <a:r>
              <a:rPr lang="zh-TW" altLang="en-US" sz="3300" b="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en-US" altLang="zh-TW" sz="3300" b="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(</a:t>
            </a:r>
            <a:r>
              <a:rPr lang="zh-TW" altLang="en-US" sz="3300" b="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四技生</a:t>
            </a:r>
            <a:r>
              <a:rPr lang="en-US" altLang="zh-TW" sz="3300" b="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)</a:t>
            </a:r>
            <a:br>
              <a:rPr lang="en-US" altLang="zh-TW" sz="3300" b="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300" b="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110</a:t>
            </a:r>
            <a:r>
              <a:rPr lang="zh-TW" altLang="en-US" sz="3300" b="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en-US" altLang="zh-TW" sz="3300" b="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(</a:t>
            </a:r>
            <a:r>
              <a:rPr lang="zh-TW" altLang="en-US" sz="3300" b="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二技生</a:t>
            </a:r>
            <a:r>
              <a:rPr lang="en-US" altLang="zh-TW" sz="3300" b="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)</a:t>
            </a:r>
            <a:r>
              <a:rPr lang="zh-TW" altLang="en-US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</a:p>
        </p:txBody>
      </p:sp>
    </p:spTree>
    <p:custDataLst>
      <p:tags r:id="rId1"/>
    </p:custData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一、應屆畢業生規定：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7842448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algn="just"/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申請提前畢業，請依「本校行事曆」規定時間辦理，約為期中考後</a:t>
            </a:r>
            <a:r>
              <a:rPr lang="en-US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758031"/>
              </p:ext>
            </p:extLst>
          </p:nvPr>
        </p:nvGraphicFramePr>
        <p:xfrm>
          <a:off x="1331640" y="1988840"/>
          <a:ext cx="6048672" cy="1371600"/>
        </p:xfrm>
        <a:graphic>
          <a:graphicData uri="http://schemas.openxmlformats.org/drawingml/2006/table">
            <a:tbl>
              <a:tblPr firstRow="1" bandRow="1"/>
              <a:tblGrid>
                <a:gridCol w="30243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zh-TW" sz="2400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2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zh-TW" sz="2400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7584" y="1298340"/>
            <a:ext cx="8077200" cy="5184576"/>
          </a:xfrm>
        </p:spPr>
        <p:txBody>
          <a:bodyPr>
            <a:noAutofit/>
          </a:bodyPr>
          <a:lstStyle/>
          <a:p>
            <a:pPr algn="just"/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3"/>
              </a:rPr>
              <a:t>學生資訊系統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algn="just"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「畢業審核自審」自三上起，即可自行上網查看。</a:t>
            </a:r>
          </a:p>
          <a:p>
            <a:pPr algn="just"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校訂必修及專業必修，若為重補修課會對應至「自由選修」頁籤，請先與通識中心老師或系辦助教確認後，再於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algn="just"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0" y="188640"/>
            <a:ext cx="395536" cy="365125"/>
          </a:xfrm>
        </p:spPr>
        <p:txBody>
          <a:bodyPr/>
          <a:lstStyle/>
          <a:p>
            <a:r>
              <a:rPr lang="en-US" altLang="zh-TW" dirty="0"/>
              <a:t>3</a:t>
            </a:r>
            <a:endParaRPr kumimoji="0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4624"/>
            <a:ext cx="8077200" cy="648072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三、畢業資格應修學分數：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99591" y="5570592"/>
            <a:ext cx="7920880" cy="13868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</a:pP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en-US" altLang="zh-TW" sz="2000" dirty="0">
              <a:latin typeface="標楷體" pitchFamily="65" charset="-120"/>
              <a:ea typeface="標楷體" pitchFamily="65" charset="-120"/>
            </a:endParaRPr>
          </a:p>
          <a:p>
            <a:pPr algn="just">
              <a:spcBef>
                <a:spcPts val="600"/>
              </a:spcBef>
            </a:pP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專業必、選修：</a:t>
            </a:r>
            <a:r>
              <a:rPr lang="zh-TW" altLang="zh-TW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以系上開</a:t>
            </a:r>
            <a:r>
              <a:rPr lang="zh-TW" altLang="en-US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設</a:t>
            </a:r>
            <a:r>
              <a:rPr lang="zh-TW" altLang="zh-TW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之課程為主</a:t>
            </a:r>
            <a:r>
              <a:rPr lang="zh-TW" altLang="en-US" sz="2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0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263525" indent="-263525" algn="just">
              <a:spcBef>
                <a:spcPts val="600"/>
              </a:spcBef>
            </a:pP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kern="1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Arial"/>
              </a:rPr>
              <a:t>自由學分：</a:t>
            </a:r>
            <a:r>
              <a:rPr lang="zh-TW" altLang="en-US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包含外系學分、課程規劃中未有之本系課程、超修的專業選修或校訂必修學分。</a:t>
            </a:r>
            <a:endParaRPr lang="en-US" altLang="zh-TW" sz="20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184774"/>
              </p:ext>
            </p:extLst>
          </p:nvPr>
        </p:nvGraphicFramePr>
        <p:xfrm>
          <a:off x="971600" y="692696"/>
          <a:ext cx="7776865" cy="1584176"/>
        </p:xfrm>
        <a:graphic>
          <a:graphicData uri="http://schemas.openxmlformats.org/drawingml/2006/table">
            <a:tbl>
              <a:tblPr firstRow="1" bandRow="1"/>
              <a:tblGrid>
                <a:gridCol w="13343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95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95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95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95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41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2979"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dirty="0">
                          <a:effectLst/>
                          <a:latin typeface="Times New Roman"/>
                        </a:rPr>
                        <a:t>【</a:t>
                      </a:r>
                      <a:r>
                        <a:rPr lang="zh-TW" altLang="en-US" sz="2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日間部四技</a:t>
                      </a:r>
                      <a:r>
                        <a:rPr lang="en-US" altLang="zh-TW" sz="2000" b="1" dirty="0">
                          <a:effectLst/>
                          <a:latin typeface="Times New Roman"/>
                        </a:rPr>
                        <a:t>】</a:t>
                      </a: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r>
                        <a:rPr lang="zh-TW" altLang="en-US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（</a:t>
                      </a:r>
                      <a:r>
                        <a:rPr lang="zh-TW" altLang="en-US" sz="2000" dirty="0">
                          <a:latin typeface="標楷體" pitchFamily="65" charset="-120"/>
                          <a:ea typeface="標楷體" pitchFamily="65" charset="-120"/>
                        </a:rPr>
                        <a:t>適用</a:t>
                      </a:r>
                      <a:r>
                        <a:rPr lang="en-US" altLang="zh-TW" sz="2000" dirty="0"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108</a:t>
                      </a:r>
                      <a:r>
                        <a:rPr lang="zh-TW" altLang="en-US" sz="2000" dirty="0">
                          <a:latin typeface="標楷體" pitchFamily="65" charset="-120"/>
                          <a:ea typeface="標楷體" pitchFamily="65" charset="-120"/>
                        </a:rPr>
                        <a:t>學年度入學課規）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9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總學分數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16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</a:t>
                      </a: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16</a:t>
                      </a: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</a:t>
                      </a:r>
                      <a:r>
                        <a:rPr lang="en-US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最少應選修</a:t>
                      </a:r>
                      <a:r>
                        <a:rPr lang="en-US" alt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</a:t>
                      </a: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0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5413407"/>
              </p:ext>
            </p:extLst>
          </p:nvPr>
        </p:nvGraphicFramePr>
        <p:xfrm>
          <a:off x="975359" y="4027579"/>
          <a:ext cx="7773105" cy="1561661"/>
        </p:xfrm>
        <a:graphic>
          <a:graphicData uri="http://schemas.openxmlformats.org/drawingml/2006/table">
            <a:tbl>
              <a:tblPr firstRow="1" bandRow="1"/>
              <a:tblGrid>
                <a:gridCol w="13674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04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04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04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04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36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9619"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dirty="0">
                          <a:effectLst/>
                          <a:latin typeface="Times New Roman"/>
                        </a:rPr>
                        <a:t>【</a:t>
                      </a:r>
                      <a:r>
                        <a:rPr lang="zh-TW" altLang="en-US" sz="2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進修部四技</a:t>
                      </a:r>
                      <a:r>
                        <a:rPr lang="en-US" altLang="zh-TW" sz="2000" b="1" dirty="0">
                          <a:effectLst/>
                          <a:latin typeface="Times New Roman"/>
                        </a:rPr>
                        <a:t>】</a:t>
                      </a: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r>
                        <a:rPr lang="zh-TW" altLang="en-US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（</a:t>
                      </a:r>
                      <a:r>
                        <a:rPr lang="zh-TW" altLang="en-US" sz="2000" dirty="0">
                          <a:latin typeface="標楷體" pitchFamily="65" charset="-120"/>
                          <a:ea typeface="標楷體" pitchFamily="65" charset="-120"/>
                        </a:rPr>
                        <a:t>適用</a:t>
                      </a:r>
                      <a:r>
                        <a:rPr lang="en-US" altLang="zh-TW" sz="2000" dirty="0"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108</a:t>
                      </a:r>
                      <a:r>
                        <a:rPr lang="zh-TW" altLang="en-US" sz="2000" dirty="0">
                          <a:latin typeface="標楷體" pitchFamily="65" charset="-120"/>
                          <a:ea typeface="標楷體" pitchFamily="65" charset="-120"/>
                        </a:rPr>
                        <a:t>學年度入學課規）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9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總學分數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24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11</a:t>
                      </a:r>
                      <a:r>
                        <a:rPr kumimoji="0" lang="zh-TW" altLang="en-US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en-US" alt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28</a:t>
                      </a:r>
                      <a:r>
                        <a:rPr kumimoji="0" lang="zh-TW" altLang="en-US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en-US" alt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13</a:t>
                      </a:r>
                      <a:r>
                        <a:rPr kumimoji="0" lang="zh-TW" altLang="en-US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en-US" alt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40</a:t>
                      </a:r>
                      <a:r>
                        <a:rPr kumimoji="0" lang="zh-TW" altLang="en-US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zh-TW" altLang="en-US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最少應選修</a:t>
                      </a:r>
                      <a:r>
                        <a:rPr kumimoji="0" lang="en-US" alt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40</a:t>
                      </a:r>
                      <a:r>
                        <a:rPr kumimoji="0" lang="zh-TW" altLang="en-US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20</a:t>
                      </a: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0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 dirty="0"/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B7914928-5867-435D-8968-28BD7D4E59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7061280"/>
              </p:ext>
            </p:extLst>
          </p:nvPr>
        </p:nvGraphicFramePr>
        <p:xfrm>
          <a:off x="971599" y="2348880"/>
          <a:ext cx="7776865" cy="1584176"/>
        </p:xfrm>
        <a:graphic>
          <a:graphicData uri="http://schemas.openxmlformats.org/drawingml/2006/table">
            <a:tbl>
              <a:tblPr firstRow="1" bandRow="1"/>
              <a:tblGrid>
                <a:gridCol w="1334323">
                  <a:extLst>
                    <a:ext uri="{9D8B030D-6E8A-4147-A177-3AD203B41FA5}">
                      <a16:colId xmlns:a16="http://schemas.microsoft.com/office/drawing/2014/main" val="2489750551"/>
                    </a:ext>
                  </a:extLst>
                </a:gridCol>
                <a:gridCol w="1349595">
                  <a:extLst>
                    <a:ext uri="{9D8B030D-6E8A-4147-A177-3AD203B41FA5}">
                      <a16:colId xmlns:a16="http://schemas.microsoft.com/office/drawing/2014/main" val="890592327"/>
                    </a:ext>
                  </a:extLst>
                </a:gridCol>
                <a:gridCol w="1349595">
                  <a:extLst>
                    <a:ext uri="{9D8B030D-6E8A-4147-A177-3AD203B41FA5}">
                      <a16:colId xmlns:a16="http://schemas.microsoft.com/office/drawing/2014/main" val="1942134558"/>
                    </a:ext>
                  </a:extLst>
                </a:gridCol>
                <a:gridCol w="1349595">
                  <a:extLst>
                    <a:ext uri="{9D8B030D-6E8A-4147-A177-3AD203B41FA5}">
                      <a16:colId xmlns:a16="http://schemas.microsoft.com/office/drawing/2014/main" val="4277638499"/>
                    </a:ext>
                  </a:extLst>
                </a:gridCol>
                <a:gridCol w="1349595">
                  <a:extLst>
                    <a:ext uri="{9D8B030D-6E8A-4147-A177-3AD203B41FA5}">
                      <a16:colId xmlns:a16="http://schemas.microsoft.com/office/drawing/2014/main" val="35004101"/>
                    </a:ext>
                  </a:extLst>
                </a:gridCol>
                <a:gridCol w="1044162">
                  <a:extLst>
                    <a:ext uri="{9D8B030D-6E8A-4147-A177-3AD203B41FA5}">
                      <a16:colId xmlns:a16="http://schemas.microsoft.com/office/drawing/2014/main" val="2385542707"/>
                    </a:ext>
                  </a:extLst>
                </a:gridCol>
              </a:tblGrid>
              <a:tr h="362979"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dirty="0">
                          <a:effectLst/>
                          <a:latin typeface="Times New Roman"/>
                        </a:rPr>
                        <a:t>【</a:t>
                      </a:r>
                      <a:r>
                        <a:rPr lang="zh-TW" altLang="en-US" sz="2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日間部二技</a:t>
                      </a:r>
                      <a:r>
                        <a:rPr lang="en-US" altLang="zh-TW" sz="2000" b="1" dirty="0">
                          <a:effectLst/>
                          <a:latin typeface="Times New Roman"/>
                        </a:rPr>
                        <a:t>】</a:t>
                      </a: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r>
                        <a:rPr lang="zh-TW" altLang="en-US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（</a:t>
                      </a:r>
                      <a:r>
                        <a:rPr lang="zh-TW" altLang="en-US" sz="2000" dirty="0">
                          <a:latin typeface="標楷體" pitchFamily="65" charset="-120"/>
                          <a:ea typeface="標楷體" pitchFamily="65" charset="-120"/>
                        </a:rPr>
                        <a:t>適用</a:t>
                      </a:r>
                      <a:r>
                        <a:rPr lang="en-US" altLang="zh-TW" sz="2000" dirty="0"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110</a:t>
                      </a:r>
                      <a:r>
                        <a:rPr lang="zh-TW" altLang="en-US" sz="2000" dirty="0">
                          <a:latin typeface="標楷體" pitchFamily="65" charset="-120"/>
                          <a:ea typeface="標楷體" pitchFamily="65" charset="-120"/>
                        </a:rPr>
                        <a:t>學年度入學課規）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288794"/>
                  </a:ext>
                </a:extLst>
              </a:tr>
              <a:tr h="3629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總學分數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4568681"/>
                  </a:ext>
                </a:extLst>
              </a:tr>
              <a:tr h="7916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</a:t>
                      </a: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10</a:t>
                      </a: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8</a:t>
                      </a: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24</a:t>
                      </a: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最少應選修</a:t>
                      </a:r>
                      <a:r>
                        <a:rPr lang="en-US" alt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33</a:t>
                      </a: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</a:t>
                      </a: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72</a:t>
                      </a:r>
                      <a:r>
                        <a:rPr lang="zh-TW" sz="20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6566180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926478105"/>
      </p:ext>
    </p:extLst>
  </p:cSld>
  <p:clrMapOvr>
    <a:masterClrMapping/>
  </p:clrMapOvr>
  <p:transition spd="slow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485656"/>
            <a:ext cx="8077200" cy="567080"/>
          </a:xfrm>
        </p:spPr>
        <p:txBody>
          <a:bodyPr>
            <a:normAutofit fontScale="90000"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四、日間部四技畢業資格審查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>(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畢業門檻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>)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5" name="內容版面配置區 2"/>
          <p:cNvSpPr>
            <a:spLocks noGrp="1"/>
          </p:cNvSpPr>
          <p:nvPr>
            <p:ph idx="1"/>
          </p:nvPr>
        </p:nvSpPr>
        <p:spPr>
          <a:xfrm>
            <a:off x="762000" y="1149723"/>
            <a:ext cx="8077200" cy="5015581"/>
          </a:xfrm>
        </p:spPr>
        <p:txBody>
          <a:bodyPr>
            <a:noAutofit/>
          </a:bodyPr>
          <a:lstStyle/>
          <a:p>
            <a:pPr algn="just"/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必選課程：行銷人規劃、職場講座</a:t>
            </a:r>
          </a:p>
          <a:p>
            <a:pPr algn="just"/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校訂必修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除表列課程外，須修習「大學入門」及「創造力講座」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en-US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勞作教育</a:t>
            </a:r>
            <a:r>
              <a:rPr lang="en-US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一學年</a:t>
            </a:r>
            <a:r>
              <a:rPr lang="en-US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（四日）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校、系訂畢業門檻：本系日間部四技生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不含外籍生、身障生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應符合如下標準，方得畢業。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lvl="1" algn="just">
              <a:spcBef>
                <a:spcPts val="1200"/>
              </a:spcBef>
            </a:pP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外語能力：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本校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外語能力畢業指標實施辦法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』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中「初階」標準</a:t>
            </a:r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（語言中心審查）</a:t>
            </a:r>
            <a:endParaRPr lang="en-US" altLang="zh-TW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lvl="1" algn="just">
              <a:spcBef>
                <a:spcPts val="1200"/>
              </a:spcBef>
            </a:pP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資訊證照檢定：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「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TQC-O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A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辦公室軟體應用類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電子試算表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Excel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進階級」</a:t>
            </a:r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（系辦統一紙本審查）</a:t>
            </a:r>
            <a:endParaRPr lang="en-US" altLang="zh-TW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lvl="1" algn="just">
              <a:spcBef>
                <a:spcPts val="1200"/>
              </a:spcBef>
            </a:pP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專業證照檢定：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70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點數之證照</a:t>
            </a:r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（系辦統一紙本審查）</a:t>
            </a:r>
            <a:endParaRPr lang="en-US" altLang="zh-TW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lvl="1" algn="just"/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algn="just"/>
            <a:endParaRPr lang="zh-TW" altLang="zh-TW" sz="2800" kern="100" dirty="0">
              <a:latin typeface="Times New Roman"/>
              <a:ea typeface="新細明體"/>
              <a:cs typeface="新細明體"/>
            </a:endParaRP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638944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五、畢業資格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>-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06279" y="1412776"/>
            <a:ext cx="7920880" cy="439248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just">
              <a:buFont typeface="Arial" pitchFamily="34" charset="0"/>
              <a:buChar char="•"/>
            </a:pP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非學年度課程，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同一科目名稱重</a:t>
            </a:r>
            <a:r>
              <a:rPr lang="zh-TW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複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修習，第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</a:t>
            </a:r>
            <a:r>
              <a:rPr lang="zh-TW" altLang="zh-TW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不</a:t>
            </a:r>
            <a:r>
              <a:rPr lang="zh-TW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認列為畢業學分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，如：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選項體育選修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次籃球課，第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次修習的籃球</a:t>
            </a:r>
            <a:r>
              <a:rPr lang="zh-TW" altLang="zh-TW" sz="2400" b="1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不得列計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至畢業學分中，須再</a:t>
            </a:r>
            <a:r>
              <a:rPr lang="zh-TW" altLang="en-US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補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門非籃球</a:t>
            </a:r>
            <a:r>
              <a:rPr lang="zh-TW" altLang="en-US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課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之選項體育。</a:t>
            </a:r>
            <a:endParaRPr lang="en-US" altLang="zh-TW" sz="24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專業必</a:t>
            </a:r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、選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修課</a:t>
            </a:r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程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務必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修習系上開設之課程，延修等因素經系</a:t>
            </a:r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主任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同意</a:t>
            </a:r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始得修習系上規定之相近課程替代。</a:t>
            </a:r>
            <a:endParaRPr lang="en-US" altLang="zh-TW" sz="28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重、補修必修科目與修習新舊課程，請至系網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https://marketing.cyut.edu.tw/p/412-1029-119.php?Lang=zh-tw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查看。</a:t>
            </a:r>
            <a:endParaRPr lang="en-US" altLang="zh-TW" sz="2800" dirty="0">
              <a:solidFill>
                <a:srgbClr val="0000FF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935596" y="1124744"/>
            <a:ext cx="7704856" cy="547260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just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  <a:hlinkClick r:id="rId3"/>
              </a:rPr>
              <a:t>外語能力輔導課程</a:t>
            </a:r>
            <a:r>
              <a:rPr lang="zh-TW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，若於應屆畢業之次學期開學前未及格或</a:t>
            </a:r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未</a:t>
            </a:r>
            <a:r>
              <a:rPr lang="zh-TW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取得規定之證照門檻，須選</a:t>
            </a:r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</a:t>
            </a:r>
            <a:r>
              <a:rPr lang="zh-TW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「外語能力輔導課程」並完成註冊繳費。</a:t>
            </a:r>
            <a:endParaRPr lang="en-US" altLang="zh-TW" sz="30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系上規定之</a:t>
            </a:r>
            <a:r>
              <a:rPr lang="zh-TW" altLang="en-US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專業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證照</a:t>
            </a:r>
            <a:r>
              <a:rPr lang="zh-TW" altLang="en-US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及資訊證照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門檻，於應屆畢業之次學期開學前未取得者，須完成次學期之註冊繳費</a:t>
            </a:r>
            <a:r>
              <a:rPr lang="zh-TW" altLang="en-US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程序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，次學期取得證照經系辦通過者，</a:t>
            </a:r>
            <a:r>
              <a:rPr lang="zh-TW" altLang="en-US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於</a:t>
            </a:r>
            <a:r>
              <a:rPr lang="zh-TW" altLang="en-US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次學期之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期末始得領取畢業證書。</a:t>
            </a:r>
            <a:endParaRPr lang="zh-TW" altLang="en-US" sz="3000" dirty="0">
              <a:solidFill>
                <a:srgbClr val="0000FF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000" kern="100" dirty="0">
                <a:solidFill>
                  <a:srgbClr val="FF0000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專業證照及資訊證照門檻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，於畢業審查期間，檢附取得證照證書／競賽證明影本交由班代收齊，繳至系辦查驗，始得通過。</a:t>
            </a:r>
            <a:endParaRPr lang="en-US" altLang="zh-TW" sz="3000" kern="100" dirty="0">
              <a:solidFill>
                <a:srgbClr val="0000FF"/>
              </a:solidFill>
              <a:latin typeface="Times New Roman" panose="02020603050405020304" pitchFamily="18" charset="0"/>
              <a:ea typeface="標楷體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創造力講座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查詢是否通過。</a:t>
            </a:r>
            <a:endParaRPr lang="en-US" altLang="zh-TW" sz="22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404664"/>
            <a:ext cx="8077200" cy="638944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五、畢業資格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>-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注意事項－２：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lang="en-US" altLang="en-US" dirty="0"/>
          </a:p>
        </p:txBody>
      </p:sp>
      <p:sp>
        <p:nvSpPr>
          <p:cNvPr id="5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>
          <a:xfrm>
            <a:off x="395536" y="1556792"/>
            <a:ext cx="8352928" cy="453650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0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1200"/>
              </a:spcBef>
              <a:defRPr lang="zh-TW"/>
            </a:pPr>
            <a:r>
              <a:rPr lang="en-US" altLang="zh-TW" sz="8000">
                <a:solidFill>
                  <a:srgbClr val="0000FF"/>
                </a:solidFill>
              </a:rPr>
              <a:t>Q&amp;A</a:t>
            </a:r>
            <a:br>
              <a:rPr lang="zh-TW" altLang="en-US" sz="6000">
                <a:solidFill>
                  <a:schemeClr val="tx1"/>
                </a:solidFill>
              </a:rPr>
            </a:br>
            <a:br>
              <a:rPr lang="zh-TW" altLang="en-US" sz="2000">
                <a:solidFill>
                  <a:schemeClr val="tx1"/>
                </a:solidFill>
              </a:rPr>
            </a:br>
            <a:r>
              <a:rPr lang="zh-TW" altLang="en-US" sz="6000">
                <a:solidFill>
                  <a:schemeClr val="tx1"/>
                </a:solidFill>
              </a:rPr>
              <a:t>是否仍有問題</a:t>
            </a:r>
            <a:r>
              <a:rPr lang="en-US" altLang="zh-TW" sz="6000">
                <a:solidFill>
                  <a:schemeClr val="tx1"/>
                </a:solidFill>
              </a:rPr>
              <a:t>?</a:t>
            </a:r>
            <a:br>
              <a:rPr lang="zh-TW" altLang="en-US" sz="6000">
                <a:solidFill>
                  <a:schemeClr val="tx1"/>
                </a:solidFill>
              </a:rPr>
            </a:br>
            <a:r>
              <a:rPr lang="zh-TW" altLang="en-US" sz="3000">
                <a:solidFill>
                  <a:schemeClr val="bg1"/>
                </a:solidFill>
              </a:rPr>
              <a:t>．</a:t>
            </a:r>
            <a:br>
              <a:rPr lang="zh-TW" altLang="en-US" sz="6000">
                <a:solidFill>
                  <a:schemeClr val="tx1"/>
                </a:solidFill>
              </a:rPr>
            </a:br>
            <a:r>
              <a:rPr lang="zh-TW" altLang="en-US" b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3" action="ppaction://hlinkfile"/>
              </a:rPr>
              <a:t>【</a:t>
            </a:r>
            <a:r>
              <a:rPr lang="zh-TW" altLang="en-US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3" action="ppaction://hlinkfile"/>
              </a:rPr>
              <a:t>畢業生專區</a:t>
            </a:r>
            <a:r>
              <a:rPr lang="en-US" altLang="zh-TW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3" action="ppaction://hlinkfile"/>
              </a:rPr>
              <a:t>】</a:t>
            </a:r>
            <a:r>
              <a:rPr lang="zh-TW" altLang="en-US" b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br>
              <a:rPr lang="zh-TW" altLang="en-US" b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br>
              <a:rPr lang="zh-TW" altLang="en-US" b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altLang="en-US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13183897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79512" y="2564904"/>
            <a:ext cx="8784976" cy="410445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7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專業必修、專業選修及自由選修之認列：請洽詢系辦助教（分機</a:t>
            </a:r>
            <a:r>
              <a:rPr lang="en-US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7071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4"/>
              </a:rPr>
              <a:t>通識課程</a:t>
            </a: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，請洽通識中心</a:t>
            </a:r>
            <a:r>
              <a:rPr lang="en-US" altLang="zh-TW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學院</a:t>
            </a:r>
            <a:r>
              <a:rPr lang="en-US" altLang="zh-TW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老師（分機</a:t>
            </a:r>
            <a:r>
              <a:rPr lang="en-US" altLang="zh-TW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7246</a:t>
            </a: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endParaRPr lang="en-US" altLang="zh-TW" sz="31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1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5"/>
              </a:rPr>
              <a:t>外語能力檢定</a:t>
            </a: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、</a:t>
            </a: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6"/>
              </a:rPr>
              <a:t>大一大二英文</a:t>
            </a: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，請洽語言中心助教（分機</a:t>
            </a:r>
            <a:r>
              <a:rPr lang="en-US" altLang="zh-TW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7525)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創造力講座，請洽三創教育與發展中心張景雄先生（分機</a:t>
            </a:r>
            <a:r>
              <a:rPr lang="en-US" altLang="zh-TW" sz="3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6302)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6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勞作教育，請洽學務處服務學習組（分機</a:t>
            </a:r>
            <a:r>
              <a:rPr lang="en-US" altLang="zh-TW" sz="3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5042</a:t>
            </a:r>
            <a:r>
              <a:rPr lang="zh-TW" altLang="en-US" sz="3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、</a:t>
            </a:r>
            <a:r>
              <a:rPr lang="en-US" altLang="zh-TW" sz="3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5044)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20000"/>
              </a:lnSpc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20000"/>
              </a:lnSpc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 日間部學生：請洽註冊組（分機</a:t>
            </a:r>
            <a:r>
              <a:rPr lang="en-US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4012~4016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20000"/>
              </a:lnSpc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 進修部學生</a:t>
            </a:r>
            <a:r>
              <a:rPr lang="zh-TW" altLang="zh-TW" sz="2800" dirty="0"/>
              <a:t>：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請洽進修部聯合辦公室（分機</a:t>
            </a:r>
            <a:r>
              <a:rPr lang="en-US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4652~4654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9</a:t>
            </a:fld>
            <a:endParaRPr kumimoji="0" lang="zh-TW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69269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82335" y="1700808"/>
            <a:ext cx="41360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學校電話：</a:t>
            </a:r>
            <a:r>
              <a:rPr lang="en-US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en-US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04)2332-3000</a:t>
            </a:r>
            <a:endParaRPr lang="zh-TW" altLang="en-US" sz="28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1379</Words>
  <Application>Microsoft Office PowerPoint</Application>
  <PresentationFormat>如螢幕大小 (4:3)</PresentationFormat>
  <Paragraphs>136</Paragraphs>
  <Slides>9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8" baseType="lpstr"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Wingdings</vt:lpstr>
      <vt:lpstr>訓練</vt:lpstr>
      <vt:lpstr>朝陽科技大學 111學年度第1學期應屆畢業生  畢業資格審核注意事項  　　 －行銷與流通管理系</vt:lpstr>
      <vt:lpstr>一、應屆畢業生規定：</vt:lpstr>
      <vt:lpstr>二、畢業自審：</vt:lpstr>
      <vt:lpstr>三、畢業資格應修學分數：</vt:lpstr>
      <vt:lpstr>四、日間部四技畢業資格審查(畢業門檻)項目：</vt:lpstr>
      <vt:lpstr>五、畢業資格-注意事項－1：</vt:lpstr>
      <vt:lpstr>五、畢業資格-注意事項－２：</vt:lpstr>
      <vt:lpstr>PowerPoint 簡報</vt:lpstr>
      <vt:lpstr>洽詢單位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2015-11-09T06:45:29Z</dcterms:created>
  <dcterms:modified xsi:type="dcterms:W3CDTF">2022-12-13T01:50:50Z</dcterms:modified>
</cp:coreProperties>
</file>