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9" r:id="rId2"/>
    <p:sldId id="291" r:id="rId3"/>
    <p:sldId id="292" r:id="rId4"/>
    <p:sldId id="261" r:id="rId5"/>
    <p:sldId id="290" r:id="rId6"/>
    <p:sldId id="296" r:id="rId7"/>
    <p:sldId id="298" r:id="rId8"/>
    <p:sldId id="299" r:id="rId9"/>
    <p:sldId id="300" r:id="rId10"/>
    <p:sldId id="301" r:id="rId11"/>
    <p:sldId id="302" r:id="rId12"/>
    <p:sldId id="303" r:id="rId13"/>
    <p:sldId id="308" r:id="rId14"/>
    <p:sldId id="305" r:id="rId15"/>
    <p:sldId id="287" r:id="rId16"/>
    <p:sldId id="289" r:id="rId17"/>
    <p:sldId id="288" r:id="rId18"/>
    <p:sldId id="306" r:id="rId19"/>
    <p:sldId id="277" r:id="rId20"/>
    <p:sldId id="293" r:id="rId21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" id="{779CC93D-E52E-4D84-901B-11D7331DD495}">
          <p14:sldIdLst>
            <p14:sldId id="259"/>
          </p14:sldIdLst>
        </p14:section>
        <p14:section name="畢審說明及注意事項" id="{6D9936A3-3945-4757-BC8B-B5C252D8E036}">
          <p14:sldIdLst>
            <p14:sldId id="291"/>
            <p14:sldId id="292"/>
            <p14:sldId id="261"/>
            <p14:sldId id="290"/>
            <p14:sldId id="296"/>
            <p14:sldId id="298"/>
            <p14:sldId id="299"/>
            <p14:sldId id="300"/>
            <p14:sldId id="301"/>
            <p14:sldId id="302"/>
            <p14:sldId id="303"/>
            <p14:sldId id="308"/>
            <p14:sldId id="305"/>
            <p14:sldId id="287"/>
            <p14:sldId id="289"/>
            <p14:sldId id="288"/>
            <p14:sldId id="306"/>
          </p14:sldIdLst>
        </p14:section>
        <p14:section name="Q&amp;A" id="{E3CD9225-6C15-4498-856B-A5B8B23871A6}">
          <p14:sldIdLst>
            <p14:sldId id="277"/>
          </p14:sldIdLst>
        </p14:section>
        <p14:section name="洽詢單位" id="{BFE0D8C7-5F8A-463F-BADE-5D63478EB255}">
          <p14:sldIdLst>
            <p14:sldId id="2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0000FF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97658" autoAdjust="0"/>
  </p:normalViewPr>
  <p:slideViewPr>
    <p:cSldViewPr>
      <p:cViewPr>
        <p:scale>
          <a:sx n="100" d="100"/>
          <a:sy n="100" d="100"/>
        </p:scale>
        <p:origin x="-2058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11/29/2018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79558040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pPr/>
              <a:t>2018/11/29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104059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r>
              <a:rPr lang="zh-TW" dirty="0" smtClean="0"/>
              <a:t>此範本可作為群組設定中簡報訓練教材的起始檔案。</a:t>
            </a:r>
          </a:p>
          <a:p>
            <a:endParaRPr lang="zh-TW" dirty="0" smtClean="0"/>
          </a:p>
          <a:p>
            <a:pPr lvl="0"/>
            <a:r>
              <a:rPr lang="zh-TW" sz="1200" b="1" dirty="0" smtClean="0"/>
              <a:t>章節</a:t>
            </a:r>
            <a:endParaRPr lang="zh-TW" sz="1200" b="0" dirty="0" smtClean="0"/>
          </a:p>
          <a:p>
            <a:pPr lvl="0"/>
            <a:r>
              <a:rPr lang="zh-TW" sz="1200" b="0" dirty="0" smtClean="0"/>
              <a:t>在投影片上按一下右鍵以新增章節。</a:t>
            </a:r>
            <a:r>
              <a:rPr lang="zh-TW" sz="1200" b="0" baseline="0" dirty="0" smtClean="0"/>
              <a:t> 章節可協助您組織投影片，或簡化多個作者之間的共同作業。</a:t>
            </a:r>
            <a:endParaRPr lang="zh-TW" sz="1200" b="0" dirty="0" smtClean="0"/>
          </a:p>
          <a:p>
            <a:pPr lvl="0"/>
            <a:endParaRPr lang="zh-TW" sz="1200" b="1" dirty="0" smtClean="0"/>
          </a:p>
          <a:p>
            <a:pPr lvl="0"/>
            <a:r>
              <a:rPr lang="zh-TW" sz="1200" b="1" dirty="0" smtClean="0"/>
              <a:t>備忘稿</a:t>
            </a:r>
          </a:p>
          <a:p>
            <a:pPr lvl="0"/>
            <a:r>
              <a:rPr lang="zh-TW" sz="1200" dirty="0" smtClean="0"/>
              <a:t>使用 [備忘稿] 章節記錄交付備忘稿，或提供其他詳細資料給對象。</a:t>
            </a:r>
            <a:r>
              <a:rPr lang="zh-TW" sz="1200" baseline="0" dirty="0" smtClean="0"/>
              <a:t> 於簡報期間在 [簡報檢視] 中檢視這些備忘稿。 </a:t>
            </a:r>
          </a:p>
          <a:p>
            <a:pPr lvl="0">
              <a:buFontTx/>
              <a:buNone/>
            </a:pPr>
            <a:r>
              <a:rPr lang="zh-TW" sz="1200" dirty="0" smtClean="0"/>
              <a:t>請記住字型大小 (對於協助工具、可見度、影片拍攝及線上生產非常重要)</a:t>
            </a:r>
          </a:p>
          <a:p>
            <a:pPr lvl="0"/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協調的色彩 </a:t>
            </a:r>
          </a:p>
          <a:p>
            <a:pPr lvl="0">
              <a:buFontTx/>
              <a:buNone/>
            </a:pPr>
            <a:r>
              <a:rPr lang="zh-TW" sz="1200" dirty="0" smtClean="0"/>
              <a:t>請特別注意圖形、圖表及文字方塊。</a:t>
            </a:r>
            <a:r>
              <a:rPr lang="zh-TW" sz="1200" baseline="0" dirty="0" smtClean="0"/>
              <a:t> </a:t>
            </a:r>
            <a:endParaRPr lang="zh-TW" sz="1200" dirty="0" smtClean="0"/>
          </a:p>
          <a:p>
            <a:pPr lvl="0"/>
            <a:r>
              <a:rPr lang="zh-TW" sz="1200" dirty="0" smtClean="0"/>
              <a:t>考慮出席者將以黑白或 </a:t>
            </a:r>
            <a:r>
              <a:rPr lang="zh-TW" sz="1200" dirty="0" err="1" smtClean="0"/>
              <a:t>灰階列印</a:t>
            </a:r>
            <a:r>
              <a:rPr lang="zh-TW" sz="1200" dirty="0" smtClean="0"/>
              <a:t>。執行測試列印，以確保在進行純黑白及 </a:t>
            </a:r>
            <a:r>
              <a:rPr lang="zh-TW" sz="1200" dirty="0" err="1" smtClean="0"/>
              <a:t>灰階列印時色彩正確</a:t>
            </a:r>
            <a:r>
              <a:rPr lang="zh-TW" sz="1200" dirty="0" smtClean="0"/>
              <a:t>。</a:t>
            </a:r>
          </a:p>
          <a:p>
            <a:pPr lvl="0">
              <a:buFontTx/>
              <a:buNone/>
            </a:pPr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圖形、表格和圖表</a:t>
            </a:r>
          </a:p>
          <a:p>
            <a:pPr lvl="0"/>
            <a:r>
              <a:rPr lang="zh-TW" sz="1200" dirty="0" smtClean="0"/>
              <a:t>保持簡單: 如果可能，使用一致而不令人分心的樣式和色彩。</a:t>
            </a:r>
          </a:p>
          <a:p>
            <a:pPr lvl="0"/>
            <a:r>
              <a:rPr lang="zh-TW" sz="1200" dirty="0" smtClean="0"/>
              <a:t>所有圖表和表格都加上標籤。</a:t>
            </a:r>
          </a:p>
          <a:p>
            <a:endParaRPr lang="zh-TW" dirty="0" smtClean="0"/>
          </a:p>
          <a:p>
            <a:endParaRPr lang="zh-TW" dirty="0" smtClean="0"/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zh-TW" smtClean="0"/>
              <a:pPr/>
              <a:t>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zh-TW" dirty="0" smtClean="0"/>
              <a:t>提供簡報的簡短概觀。</a:t>
            </a:r>
            <a:r>
              <a:rPr lang="zh-TW" baseline="0" dirty="0" smtClean="0"/>
              <a:t> 描</a:t>
            </a:r>
            <a:r>
              <a:rPr lang="zh-TW" dirty="0" smtClean="0"/>
              <a:t>描述簡報的主要焦點與其重要性。</a:t>
            </a:r>
          </a:p>
          <a:p>
            <a:pPr>
              <a:lnSpc>
                <a:spcPct val="80000"/>
              </a:lnSpc>
            </a:pPr>
            <a:r>
              <a:rPr lang="zh-TW" dirty="0" smtClean="0"/>
              <a:t>介紹每個主要主題。</a:t>
            </a:r>
          </a:p>
          <a:p>
            <a:r>
              <a:rPr lang="zh-TW" dirty="0" smtClean="0"/>
              <a:t>為了幫助簡報對象掌握簡報重點，您</a:t>
            </a:r>
            <a:r>
              <a:rPr lang="zh-TW" baseline="0" dirty="0" smtClean="0"/>
              <a:t> 可以 </a:t>
            </a:r>
            <a:r>
              <a:rPr lang="zh-TW" dirty="0" smtClean="0"/>
              <a:t>在整個簡報期間重複此概觀投影片，反白顯示您接下來要討論的特定主題。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altLang="zh-TW" smtClean="0"/>
              <a:pPr/>
              <a:t>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</a:t>
            </a:r>
            <a:r>
              <a:rPr lang="zh-TW" b="1" dirty="0" smtClean="0"/>
              <a:t>卓越工程</a:t>
            </a:r>
            <a:endParaRPr lang="zh-TW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機密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altLang="zh-TW" smtClean="0"/>
              <a:pPr/>
              <a:t>19</a:t>
            </a:fld>
            <a:endParaRPr lang="zh-TW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488950"/>
            <a:ext cx="4965700" cy="3724275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87" y="4484318"/>
            <a:ext cx="6206573" cy="4945462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zh-TW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zh-TW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zh-TW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smtClean="0"/>
              <a:t>按一下以編輯母片副標題樣式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000" baseline="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zh-TW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180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32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zh-TW" sz="3200"/>
            </a:lvl1pPr>
            <a:lvl2pPr eaLnBrk="1" latinLnBrk="0" hangingPunct="1">
              <a:defRPr kumimoji="0" lang="zh-TW" sz="2800"/>
            </a:lvl2pPr>
            <a:lvl3pPr eaLnBrk="1" latinLnBrk="0" hangingPunct="1">
              <a:defRPr kumimoji="0" lang="zh-TW" sz="2400"/>
            </a:lvl3pPr>
            <a:lvl4pPr eaLnBrk="1" latinLnBrk="0" hangingPunct="1">
              <a:defRPr kumimoji="0" lang="zh-TW" sz="2000"/>
            </a:lvl4pPr>
            <a:lvl5pPr eaLnBrk="1" latinLnBrk="0" hangingPunct="1">
              <a:defRPr kumimoji="0" lang="zh-TW" sz="20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://www.gaim.cyut.edu.tw/data/course_data/%E6%97%A5%E9%96%93%E9%83%A8%E5%9B%9B%E5%B9%B4%E5%88%B6%E8%AA%B2%E7%A8%8B%E8%A6%8F%E5%8A%83%E8%A1%A8(103%E5%AD%B8%E5%B9%B4%E5%BA%A6%E9%81%A9%E7%94%A8).pdf" TargetMode="Externa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.cyut.edu.tw/cyutge/course.php?num=17" TargetMode="Externa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im.cyut.edu.tw/news.aspx?id=1136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c.cyut.edu.tw/FLC_web/Lang/Download.aspx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hyperlink" Target="main-graduate.htm" TargetMode="External"/><Relationship Id="rId4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.cyut.edu.tw/cyutge/course.php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hyperlink" Target="http://www.flc.cyut.edu.tw/FLC_web/Lang/Courses1.aspx" TargetMode="External"/><Relationship Id="rId4" Type="http://schemas.openxmlformats.org/officeDocument/2006/relationships/hyperlink" Target="http://www.flc.cyut.edu.tw/FLC_web/Lang/Courses3.asp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dmin.cyut.edu.tw/student/loginstu.asp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hyperlink" Target="http://www.ge.cyut.edu.tw/cyutge/course.php" TargetMode="External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.cyut.edu.tw/cyutge/course.php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im.cyut.edu.tw/news.aspx?id=1136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flc.cyut.edu.tw/FLC_web/Lang/Courses3.aspx" TargetMode="Externa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483768" y="1340768"/>
            <a:ext cx="6480720" cy="396044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朝陽科技大學</a:t>
            </a:r>
            <a: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106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學年度第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學期應屆畢業生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畢業資格審核注意事項</a:t>
            </a:r>
            <a: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en-US" altLang="zh-TW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－</a:t>
            </a:r>
            <a:r>
              <a:rPr lang="zh-TW" altLang="en-US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銀髮產業管理</a:t>
            </a:r>
            <a:r>
              <a:rPr lang="zh-TW" altLang="en-US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系</a:t>
            </a:r>
            <a:endParaRPr lang="zh-TW" sz="2900" b="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3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707904" y="5369024"/>
            <a:ext cx="4896544" cy="5802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zh-TW" sz="44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r>
              <a:rPr lang="zh-TW" altLang="en-US" sz="32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適用</a:t>
            </a:r>
            <a:r>
              <a:rPr lang="en-US" altLang="zh-TW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  <a:hlinkClick r:id="rId6"/>
              </a:rPr>
              <a:t>103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  <a:hlinkClick r:id="rId6"/>
              </a:rPr>
              <a:t>學年度課程規劃表</a:t>
            </a: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endParaRPr lang="zh-TW" altLang="en-US" b="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3"/>
          <p:cNvSpPr>
            <a:spLocks noChangeArrowheads="1"/>
          </p:cNvSpPr>
          <p:nvPr/>
        </p:nvSpPr>
        <p:spPr bwMode="auto">
          <a:xfrm>
            <a:off x="228600" y="892175"/>
            <a:ext cx="8732838" cy="5416550"/>
          </a:xfrm>
          <a:prstGeom prst="roundRect">
            <a:avLst>
              <a:gd name="adj" fmla="val 8375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1" lang="en-US" altLang="zh-TW">
              <a:ea typeface="新細明體" pitchFamily="18" charset="-120"/>
            </a:endParaRPr>
          </a:p>
        </p:txBody>
      </p:sp>
      <p:sp>
        <p:nvSpPr>
          <p:cNvPr id="23555" name="投影片編號版面配置區 5"/>
          <p:cNvSpPr txBox="1">
            <a:spLocks noGrp="1"/>
          </p:cNvSpPr>
          <p:nvPr/>
        </p:nvSpPr>
        <p:spPr bwMode="auto">
          <a:xfrm>
            <a:off x="6804025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B31D8E6-35AC-41AB-BC43-BCA1DC063A0A}" type="slidenum">
              <a:rPr kumimoji="1" lang="en-US" altLang="ja-JP" sz="1400">
                <a:ea typeface="MS PGothic" pitchFamily="34" charset="-128"/>
              </a:rPr>
              <a:pPr algn="r" eaLnBrk="1" hangingPunct="1"/>
              <a:t>10</a:t>
            </a:fld>
            <a:endParaRPr kumimoji="1" lang="en-US" altLang="ja-JP" sz="1400">
              <a:ea typeface="MS PGothic" pitchFamily="34" charset="-128"/>
            </a:endParaRPr>
          </a:p>
        </p:txBody>
      </p:sp>
      <p:sp>
        <p:nvSpPr>
          <p:cNvPr id="749575" name="AutoShape 7"/>
          <p:cNvSpPr>
            <a:spLocks noChangeArrowheads="1"/>
          </p:cNvSpPr>
          <p:nvPr/>
        </p:nvSpPr>
        <p:spPr bwMode="auto">
          <a:xfrm>
            <a:off x="179387" y="1498600"/>
            <a:ext cx="2447925" cy="5062538"/>
          </a:xfrm>
          <a:prstGeom prst="roundRect">
            <a:avLst>
              <a:gd name="adj" fmla="val 7542"/>
            </a:avLst>
          </a:prstGeom>
          <a:solidFill>
            <a:srgbClr val="CCFFFF"/>
          </a:solidFill>
          <a:ln w="38100" algn="ctr">
            <a:solidFill>
              <a:srgbClr val="3366FF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tIns="180000"/>
          <a:lstStyle>
            <a:lvl1pPr marL="447675" indent="-4476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Arial" pitchFamily="34" charset="0"/>
              <a:buAutoNum type="arabicPeriod"/>
              <a:defRPr/>
            </a:pPr>
            <a:r>
              <a:rPr kumimoji="1" lang="zh-TW" altLang="en-US" sz="2600" dirty="0" smtClean="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模組必選</a:t>
            </a:r>
            <a:r>
              <a:rPr kumimoji="1" lang="en-US" altLang="zh-TW" sz="2600" dirty="0" smtClean="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10</a:t>
            </a:r>
            <a:r>
              <a:rPr kumimoji="1" lang="zh-TW" altLang="en-US" sz="2600" dirty="0" smtClean="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學分</a:t>
            </a:r>
            <a:endParaRPr kumimoji="1" lang="en-US" altLang="zh-TW" sz="2600" dirty="0" smtClean="0">
              <a:solidFill>
                <a:srgbClr val="0000CC"/>
              </a:solidFill>
              <a:latin typeface="華康POP2體W9(P)"/>
              <a:ea typeface="新細明體" pitchFamily="18" charset="-120"/>
            </a:endParaRPr>
          </a:p>
          <a:p>
            <a:pPr marL="92075" indent="-92075">
              <a:defRPr/>
            </a:pPr>
            <a:r>
              <a:rPr kumimoji="1" lang="en-US" altLang="zh-TW" sz="2200" dirty="0" smtClean="0">
                <a:latin typeface="華康POP2體W9(P)"/>
                <a:ea typeface="新細明體" pitchFamily="18" charset="-120"/>
              </a:rPr>
              <a:t> </a:t>
            </a:r>
            <a:r>
              <a:rPr kumimoji="1" lang="zh-TW" altLang="zh-TW" sz="2200" dirty="0" smtClean="0">
                <a:latin typeface="華康POP2體W9(P)"/>
                <a:ea typeface="新細明體" pitchFamily="18" charset="-120"/>
              </a:rPr>
              <a:t>課程分「</a:t>
            </a:r>
            <a:r>
              <a:rPr kumimoji="1" lang="zh-TW" altLang="en-US" sz="2200" dirty="0" smtClean="0">
                <a:latin typeface="華康POP2體W9(P)"/>
                <a:ea typeface="新細明體" pitchFamily="18" charset="-120"/>
              </a:rPr>
              <a:t>樂齡服務</a:t>
            </a:r>
            <a:r>
              <a:rPr kumimoji="1" lang="zh-TW" altLang="zh-TW" sz="2200" dirty="0" smtClean="0">
                <a:latin typeface="華康POP2體W9(P)"/>
                <a:ea typeface="新細明體" pitchFamily="18" charset="-120"/>
              </a:rPr>
              <a:t>」、「</a:t>
            </a:r>
            <a:r>
              <a:rPr kumimoji="1" lang="zh-TW" altLang="en-US" sz="2200" dirty="0" smtClean="0">
                <a:latin typeface="華康POP2體W9(P)"/>
                <a:ea typeface="新細明體" pitchFamily="18" charset="-120"/>
              </a:rPr>
              <a:t>事業管理</a:t>
            </a:r>
            <a:r>
              <a:rPr kumimoji="1" lang="zh-TW" altLang="zh-TW" sz="2200" dirty="0" smtClean="0">
                <a:latin typeface="華康POP2體W9(P)"/>
                <a:ea typeface="新細明體" pitchFamily="18" charset="-120"/>
              </a:rPr>
              <a:t>」</a:t>
            </a:r>
            <a:r>
              <a:rPr kumimoji="1" lang="en-US" altLang="zh-TW" sz="2200" dirty="0" smtClean="0">
                <a:latin typeface="華康POP2體W9(P)"/>
                <a:ea typeface="新細明體" pitchFamily="18" charset="-120"/>
              </a:rPr>
              <a:t>2</a:t>
            </a:r>
            <a:r>
              <a:rPr kumimoji="1" lang="zh-TW" altLang="zh-TW" sz="2200" dirty="0" smtClean="0">
                <a:latin typeface="華康POP2體W9(P)"/>
                <a:ea typeface="新細明體" pitchFamily="18" charset="-120"/>
              </a:rPr>
              <a:t>模組，</a:t>
            </a:r>
            <a:r>
              <a:rPr kumimoji="1" lang="zh-TW" altLang="en-US" sz="2200" dirty="0" smtClean="0">
                <a:latin typeface="華康POP2體W9(P)"/>
                <a:ea typeface="新細明體" pitchFamily="18" charset="-120"/>
              </a:rPr>
              <a:t>畢業前至少修習模組必選</a:t>
            </a:r>
            <a:r>
              <a:rPr kumimoji="1" lang="en-US" altLang="zh-TW" sz="2200" dirty="0">
                <a:latin typeface="華康POP2體W9(P)"/>
                <a:ea typeface="新細明體" pitchFamily="18" charset="-120"/>
              </a:rPr>
              <a:t>1</a:t>
            </a:r>
            <a:r>
              <a:rPr kumimoji="1" lang="en-US" altLang="zh-TW" sz="2200" dirty="0" smtClean="0">
                <a:latin typeface="華康POP2體W9(P)"/>
                <a:ea typeface="新細明體" pitchFamily="18" charset="-120"/>
              </a:rPr>
              <a:t>0</a:t>
            </a:r>
            <a:r>
              <a:rPr kumimoji="1" lang="zh-TW" altLang="en-US" sz="2200" dirty="0" smtClean="0">
                <a:latin typeface="華康POP2體W9(P)"/>
                <a:ea typeface="新細明體" pitchFamily="18" charset="-120"/>
              </a:rPr>
              <a:t>學分。</a:t>
            </a:r>
            <a:endParaRPr kumimoji="1" lang="en-US" altLang="zh-TW" sz="2200" dirty="0" smtClean="0">
              <a:latin typeface="華康POP2體W9(P)"/>
              <a:ea typeface="新細明體" pitchFamily="18" charset="-120"/>
            </a:endParaRPr>
          </a:p>
          <a:p>
            <a:pPr>
              <a:buFont typeface="Arial" pitchFamily="34" charset="0"/>
              <a:buAutoNum type="arabicPeriod"/>
              <a:defRPr/>
            </a:pPr>
            <a:endParaRPr kumimoji="1" lang="en-US" altLang="zh-TW" sz="2800" dirty="0" smtClean="0">
              <a:solidFill>
                <a:srgbClr val="0000CC"/>
              </a:solidFill>
              <a:latin typeface="華康POP2體W9(P)"/>
              <a:ea typeface="新細明體" pitchFamily="18" charset="-120"/>
            </a:endParaRPr>
          </a:p>
          <a:p>
            <a:pPr>
              <a:buFont typeface="Arial" pitchFamily="34" charset="0"/>
              <a:buAutoNum type="arabicPeriod" startAt="2"/>
              <a:defRPr/>
            </a:pPr>
            <a:r>
              <a:rPr kumimoji="1" lang="zh-TW" altLang="en-US" sz="2600" dirty="0" smtClean="0">
                <a:solidFill>
                  <a:srgbClr val="800040"/>
                </a:solidFill>
                <a:latin typeface="華康POP2體W9(P)"/>
                <a:ea typeface="新細明體" pitchFamily="18" charset="-120"/>
              </a:rPr>
              <a:t>模組證書</a:t>
            </a:r>
            <a:endParaRPr kumimoji="1" lang="en-US" altLang="zh-TW" sz="2600" dirty="0" smtClean="0">
              <a:solidFill>
                <a:srgbClr val="800040"/>
              </a:solidFill>
              <a:latin typeface="華康POP2體W9(P)"/>
              <a:ea typeface="新細明體" pitchFamily="18" charset="-120"/>
            </a:endParaRPr>
          </a:p>
          <a:p>
            <a:pPr marL="0" indent="0">
              <a:defRPr/>
            </a:pPr>
            <a:r>
              <a:rPr kumimoji="1" lang="zh-TW" altLang="en-US" sz="2200" dirty="0">
                <a:latin typeface="華康POP2體W9(P)"/>
                <a:ea typeface="新細明體" pitchFamily="18" charset="-120"/>
              </a:rPr>
              <a:t>模組</a:t>
            </a:r>
            <a:r>
              <a:rPr kumimoji="1" lang="en-US" altLang="zh-TW" sz="2200" dirty="0">
                <a:latin typeface="華康POP2體W9(P)"/>
                <a:ea typeface="新細明體" pitchFamily="18" charset="-120"/>
              </a:rPr>
              <a:t>20</a:t>
            </a:r>
            <a:r>
              <a:rPr kumimoji="1" lang="zh-TW" altLang="en-US" sz="2200" dirty="0">
                <a:latin typeface="華康POP2體W9(P)"/>
                <a:ea typeface="新細明體" pitchFamily="18" charset="-120"/>
              </a:rPr>
              <a:t>學分</a:t>
            </a:r>
            <a:r>
              <a:rPr kumimoji="1" lang="en-US" altLang="zh-TW" sz="2200" dirty="0">
                <a:latin typeface="華康POP2體W9(P)"/>
                <a:ea typeface="新細明體" pitchFamily="18" charset="-120"/>
              </a:rPr>
              <a:t>+</a:t>
            </a:r>
            <a:r>
              <a:rPr kumimoji="1" lang="zh-TW" altLang="en-US" sz="2200" dirty="0">
                <a:latin typeface="華康POP2體W9(P)"/>
                <a:ea typeface="新細明體" pitchFamily="18" charset="-120"/>
              </a:rPr>
              <a:t>模組證照，經申請由系上發給。</a:t>
            </a:r>
            <a:r>
              <a:rPr kumimoji="1" lang="en-US" altLang="zh-TW" sz="2600" dirty="0" smtClean="0">
                <a:solidFill>
                  <a:srgbClr val="800040"/>
                </a:solidFill>
                <a:latin typeface="華康POP2體W9(P)"/>
                <a:ea typeface="新細明體" pitchFamily="18" charset="-120"/>
              </a:rPr>
              <a:t>	</a:t>
            </a:r>
          </a:p>
        </p:txBody>
      </p:sp>
      <p:sp>
        <p:nvSpPr>
          <p:cNvPr id="23557" name="AutoShape 8"/>
          <p:cNvSpPr>
            <a:spLocks noChangeArrowheads="1"/>
          </p:cNvSpPr>
          <p:nvPr/>
        </p:nvSpPr>
        <p:spPr bwMode="auto">
          <a:xfrm>
            <a:off x="719138" y="1036638"/>
            <a:ext cx="1620837" cy="533400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1" lang="zh-TW" altLang="en-US" sz="2800" b="1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說 明</a:t>
            </a:r>
          </a:p>
        </p:txBody>
      </p:sp>
      <p:sp>
        <p:nvSpPr>
          <p:cNvPr id="23558" name="AutoShape 9"/>
          <p:cNvSpPr>
            <a:spLocks noChangeArrowheads="1"/>
          </p:cNvSpPr>
          <p:nvPr/>
        </p:nvSpPr>
        <p:spPr bwMode="auto">
          <a:xfrm>
            <a:off x="2808288" y="1498600"/>
            <a:ext cx="6191250" cy="5062538"/>
          </a:xfrm>
          <a:prstGeom prst="roundRect">
            <a:avLst>
              <a:gd name="adj" fmla="val 7542"/>
            </a:avLst>
          </a:prstGeom>
          <a:solidFill>
            <a:srgbClr val="CCFFCC"/>
          </a:solidFill>
          <a:ln w="38100" algn="ctr">
            <a:solidFill>
              <a:srgbClr val="339966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tIns="18000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kumimoji="1" lang="zh-TW" altLang="en-US" sz="2400" dirty="0">
                <a:latin typeface="華康POP2體W9(P)"/>
                <a:ea typeface="新細明體" pitchFamily="18" charset="-120"/>
              </a:rPr>
              <a:t>●</a:t>
            </a:r>
            <a:r>
              <a:rPr kumimoji="1" lang="zh-TW" altLang="zh-TW" sz="2200" dirty="0">
                <a:latin typeface="華康POP2體W9(P)"/>
                <a:ea typeface="新細明體" pitchFamily="18" charset="-120"/>
              </a:rPr>
              <a:t>各模組必選課程，請參閱各學級課程規劃</a:t>
            </a:r>
            <a:r>
              <a:rPr kumimoji="1" lang="zh-TW" altLang="zh-TW" sz="2200" dirty="0" smtClean="0">
                <a:latin typeface="華康POP2體W9(P)"/>
                <a:ea typeface="新細明體" pitchFamily="18" charset="-120"/>
              </a:rPr>
              <a:t>表</a:t>
            </a:r>
            <a:endParaRPr kumimoji="1" lang="en-US" altLang="zh-TW" sz="2200" dirty="0" smtClean="0">
              <a:latin typeface="華康POP2體W9(P)"/>
              <a:ea typeface="新細明體" pitchFamily="18" charset="-120"/>
            </a:endParaRPr>
          </a:p>
          <a:p>
            <a:pPr>
              <a:spcBef>
                <a:spcPts val="600"/>
              </a:spcBef>
            </a:pPr>
            <a:r>
              <a:rPr kumimoji="1" lang="zh-TW" altLang="en-US" sz="2200" dirty="0" smtClean="0">
                <a:latin typeface="華康POP2體W9(P)"/>
                <a:ea typeface="新細明體" pitchFamily="18" charset="-120"/>
              </a:rPr>
              <a:t>●</a:t>
            </a:r>
            <a:r>
              <a:rPr kumimoji="1" lang="zh-TW" altLang="zh-TW" sz="2200" dirty="0" smtClean="0">
                <a:solidFill>
                  <a:srgbClr val="800040"/>
                </a:solidFill>
                <a:latin typeface="華康POP2體W9(P)"/>
                <a:ea typeface="新細明體" pitchFamily="18" charset="-120"/>
              </a:rPr>
              <a:t>模組選</a:t>
            </a:r>
            <a:r>
              <a:rPr kumimoji="1" lang="zh-TW" altLang="en-US" sz="2200" dirty="0" smtClean="0">
                <a:solidFill>
                  <a:srgbClr val="800040"/>
                </a:solidFill>
                <a:latin typeface="華康POP2體W9(P)"/>
                <a:ea typeface="新細明體" pitchFamily="18" charset="-120"/>
              </a:rPr>
              <a:t>修</a:t>
            </a:r>
            <a:r>
              <a:rPr kumimoji="1" lang="zh-TW" altLang="zh-TW" sz="2200" dirty="0" smtClean="0">
                <a:solidFill>
                  <a:srgbClr val="800040"/>
                </a:solidFill>
                <a:latin typeface="華康POP2體W9(P)"/>
                <a:ea typeface="新細明體" pitchFamily="18" charset="-120"/>
              </a:rPr>
              <a:t>課程</a:t>
            </a:r>
            <a:r>
              <a:rPr kumimoji="1" lang="zh-TW" altLang="en-US" sz="2200" dirty="0" smtClean="0">
                <a:solidFill>
                  <a:srgbClr val="800040"/>
                </a:solidFill>
                <a:latin typeface="華康POP2體W9(P)"/>
                <a:ea typeface="新細明體" pitchFamily="18" charset="-120"/>
              </a:rPr>
              <a:t>未達</a:t>
            </a:r>
            <a:r>
              <a:rPr kumimoji="1" lang="en-US" altLang="zh-TW" sz="2200" dirty="0" smtClean="0">
                <a:solidFill>
                  <a:srgbClr val="800040"/>
                </a:solidFill>
                <a:latin typeface="華康POP2體W9(P)"/>
                <a:ea typeface="新細明體" pitchFamily="18" charset="-120"/>
              </a:rPr>
              <a:t>20</a:t>
            </a:r>
            <a:r>
              <a:rPr kumimoji="1" lang="zh-TW" altLang="en-US" sz="2200" dirty="0" smtClean="0">
                <a:solidFill>
                  <a:srgbClr val="800040"/>
                </a:solidFill>
                <a:latin typeface="華康POP2體W9(P)"/>
                <a:ea typeface="新細明體" pitchFamily="18" charset="-120"/>
              </a:rPr>
              <a:t>學分，可以畢業嗎</a:t>
            </a:r>
            <a:r>
              <a:rPr kumimoji="1" lang="en-US" altLang="zh-TW" sz="2200" dirty="0" smtClean="0">
                <a:solidFill>
                  <a:srgbClr val="800040"/>
                </a:solidFill>
                <a:latin typeface="華康POP2體W9(P)"/>
                <a:ea typeface="新細明體" pitchFamily="18" charset="-120"/>
              </a:rPr>
              <a:t>?</a:t>
            </a:r>
            <a:endParaRPr kumimoji="1" lang="zh-TW" altLang="zh-TW" sz="2200" dirty="0">
              <a:solidFill>
                <a:srgbClr val="800040"/>
              </a:solidFill>
              <a:latin typeface="華康POP2體W9(P)"/>
              <a:ea typeface="新細明體" pitchFamily="18" charset="-120"/>
            </a:endParaRPr>
          </a:p>
          <a:p>
            <a:pPr>
              <a:spcBef>
                <a:spcPts val="600"/>
              </a:spcBef>
            </a:pPr>
            <a:r>
              <a:rPr kumimoji="1" lang="en-US" altLang="zh-TW" sz="2200" dirty="0">
                <a:latin typeface="華康POP2體W9(P)"/>
                <a:ea typeface="新細明體" pitchFamily="18" charset="-120"/>
              </a:rPr>
              <a:t>1</a:t>
            </a:r>
            <a:r>
              <a:rPr kumimoji="1" lang="en-US" altLang="zh-TW" sz="2200" dirty="0" smtClean="0">
                <a:latin typeface="華康POP2體W9(P)"/>
                <a:ea typeface="新細明體" pitchFamily="18" charset="-120"/>
              </a:rPr>
              <a:t>.</a:t>
            </a:r>
            <a:r>
              <a:rPr kumimoji="1" lang="zh-TW" altLang="en-US" sz="2200" dirty="0" smtClean="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可以</a:t>
            </a:r>
            <a:r>
              <a:rPr kumimoji="1" lang="zh-TW" altLang="zh-TW" sz="2200" dirty="0" smtClean="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。</a:t>
            </a:r>
            <a:r>
              <a:rPr kumimoji="1" lang="zh-TW" altLang="en-US" sz="2200" dirty="0">
                <a:latin typeface="華康POP2體W9(P)"/>
                <a:ea typeface="新細明體" pitchFamily="18" charset="-120"/>
              </a:rPr>
              <a:t>只是不另外發給模組</a:t>
            </a:r>
            <a:r>
              <a:rPr kumimoji="1" lang="zh-TW" altLang="en-US" sz="2200" dirty="0" smtClean="0">
                <a:latin typeface="華康POP2體W9(P)"/>
                <a:ea typeface="新細明體" pitchFamily="18" charset="-120"/>
              </a:rPr>
              <a:t>證書</a:t>
            </a:r>
            <a:r>
              <a:rPr kumimoji="1" lang="zh-TW" altLang="zh-TW" sz="2200" dirty="0" smtClean="0">
                <a:latin typeface="華康POP2體W9(P)"/>
                <a:ea typeface="新細明體" pitchFamily="18" charset="-120"/>
              </a:rPr>
              <a:t>。</a:t>
            </a:r>
            <a:endParaRPr kumimoji="1" lang="zh-TW" altLang="zh-TW" sz="2200" dirty="0">
              <a:latin typeface="華康POP2體W9(P)"/>
              <a:ea typeface="新細明體" pitchFamily="18" charset="-120"/>
            </a:endParaRPr>
          </a:p>
          <a:p>
            <a:pPr>
              <a:spcBef>
                <a:spcPts val="600"/>
              </a:spcBef>
            </a:pPr>
            <a:r>
              <a:rPr kumimoji="1" lang="en-US" altLang="zh-TW" sz="2200" dirty="0">
                <a:latin typeface="華康POP2體W9(P)"/>
                <a:ea typeface="新細明體" pitchFamily="18" charset="-120"/>
              </a:rPr>
              <a:t>2</a:t>
            </a:r>
            <a:r>
              <a:rPr kumimoji="1" lang="en-US" altLang="zh-TW" sz="2200" dirty="0" smtClean="0">
                <a:latin typeface="華康POP2體W9(P)"/>
                <a:ea typeface="新細明體" pitchFamily="18" charset="-120"/>
              </a:rPr>
              <a:t>.</a:t>
            </a:r>
            <a:r>
              <a:rPr kumimoji="1" lang="zh-TW" altLang="zh-TW" sz="2200" dirty="0" smtClean="0">
                <a:latin typeface="華康POP2體W9(P)"/>
                <a:ea typeface="新細明體" pitchFamily="18" charset="-120"/>
              </a:rPr>
              <a:t>模組</a:t>
            </a:r>
            <a:r>
              <a:rPr kumimoji="1" lang="zh-TW" altLang="zh-TW" sz="2200" dirty="0">
                <a:latin typeface="華康POP2體W9(P)"/>
                <a:ea typeface="新細明體" pitchFamily="18" charset="-120"/>
              </a:rPr>
              <a:t>必選課程，</a:t>
            </a:r>
            <a:r>
              <a:rPr kumimoji="1" lang="zh-TW" altLang="zh-TW" sz="2200" dirty="0">
                <a:solidFill>
                  <a:srgbClr val="0000FF"/>
                </a:solidFill>
                <a:latin typeface="華康POP2體W9(P)"/>
                <a:ea typeface="新細明體" pitchFamily="18" charset="-120"/>
              </a:rPr>
              <a:t>列</a:t>
            </a:r>
            <a:r>
              <a:rPr kumimoji="1" lang="zh-TW" altLang="zh-TW" sz="2200" dirty="0" smtClean="0">
                <a:solidFill>
                  <a:srgbClr val="0000FF"/>
                </a:solidFill>
                <a:latin typeface="華康POP2體W9(P)"/>
                <a:ea typeface="新細明體" pitchFamily="18" charset="-120"/>
              </a:rPr>
              <a:t>屬模組</a:t>
            </a:r>
            <a:r>
              <a:rPr kumimoji="1" lang="zh-TW" altLang="zh-TW" sz="2200" dirty="0">
                <a:solidFill>
                  <a:srgbClr val="0000FF"/>
                </a:solidFill>
                <a:latin typeface="華康POP2體W9(P)"/>
                <a:ea typeface="新細明體" pitchFamily="18" charset="-120"/>
              </a:rPr>
              <a:t>選修規定之</a:t>
            </a:r>
            <a:r>
              <a:rPr kumimoji="1" lang="en-US" altLang="zh-TW" sz="2200" dirty="0">
                <a:solidFill>
                  <a:srgbClr val="0000FF"/>
                </a:solidFill>
                <a:latin typeface="華康POP2體W9(P)"/>
                <a:ea typeface="新細明體" pitchFamily="18" charset="-120"/>
              </a:rPr>
              <a:t>20</a:t>
            </a:r>
            <a:r>
              <a:rPr kumimoji="1" lang="zh-TW" altLang="zh-TW" sz="2200" dirty="0">
                <a:solidFill>
                  <a:srgbClr val="0000FF"/>
                </a:solidFill>
                <a:latin typeface="華康POP2體W9(P)"/>
                <a:ea typeface="新細明體" pitchFamily="18" charset="-120"/>
              </a:rPr>
              <a:t>學分</a:t>
            </a:r>
            <a:r>
              <a:rPr kumimoji="1" lang="zh-TW" altLang="zh-TW" sz="2200" dirty="0" smtClean="0">
                <a:solidFill>
                  <a:srgbClr val="0000FF"/>
                </a:solidFill>
                <a:latin typeface="華康POP2體W9(P)"/>
                <a:ea typeface="新細明體" pitchFamily="18" charset="-120"/>
              </a:rPr>
              <a:t>內</a:t>
            </a:r>
            <a:r>
              <a:rPr kumimoji="1" lang="zh-TW" altLang="en-US" sz="2200" dirty="0" smtClean="0">
                <a:solidFill>
                  <a:srgbClr val="0000FF"/>
                </a:solidFill>
                <a:latin typeface="華康POP2體W9(P)"/>
                <a:ea typeface="新細明體" pitchFamily="18" charset="-120"/>
              </a:rPr>
              <a:t>。</a:t>
            </a:r>
            <a:endParaRPr kumimoji="1" lang="en-US" altLang="zh-TW" sz="2200" dirty="0" smtClean="0">
              <a:solidFill>
                <a:srgbClr val="0000FF"/>
              </a:solidFill>
              <a:latin typeface="華康POP2體W9(P)"/>
              <a:ea typeface="新細明體" pitchFamily="18" charset="-120"/>
            </a:endParaRPr>
          </a:p>
          <a:p>
            <a:pPr>
              <a:spcBef>
                <a:spcPts val="600"/>
              </a:spcBef>
            </a:pPr>
            <a:r>
              <a:rPr kumimoji="1" lang="en-US" altLang="zh-TW" sz="2200" dirty="0" smtClean="0">
                <a:latin typeface="華康POP2體W9(P)"/>
                <a:ea typeface="新細明體" pitchFamily="18" charset="-120"/>
              </a:rPr>
              <a:t>3</a:t>
            </a:r>
            <a:r>
              <a:rPr kumimoji="1" lang="en-US" altLang="zh-TW" sz="2200" dirty="0">
                <a:latin typeface="華康POP2體W9(P)"/>
                <a:ea typeface="新細明體" pitchFamily="18" charset="-120"/>
              </a:rPr>
              <a:t>.</a:t>
            </a:r>
            <a:r>
              <a:rPr kumimoji="1" lang="zh-TW" altLang="zh-TW" sz="2200" dirty="0">
                <a:latin typeface="華康POP2體W9(P)"/>
                <a:ea typeface="新細明體" pitchFamily="18" charset="-120"/>
              </a:rPr>
              <a:t>模組必選課程，</a:t>
            </a:r>
            <a:r>
              <a:rPr kumimoji="1" lang="zh-TW" altLang="en-US" sz="2200" dirty="0">
                <a:latin typeface="華康POP2體W9(P)"/>
                <a:ea typeface="新細明體" pitchFamily="18" charset="-120"/>
              </a:rPr>
              <a:t>若初選尚未完成選課者，</a:t>
            </a:r>
            <a:r>
              <a:rPr kumimoji="1" lang="zh-TW" altLang="zh-TW" sz="2200" dirty="0">
                <a:latin typeface="華康POP2體W9(P)"/>
                <a:ea typeface="新細明體" pitchFamily="18" charset="-120"/>
              </a:rPr>
              <a:t>請同學</a:t>
            </a:r>
            <a:r>
              <a:rPr kumimoji="1" lang="zh-TW" altLang="en-US" sz="2200" dirty="0">
                <a:latin typeface="華康POP2體W9(P)"/>
                <a:ea typeface="新細明體" pitchFamily="18" charset="-120"/>
              </a:rPr>
              <a:t>務必</a:t>
            </a:r>
            <a:r>
              <a:rPr kumimoji="1" lang="zh-TW" altLang="zh-TW" sz="2200" dirty="0">
                <a:latin typeface="華康POP2體W9(P)"/>
                <a:ea typeface="新細明體" pitchFamily="18" charset="-120"/>
              </a:rPr>
              <a:t>於加退選期間自行</a:t>
            </a:r>
            <a:r>
              <a:rPr kumimoji="1" lang="zh-TW" altLang="en-US" sz="2200" dirty="0">
                <a:latin typeface="華康POP2體W9(P)"/>
                <a:ea typeface="新細明體" pitchFamily="18" charset="-120"/>
              </a:rPr>
              <a:t>加選</a:t>
            </a:r>
            <a:r>
              <a:rPr kumimoji="1" lang="zh-TW" altLang="zh-TW" sz="2200" dirty="0">
                <a:latin typeface="華康POP2體W9(P)"/>
                <a:ea typeface="新細明體" pitchFamily="18" charset="-120"/>
              </a:rPr>
              <a:t>。</a:t>
            </a:r>
            <a:endParaRPr kumimoji="1" lang="zh-TW" altLang="en-US" sz="2200" dirty="0">
              <a:latin typeface="華康POP2體W9(P)"/>
              <a:ea typeface="新細明體" pitchFamily="18" charset="-120"/>
            </a:endParaRPr>
          </a:p>
        </p:txBody>
      </p:sp>
      <p:sp>
        <p:nvSpPr>
          <p:cNvPr id="23559" name="AutoShape 10"/>
          <p:cNvSpPr>
            <a:spLocks noChangeArrowheads="1"/>
          </p:cNvSpPr>
          <p:nvPr/>
        </p:nvSpPr>
        <p:spPr bwMode="auto">
          <a:xfrm>
            <a:off x="5076825" y="1028700"/>
            <a:ext cx="2286000" cy="533400"/>
          </a:xfrm>
          <a:prstGeom prst="roundRect">
            <a:avLst>
              <a:gd name="adj" fmla="val 50000"/>
            </a:avLst>
          </a:prstGeom>
          <a:solidFill>
            <a:srgbClr val="99CC00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1" lang="zh-TW" altLang="en-US" sz="2800" b="1">
                <a:solidFill>
                  <a:srgbClr val="003300"/>
                </a:solidFill>
                <a:latin typeface="華康粗黑體" pitchFamily="49" charset="-120"/>
                <a:ea typeface="華康粗黑體" pitchFamily="49" charset="-120"/>
              </a:rPr>
              <a:t>選課說明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771775" y="303213"/>
            <a:ext cx="3816350" cy="53340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1" lang="zh-TW" altLang="en-US" sz="3200" b="1" dirty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專業</a:t>
            </a:r>
            <a:r>
              <a:rPr kumimoji="1" lang="zh-TW" altLang="en-US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選</a:t>
            </a:r>
            <a:r>
              <a:rPr kumimoji="1" lang="zh-TW" altLang="zh-TW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修</a:t>
            </a:r>
            <a:r>
              <a:rPr kumimoji="1" lang="en-US" altLang="zh-TW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33</a:t>
            </a:r>
            <a:r>
              <a:rPr kumimoji="1" lang="zh-TW" altLang="zh-TW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學分</a:t>
            </a:r>
            <a:endParaRPr kumimoji="1" lang="zh-TW" altLang="en-US" sz="3200" b="1" dirty="0">
              <a:solidFill>
                <a:srgbClr val="000066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12338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>
              <a:ea typeface="新細明體" pitchFamily="18" charset="-120"/>
            </a:endParaRPr>
          </a:p>
        </p:txBody>
      </p:sp>
      <p:pic>
        <p:nvPicPr>
          <p:cNvPr id="24579" name="Picture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318" y="0"/>
            <a:ext cx="7903954" cy="6858000"/>
          </a:xfrm>
          <a:solidFill>
            <a:schemeClr val="accent1"/>
          </a:solidFill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115616" y="692696"/>
            <a:ext cx="712879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None/>
            </a:pPr>
            <a:r>
              <a:rPr lang="zh-TW" altLang="en-US" sz="4400" b="1" dirty="0" smtClean="0">
                <a:solidFill>
                  <a:srgbClr val="008000"/>
                </a:solidFill>
                <a:latin typeface="華康POP2體W9(P)"/>
                <a:ea typeface="華康POP2體W9(P)"/>
                <a:cs typeface="華康POP2體W9(P)"/>
              </a:rPr>
              <a:t>樂齡服務</a:t>
            </a:r>
            <a:r>
              <a:rPr lang="zh-TW" altLang="en-US" sz="4400" dirty="0" smtClean="0">
                <a:solidFill>
                  <a:srgbClr val="008000"/>
                </a:solidFill>
                <a:latin typeface="華康POP2體W9(P)"/>
                <a:ea typeface="華康POP2體W9(P)"/>
                <a:cs typeface="華康POP2體W9(P)"/>
              </a:rPr>
              <a:t>模組</a:t>
            </a:r>
            <a:r>
              <a:rPr lang="zh-TW" altLang="en-US" sz="4400" dirty="0">
                <a:solidFill>
                  <a:srgbClr val="008000"/>
                </a:solidFill>
                <a:latin typeface="華康POP2體W9(P)"/>
                <a:ea typeface="華康POP2體W9(P)"/>
                <a:cs typeface="華康POP2體W9(P)"/>
              </a:rPr>
              <a:t>必選</a:t>
            </a:r>
            <a:r>
              <a:rPr lang="zh-TW" altLang="en-US" sz="4400" dirty="0" smtClean="0">
                <a:solidFill>
                  <a:srgbClr val="008000"/>
                </a:solidFill>
                <a:latin typeface="華康POP2體W9(P)"/>
                <a:ea typeface="華康POP2體W9(P)"/>
                <a:cs typeface="華康POP2體W9(P)"/>
              </a:rPr>
              <a:t>：</a:t>
            </a:r>
            <a:endParaRPr lang="en-US" altLang="zh-TW" sz="4400" dirty="0" smtClean="0">
              <a:solidFill>
                <a:srgbClr val="008000"/>
              </a:solidFill>
              <a:latin typeface="華康POP2體W9(P)"/>
              <a:ea typeface="華康POP2體W9(P)"/>
              <a:cs typeface="華康POP2體W9(P)"/>
            </a:endParaRPr>
          </a:p>
        </p:txBody>
      </p:sp>
      <p:sp>
        <p:nvSpPr>
          <p:cNvPr id="5" name="內容版面配置區 1"/>
          <p:cNvSpPr txBox="1">
            <a:spLocks/>
          </p:cNvSpPr>
          <p:nvPr/>
        </p:nvSpPr>
        <p:spPr>
          <a:xfrm>
            <a:off x="1979712" y="1556791"/>
            <a:ext cx="5826224" cy="298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zh-TW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zh-TW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zh-TW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  <a:defRPr/>
            </a:pPr>
            <a:r>
              <a:rPr lang="zh-TW" altLang="en-US" b="1" dirty="0">
                <a:latin typeface="華康POP2體W9(P)"/>
                <a:ea typeface="華康POP2體W9(P)"/>
                <a:cs typeface="華康POP2體W9(P)"/>
              </a:rPr>
              <a:t>高齡教育</a:t>
            </a:r>
            <a:endParaRPr lang="en-US" altLang="zh-TW" b="1" dirty="0">
              <a:latin typeface="華康POP2體W9(P)"/>
              <a:ea typeface="華康POP2體W9(P)"/>
              <a:cs typeface="華康POP2體W9(P)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b="1" dirty="0">
                <a:latin typeface="華康POP2體W9(P)"/>
                <a:ea typeface="華康POP2體W9(P)"/>
                <a:cs typeface="華康POP2體W9(P)"/>
              </a:rPr>
              <a:t>銀髮休閒產業概論與實務</a:t>
            </a:r>
            <a:endParaRPr lang="en-US" altLang="zh-TW" b="1" dirty="0">
              <a:latin typeface="華康POP2體W9(P)"/>
              <a:ea typeface="華康POP2體W9(P)"/>
              <a:cs typeface="華康POP2體W9(P)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b="1" dirty="0">
                <a:latin typeface="華康POP2體W9(P)"/>
                <a:ea typeface="華康POP2體W9(P)"/>
                <a:cs typeface="華康POP2體W9(P)"/>
              </a:rPr>
              <a:t>樂齡學習方案規劃與實務</a:t>
            </a:r>
            <a:endParaRPr lang="en-US" altLang="zh-TW" b="1" dirty="0">
              <a:latin typeface="華康POP2體W9(P)"/>
              <a:ea typeface="華康POP2體W9(P)"/>
              <a:cs typeface="華康POP2體W9(P)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b="1" dirty="0">
                <a:latin typeface="華康POP2體W9(P)"/>
                <a:ea typeface="華康POP2體W9(P)"/>
                <a:cs typeface="華康POP2體W9(P)"/>
              </a:rPr>
              <a:t>銀髮輔具應用</a:t>
            </a:r>
            <a:endParaRPr lang="en-US" altLang="zh-TW" b="1" dirty="0">
              <a:latin typeface="華康POP2體W9(P)"/>
              <a:ea typeface="華康POP2體W9(P)"/>
              <a:cs typeface="華康POP2體W9(P)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b="1" dirty="0">
                <a:latin typeface="華康POP2體W9(P)"/>
                <a:ea typeface="華康POP2體W9(P)"/>
                <a:cs typeface="華康POP2體W9(P)"/>
              </a:rPr>
              <a:t>銀髮活動設計</a:t>
            </a:r>
          </a:p>
        </p:txBody>
      </p:sp>
    </p:spTree>
    <p:extLst>
      <p:ext uri="{BB962C8B-B14F-4D97-AF65-F5344CB8AC3E}">
        <p14:creationId xmlns:p14="http://schemas.microsoft.com/office/powerpoint/2010/main" val="27464646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318" y="0"/>
            <a:ext cx="7903954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359058" y="751964"/>
            <a:ext cx="6445250" cy="388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zh-TW" altLang="en-US" sz="4400" b="1" dirty="0" smtClean="0">
                <a:solidFill>
                  <a:srgbClr val="FF0000"/>
                </a:solidFill>
                <a:latin typeface="華康POP2體W9(P)"/>
                <a:ea typeface="華康POP2體W9(P)"/>
                <a:cs typeface="華康POP2體W9(P)"/>
              </a:rPr>
              <a:t>事業管理</a:t>
            </a:r>
            <a:r>
              <a:rPr lang="zh-TW" altLang="en-US" sz="4400" dirty="0" smtClean="0">
                <a:solidFill>
                  <a:srgbClr val="FF0000"/>
                </a:solidFill>
                <a:latin typeface="華康POP2體W9(P)"/>
                <a:ea typeface="華康POP2體W9(P)"/>
                <a:cs typeface="華康POP2體W9(P)"/>
              </a:rPr>
              <a:t>模組必選：</a:t>
            </a:r>
            <a:endParaRPr lang="en-US" altLang="zh-TW" sz="4400" dirty="0" smtClean="0">
              <a:latin typeface="華康POP2體W9(P)"/>
              <a:ea typeface="華康POP2體W9(P)"/>
              <a:cs typeface="華康POP2體W9(P)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996225" y="1493675"/>
            <a:ext cx="5826224" cy="298471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zh-TW" altLang="en-US" b="1" dirty="0" smtClean="0">
                <a:latin typeface="華康POP2體W9(P)"/>
                <a:ea typeface="華康POP2體W9(P)"/>
                <a:cs typeface="華康POP2體W9(P)"/>
              </a:rPr>
              <a:t>銀髮</a:t>
            </a:r>
            <a:r>
              <a:rPr lang="zh-TW" altLang="en-US" b="1" dirty="0">
                <a:latin typeface="華康POP2體W9(P)"/>
                <a:ea typeface="華康POP2體W9(P)"/>
                <a:cs typeface="華康POP2體W9(P)"/>
              </a:rPr>
              <a:t>族消費者</a:t>
            </a:r>
            <a:r>
              <a:rPr lang="zh-TW" altLang="en-US" b="1" dirty="0" smtClean="0">
                <a:latin typeface="華康POP2體W9(P)"/>
                <a:ea typeface="華康POP2體W9(P)"/>
                <a:cs typeface="華康POP2體W9(P)"/>
              </a:rPr>
              <a:t>行為</a:t>
            </a:r>
            <a:endParaRPr lang="en-US" altLang="zh-TW" b="1" dirty="0" smtClean="0">
              <a:latin typeface="華康POP2體W9(P)"/>
              <a:ea typeface="華康POP2體W9(P)"/>
              <a:cs typeface="華康POP2體W9(P)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b="1" dirty="0" smtClean="0">
                <a:latin typeface="華康POP2體W9(P)"/>
                <a:ea typeface="華康POP2體W9(P)"/>
                <a:cs typeface="華康POP2體W9(P)"/>
              </a:rPr>
              <a:t>銀髮</a:t>
            </a:r>
            <a:r>
              <a:rPr lang="zh-TW" altLang="en-US" b="1" dirty="0">
                <a:latin typeface="華康POP2體W9(P)"/>
                <a:ea typeface="華康POP2體W9(P)"/>
                <a:cs typeface="華康POP2體W9(P)"/>
              </a:rPr>
              <a:t>商品行銷與</a:t>
            </a:r>
            <a:r>
              <a:rPr lang="zh-TW" altLang="en-US" b="1" dirty="0" smtClean="0">
                <a:latin typeface="華康POP2體W9(P)"/>
                <a:ea typeface="華康POP2體W9(P)"/>
                <a:cs typeface="華康POP2體W9(P)"/>
              </a:rPr>
              <a:t>實務</a:t>
            </a:r>
            <a:endParaRPr lang="en-US" altLang="zh-TW" b="1" dirty="0" smtClean="0">
              <a:latin typeface="華康POP2體W9(P)"/>
              <a:ea typeface="華康POP2體W9(P)"/>
              <a:cs typeface="華康POP2體W9(P)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b="1" dirty="0" smtClean="0">
                <a:latin typeface="華康POP2體W9(P)"/>
                <a:ea typeface="華康POP2體W9(P)"/>
                <a:cs typeface="華康POP2體W9(P)"/>
              </a:rPr>
              <a:t>專案</a:t>
            </a:r>
            <a:r>
              <a:rPr lang="zh-TW" altLang="en-US" b="1" dirty="0">
                <a:latin typeface="華康POP2體W9(P)"/>
                <a:ea typeface="華康POP2體W9(P)"/>
                <a:cs typeface="華康POP2體W9(P)"/>
              </a:rPr>
              <a:t>設計與</a:t>
            </a:r>
            <a:r>
              <a:rPr lang="zh-TW" altLang="en-US" b="1" dirty="0" smtClean="0">
                <a:latin typeface="華康POP2體W9(P)"/>
                <a:ea typeface="華康POP2體W9(P)"/>
                <a:cs typeface="華康POP2體W9(P)"/>
              </a:rPr>
              <a:t>管理</a:t>
            </a:r>
            <a:endParaRPr lang="en-US" altLang="zh-TW" b="1" dirty="0" smtClean="0">
              <a:latin typeface="華康POP2體W9(P)"/>
              <a:ea typeface="華康POP2體W9(P)"/>
              <a:cs typeface="華康POP2體W9(P)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b="1" dirty="0" smtClean="0">
                <a:latin typeface="華康POP2體W9(P)"/>
                <a:ea typeface="華康POP2體W9(P)"/>
                <a:cs typeface="華康POP2體W9(P)"/>
              </a:rPr>
              <a:t>領導</a:t>
            </a:r>
            <a:r>
              <a:rPr lang="zh-TW" altLang="en-US" b="1" dirty="0">
                <a:latin typeface="華康POP2體W9(P)"/>
                <a:ea typeface="華康POP2體W9(P)"/>
                <a:cs typeface="華康POP2體W9(P)"/>
              </a:rPr>
              <a:t>與</a:t>
            </a:r>
            <a:r>
              <a:rPr lang="zh-TW" altLang="en-US" b="1" dirty="0" smtClean="0">
                <a:latin typeface="華康POP2體W9(P)"/>
                <a:ea typeface="華康POP2體W9(P)"/>
                <a:cs typeface="華康POP2體W9(P)"/>
              </a:rPr>
              <a:t>溝通</a:t>
            </a:r>
            <a:endParaRPr lang="en-US" altLang="zh-TW" b="1" dirty="0" smtClean="0">
              <a:latin typeface="華康POP2體W9(P)"/>
              <a:ea typeface="華康POP2體W9(P)"/>
              <a:cs typeface="華康POP2體W9(P)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b="1" dirty="0" smtClean="0">
                <a:latin typeface="華康POP2體W9(P)"/>
                <a:ea typeface="華康POP2體W9(P)"/>
                <a:cs typeface="華康POP2體W9(P)"/>
              </a:rPr>
              <a:t>創意</a:t>
            </a:r>
            <a:r>
              <a:rPr lang="zh-TW" altLang="en-US" b="1" dirty="0">
                <a:latin typeface="華康POP2體W9(P)"/>
                <a:ea typeface="華康POP2體W9(P)"/>
                <a:cs typeface="華康POP2體W9(P)"/>
              </a:rPr>
              <a:t>管理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27714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3"/>
          <p:cNvSpPr>
            <a:spLocks noChangeArrowheads="1"/>
          </p:cNvSpPr>
          <p:nvPr/>
        </p:nvSpPr>
        <p:spPr bwMode="auto">
          <a:xfrm>
            <a:off x="228600" y="892175"/>
            <a:ext cx="8732838" cy="5416550"/>
          </a:xfrm>
          <a:prstGeom prst="roundRect">
            <a:avLst>
              <a:gd name="adj" fmla="val 8375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1" lang="en-US" altLang="zh-TW">
              <a:ea typeface="新細明體" pitchFamily="18" charset="-120"/>
            </a:endParaRPr>
          </a:p>
        </p:txBody>
      </p:sp>
      <p:sp>
        <p:nvSpPr>
          <p:cNvPr id="23555" name="投影片編號版面配置區 5"/>
          <p:cNvSpPr txBox="1">
            <a:spLocks noGrp="1"/>
          </p:cNvSpPr>
          <p:nvPr/>
        </p:nvSpPr>
        <p:spPr bwMode="auto">
          <a:xfrm>
            <a:off x="6804025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B31D8E6-35AC-41AB-BC43-BCA1DC063A0A}" type="slidenum">
              <a:rPr kumimoji="1" lang="en-US" altLang="ja-JP" sz="1400">
                <a:ea typeface="MS PGothic" pitchFamily="34" charset="-128"/>
              </a:rPr>
              <a:pPr algn="r" eaLnBrk="1" hangingPunct="1"/>
              <a:t>13</a:t>
            </a:fld>
            <a:endParaRPr kumimoji="1" lang="en-US" altLang="ja-JP" sz="1400">
              <a:ea typeface="MS PGothic" pitchFamily="34" charset="-128"/>
            </a:endParaRPr>
          </a:p>
        </p:txBody>
      </p:sp>
      <p:sp>
        <p:nvSpPr>
          <p:cNvPr id="749575" name="AutoShape 7"/>
          <p:cNvSpPr>
            <a:spLocks noChangeArrowheads="1"/>
          </p:cNvSpPr>
          <p:nvPr/>
        </p:nvSpPr>
        <p:spPr bwMode="auto">
          <a:xfrm>
            <a:off x="179387" y="1498600"/>
            <a:ext cx="2447925" cy="5062538"/>
          </a:xfrm>
          <a:prstGeom prst="roundRect">
            <a:avLst>
              <a:gd name="adj" fmla="val 7542"/>
            </a:avLst>
          </a:prstGeom>
          <a:solidFill>
            <a:srgbClr val="CCFFFF"/>
          </a:solidFill>
          <a:ln w="38100" algn="ctr">
            <a:solidFill>
              <a:srgbClr val="3366FF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tIns="180000"/>
          <a:lstStyle>
            <a:lvl1pPr marL="447675" indent="-4476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Arial" pitchFamily="34" charset="0"/>
              <a:buAutoNum type="arabicPeriod"/>
              <a:defRPr/>
            </a:pPr>
            <a:r>
              <a:rPr kumimoji="1" lang="zh-TW" altLang="en-US" sz="2600" dirty="0" smtClean="0">
                <a:solidFill>
                  <a:srgbClr val="FF0000"/>
                </a:solidFill>
                <a:latin typeface="華康POP2體W9(P)"/>
                <a:ea typeface="新細明體" pitchFamily="18" charset="-120"/>
              </a:rPr>
              <a:t>多修</a:t>
            </a:r>
            <a:r>
              <a:rPr kumimoji="1" lang="zh-TW" altLang="en-US" sz="2600" dirty="0" smtClean="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本系專業選、校定必修或是他系課程皆可認定為自由選修</a:t>
            </a:r>
            <a:endParaRPr kumimoji="1" lang="en-US" altLang="zh-TW" sz="2800" dirty="0">
              <a:solidFill>
                <a:srgbClr val="0000CC"/>
              </a:solidFill>
              <a:latin typeface="華康POP2體W9(P)"/>
              <a:ea typeface="新細明體" pitchFamily="18" charset="-120"/>
            </a:endParaRPr>
          </a:p>
          <a:p>
            <a:pPr>
              <a:buFont typeface="Arial" pitchFamily="34" charset="0"/>
              <a:buAutoNum type="arabicPeriod"/>
              <a:defRPr/>
            </a:pPr>
            <a:r>
              <a:rPr kumimoji="1" lang="zh-TW" altLang="en-US" sz="2800" dirty="0" smtClean="0">
                <a:solidFill>
                  <a:srgbClr val="FF0000"/>
                </a:solidFill>
                <a:latin typeface="華康POP2體W9(P)"/>
                <a:ea typeface="新細明體" pitchFamily="18" charset="-120"/>
              </a:rPr>
              <a:t>課程名稱不得重複</a:t>
            </a:r>
            <a:r>
              <a:rPr kumimoji="1" lang="zh-TW" altLang="en-US" sz="2800" dirty="0" smtClean="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，否則不予採計。</a:t>
            </a:r>
            <a:r>
              <a:rPr kumimoji="1" lang="en-US" altLang="zh-TW" sz="2600" dirty="0" smtClean="0">
                <a:solidFill>
                  <a:srgbClr val="800040"/>
                </a:solidFill>
                <a:latin typeface="華康POP2體W9(P)"/>
                <a:ea typeface="新細明體" pitchFamily="18" charset="-120"/>
              </a:rPr>
              <a:t>	</a:t>
            </a:r>
          </a:p>
        </p:txBody>
      </p:sp>
      <p:sp>
        <p:nvSpPr>
          <p:cNvPr id="23557" name="AutoShape 8"/>
          <p:cNvSpPr>
            <a:spLocks noChangeArrowheads="1"/>
          </p:cNvSpPr>
          <p:nvPr/>
        </p:nvSpPr>
        <p:spPr bwMode="auto">
          <a:xfrm>
            <a:off x="719138" y="1036638"/>
            <a:ext cx="1620837" cy="533400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1" lang="zh-TW" altLang="en-US" sz="2800" b="1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說 明</a:t>
            </a:r>
          </a:p>
        </p:txBody>
      </p:sp>
      <p:sp>
        <p:nvSpPr>
          <p:cNvPr id="23558" name="AutoShape 9"/>
          <p:cNvSpPr>
            <a:spLocks noChangeArrowheads="1"/>
          </p:cNvSpPr>
          <p:nvPr/>
        </p:nvSpPr>
        <p:spPr bwMode="auto">
          <a:xfrm>
            <a:off x="2808288" y="1498600"/>
            <a:ext cx="6191250" cy="5062538"/>
          </a:xfrm>
          <a:prstGeom prst="roundRect">
            <a:avLst>
              <a:gd name="adj" fmla="val 7542"/>
            </a:avLst>
          </a:prstGeom>
          <a:solidFill>
            <a:srgbClr val="CCFFCC"/>
          </a:solidFill>
          <a:ln w="38100" algn="ctr">
            <a:solidFill>
              <a:srgbClr val="339966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tIns="18000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●自由選修學分不夠怎麼辦</a:t>
            </a:r>
            <a:r>
              <a:rPr kumimoji="1" lang="en-US" altLang="zh-TW" sz="2400" dirty="0" smtClean="0">
                <a:latin typeface="華康POP2體W9(P)"/>
                <a:ea typeface="新細明體" pitchFamily="18" charset="-120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多修的</a:t>
            </a:r>
            <a:r>
              <a:rPr kumimoji="1" lang="zh-TW" altLang="en-US" sz="2200" b="1" dirty="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專業選修、校定必修</a:t>
            </a:r>
            <a:r>
              <a:rPr kumimoji="1" lang="en-US" altLang="zh-TW" sz="2200" b="1" dirty="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(</a:t>
            </a:r>
            <a:r>
              <a:rPr kumimoji="1" lang="zh-TW" altLang="en-US" sz="2200" b="1" dirty="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通識</a:t>
            </a:r>
            <a:r>
              <a:rPr kumimoji="1" lang="en-US" altLang="zh-TW" sz="2200" b="1" dirty="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)</a:t>
            </a:r>
            <a:r>
              <a:rPr kumimoji="1" lang="zh-TW" altLang="en-US" sz="2200" b="1" dirty="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、他系必選修</a:t>
            </a: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可以當自由選修，且畢業審查系統</a:t>
            </a:r>
            <a:r>
              <a:rPr kumimoji="1" lang="zh-TW" altLang="en-US" sz="2400" dirty="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不用</a:t>
            </a: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移動。</a:t>
            </a:r>
            <a:endParaRPr kumimoji="1" lang="en-US" altLang="zh-TW" sz="2400" dirty="0">
              <a:latin typeface="華康POP2體W9(P)"/>
              <a:ea typeface="新細明體" pitchFamily="18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專業選修</a:t>
            </a:r>
            <a:r>
              <a:rPr kumimoji="1" lang="en-US" altLang="zh-TW" sz="2400" dirty="0" smtClean="0">
                <a:latin typeface="華康POP2體W9(P)"/>
                <a:ea typeface="新細明體" pitchFamily="18" charset="-120"/>
              </a:rPr>
              <a:t>(A)33</a:t>
            </a: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學分</a:t>
            </a:r>
            <a:r>
              <a:rPr kumimoji="1" lang="en-US" altLang="zh-TW" sz="2400" dirty="0" smtClean="0">
                <a:latin typeface="華康POP2體W9(P)"/>
                <a:ea typeface="新細明體" pitchFamily="18" charset="-120"/>
              </a:rPr>
              <a:t>+</a:t>
            </a: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自由選修</a:t>
            </a:r>
            <a:r>
              <a:rPr kumimoji="1" lang="en-US" altLang="zh-TW" sz="2400" dirty="0" smtClean="0">
                <a:latin typeface="華康POP2體W9(P)"/>
                <a:ea typeface="新細明體" pitchFamily="18" charset="-120"/>
              </a:rPr>
              <a:t>(B)6</a:t>
            </a: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學分         </a:t>
            </a:r>
            <a:r>
              <a:rPr kumimoji="1" lang="en-US" altLang="zh-TW" sz="2400" dirty="0" smtClean="0">
                <a:latin typeface="華康POP2體W9(P)"/>
                <a:ea typeface="新細明體" pitchFamily="18" charset="-120"/>
              </a:rPr>
              <a:t>=39</a:t>
            </a: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學分</a:t>
            </a:r>
            <a:endParaRPr kumimoji="1" lang="en-US" altLang="zh-TW" sz="2400" dirty="0" smtClean="0">
              <a:latin typeface="華康POP2體W9(P)"/>
              <a:ea typeface="新細明體" pitchFamily="18" charset="-120"/>
            </a:endParaRPr>
          </a:p>
          <a:p>
            <a:r>
              <a:rPr kumimoji="1" lang="zh-TW" altLang="en-US" sz="2400" dirty="0">
                <a:latin typeface="華康POP2體W9(P)"/>
                <a:ea typeface="新細明體" pitchFamily="18" charset="-120"/>
              </a:rPr>
              <a:t> </a:t>
            </a: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     或</a:t>
            </a:r>
            <a:r>
              <a:rPr kumimoji="1" lang="en-US" altLang="zh-TW" sz="2400" dirty="0" smtClean="0">
                <a:latin typeface="華康POP2體W9(P)"/>
                <a:ea typeface="新細明體" pitchFamily="18" charset="-120"/>
              </a:rPr>
              <a:t>(A)=39</a:t>
            </a: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學分</a:t>
            </a:r>
            <a:endParaRPr kumimoji="1" lang="en-US" altLang="zh-TW" sz="2400" dirty="0" smtClean="0">
              <a:latin typeface="華康POP2體W9(P)"/>
              <a:ea typeface="新細明體" pitchFamily="18" charset="-120"/>
            </a:endParaRPr>
          </a:p>
          <a:p>
            <a:r>
              <a:rPr kumimoji="1" lang="zh-TW" altLang="en-US" sz="2400" dirty="0">
                <a:latin typeface="華康POP2體W9(P)"/>
                <a:ea typeface="新細明體" pitchFamily="18" charset="-120"/>
              </a:rPr>
              <a:t> </a:t>
            </a: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     或</a:t>
            </a:r>
            <a:r>
              <a:rPr kumimoji="1" lang="en-US" altLang="zh-TW" sz="2400" dirty="0" smtClean="0">
                <a:latin typeface="華康POP2體W9(P)"/>
                <a:ea typeface="新細明體" pitchFamily="18" charset="-120"/>
              </a:rPr>
              <a:t>(A)37</a:t>
            </a: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學分</a:t>
            </a:r>
            <a:r>
              <a:rPr kumimoji="1" lang="en-US" altLang="zh-TW" sz="2400" dirty="0" smtClean="0">
                <a:latin typeface="華康POP2體W9(P)"/>
                <a:ea typeface="新細明體" pitchFamily="18" charset="-120"/>
              </a:rPr>
              <a:t>+(B)2</a:t>
            </a: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學分，皆達畢業標準。</a:t>
            </a:r>
            <a:endParaRPr kumimoji="1" lang="en-US" altLang="zh-TW" sz="2400" dirty="0" smtClean="0">
              <a:latin typeface="華康POP2體W9(P)"/>
              <a:ea typeface="新細明體" pitchFamily="18" charset="-120"/>
            </a:endParaRPr>
          </a:p>
          <a:p>
            <a:r>
              <a:rPr kumimoji="1" lang="zh-TW" altLang="en-US" sz="2200" dirty="0" smtClean="0">
                <a:latin typeface="華康POP2體W9(P)"/>
                <a:ea typeface="新細明體" pitchFamily="18" charset="-120"/>
              </a:rPr>
              <a:t>●校定必修</a:t>
            </a:r>
            <a:r>
              <a:rPr kumimoji="1" lang="en-US" altLang="zh-TW" sz="2200" dirty="0" smtClean="0">
                <a:latin typeface="華康POP2體W9(P)"/>
                <a:ea typeface="新細明體" pitchFamily="18" charset="-120"/>
              </a:rPr>
              <a:t>XX</a:t>
            </a:r>
            <a:r>
              <a:rPr kumimoji="1" lang="zh-TW" altLang="en-US" sz="2200" dirty="0" smtClean="0">
                <a:latin typeface="華康POP2體W9(P)"/>
                <a:ea typeface="新細明體" pitchFamily="18" charset="-120"/>
              </a:rPr>
              <a:t>課群這學期沒開課</a:t>
            </a:r>
            <a:r>
              <a:rPr kumimoji="1" lang="zh-TW" altLang="en-US" sz="2200" dirty="0" smtClean="0">
                <a:solidFill>
                  <a:srgbClr val="800040"/>
                </a:solidFill>
                <a:latin typeface="華康POP2體W9(P)"/>
                <a:ea typeface="新細明體" pitchFamily="18" charset="-120"/>
              </a:rPr>
              <a:t>，可以畢業嗎</a:t>
            </a:r>
            <a:r>
              <a:rPr kumimoji="1" lang="en-US" altLang="zh-TW" sz="2200" dirty="0" smtClean="0">
                <a:solidFill>
                  <a:srgbClr val="800040"/>
                </a:solidFill>
                <a:latin typeface="華康POP2體W9(P)"/>
                <a:ea typeface="新細明體" pitchFamily="18" charset="-120"/>
              </a:rPr>
              <a:t>?</a:t>
            </a:r>
            <a:endParaRPr kumimoji="1" lang="zh-TW" altLang="zh-TW" sz="2200" dirty="0">
              <a:solidFill>
                <a:srgbClr val="800040"/>
              </a:solidFill>
              <a:latin typeface="華康POP2體W9(P)"/>
              <a:ea typeface="新細明體" pitchFamily="18" charset="-12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kumimoji="1" lang="zh-TW" altLang="en-US" sz="2200" dirty="0" smtClean="0">
                <a:latin typeface="華康POP2體W9(P)"/>
                <a:ea typeface="新細明體" pitchFamily="18" charset="-120"/>
              </a:rPr>
              <a:t>請至通識中心</a:t>
            </a:r>
            <a:r>
              <a:rPr kumimoji="1" lang="zh-TW" altLang="en-US" sz="2200" dirty="0" smtClean="0">
                <a:latin typeface="華康POP2體W9(P)"/>
                <a:ea typeface="新細明體" pitchFamily="18" charset="-120"/>
                <a:hlinkClick r:id="rId2"/>
              </a:rPr>
              <a:t>替代課程</a:t>
            </a:r>
            <a:r>
              <a:rPr kumimoji="1" lang="zh-TW" altLang="en-US" sz="2200" dirty="0" smtClean="0">
                <a:latin typeface="華康POP2體W9(P)"/>
                <a:ea typeface="新細明體" pitchFamily="18" charset="-120"/>
              </a:rPr>
              <a:t>查詢</a:t>
            </a:r>
            <a:r>
              <a:rPr kumimoji="1" lang="zh-TW" altLang="zh-TW" sz="2200" dirty="0" smtClean="0">
                <a:latin typeface="華康POP2體W9(P)"/>
                <a:ea typeface="新細明體" pitchFamily="18" charset="-120"/>
              </a:rPr>
              <a:t>。</a:t>
            </a:r>
            <a:endParaRPr kumimoji="1" lang="zh-TW" altLang="zh-TW" sz="2200" dirty="0">
              <a:latin typeface="華康POP2體W9(P)"/>
              <a:ea typeface="新細明體" pitchFamily="18" charset="-12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kumimoji="1" lang="zh-TW" altLang="en-US" sz="2200" dirty="0" smtClean="0">
                <a:latin typeface="華康POP2體W9(P)"/>
                <a:ea typeface="新細明體" pitchFamily="18" charset="-120"/>
              </a:rPr>
              <a:t>只能左右替代，不能上下替代。例如：</a:t>
            </a:r>
            <a:r>
              <a:rPr lang="zh-TW" altLang="en-US" sz="2400" dirty="0"/>
              <a:t>文化發展與創意課</a:t>
            </a:r>
            <a:r>
              <a:rPr lang="zh-TW" altLang="en-US" sz="2400" dirty="0" smtClean="0"/>
              <a:t>群</a:t>
            </a:r>
            <a:r>
              <a:rPr lang="en-US" altLang="zh-TW" sz="2400" dirty="0" smtClean="0"/>
              <a:t>=</a:t>
            </a:r>
            <a:r>
              <a:rPr lang="zh-TW" altLang="en-US" sz="2400" dirty="0" smtClean="0"/>
              <a:t>博雅客群。</a:t>
            </a:r>
            <a:endParaRPr kumimoji="1" lang="zh-TW" altLang="en-US" sz="2200" dirty="0">
              <a:latin typeface="華康POP2體W9(P)"/>
              <a:ea typeface="新細明體" pitchFamily="18" charset="-120"/>
            </a:endParaRPr>
          </a:p>
        </p:txBody>
      </p:sp>
      <p:sp>
        <p:nvSpPr>
          <p:cNvPr id="23559" name="AutoShape 10"/>
          <p:cNvSpPr>
            <a:spLocks noChangeArrowheads="1"/>
          </p:cNvSpPr>
          <p:nvPr/>
        </p:nvSpPr>
        <p:spPr bwMode="auto">
          <a:xfrm>
            <a:off x="5076825" y="1028700"/>
            <a:ext cx="2286000" cy="533400"/>
          </a:xfrm>
          <a:prstGeom prst="roundRect">
            <a:avLst>
              <a:gd name="adj" fmla="val 50000"/>
            </a:avLst>
          </a:prstGeom>
          <a:solidFill>
            <a:srgbClr val="99CC00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1" lang="zh-TW" altLang="en-US" sz="2800" b="1">
                <a:solidFill>
                  <a:srgbClr val="003300"/>
                </a:solidFill>
                <a:latin typeface="華康粗黑體" pitchFamily="49" charset="-120"/>
                <a:ea typeface="華康粗黑體" pitchFamily="49" charset="-120"/>
              </a:rPr>
              <a:t>選課說明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771775" y="303213"/>
            <a:ext cx="3816350" cy="53340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1" lang="zh-TW" altLang="en-US" sz="3200" b="1" dirty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自由</a:t>
            </a:r>
            <a:r>
              <a:rPr kumimoji="1" lang="zh-TW" altLang="en-US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選</a:t>
            </a:r>
            <a:r>
              <a:rPr kumimoji="1" lang="zh-TW" altLang="zh-TW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修</a:t>
            </a:r>
            <a:r>
              <a:rPr kumimoji="1" lang="en-US" altLang="zh-TW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6</a:t>
            </a:r>
            <a:r>
              <a:rPr kumimoji="1" lang="zh-TW" altLang="zh-TW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學分</a:t>
            </a:r>
            <a:endParaRPr kumimoji="1" lang="zh-TW" altLang="en-US" sz="3200" b="1" dirty="0">
              <a:solidFill>
                <a:srgbClr val="000066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95060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>
              <a:ea typeface="新細明體" pitchFamily="18" charset="-120"/>
            </a:endParaRPr>
          </a:p>
        </p:txBody>
      </p:sp>
      <p:pic>
        <p:nvPicPr>
          <p:cNvPr id="27651" name="Pictur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50863" y="-84849"/>
            <a:ext cx="9694863" cy="6929438"/>
          </a:xfrm>
          <a:solidFill>
            <a:schemeClr val="accent1"/>
          </a:solidFill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476375" y="1146984"/>
            <a:ext cx="6445250" cy="459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zh-TW" altLang="en-US" sz="4400" b="1" dirty="0">
                <a:solidFill>
                  <a:srgbClr val="0000FF"/>
                </a:solidFill>
                <a:latin typeface="華康POP2體W9(P)"/>
                <a:ea typeface="華康POP2體W9(P)"/>
                <a:cs typeface="華康POP2體W9(P)"/>
              </a:rPr>
              <a:t>證照畢業門檻</a:t>
            </a:r>
          </a:p>
          <a:p>
            <a:pPr algn="ctr">
              <a:spcBef>
                <a:spcPct val="40000"/>
              </a:spcBef>
              <a:buNone/>
            </a:pPr>
            <a:r>
              <a:rPr lang="zh-TW" altLang="en-US" sz="3600" dirty="0">
                <a:solidFill>
                  <a:srgbClr val="800040"/>
                </a:solidFill>
                <a:latin typeface="華康POP2體W9(P)"/>
                <a:ea typeface="華康POP2體W9(P)"/>
                <a:cs typeface="華康POP2體W9(P)"/>
              </a:rPr>
              <a:t>於</a:t>
            </a:r>
            <a:r>
              <a:rPr lang="zh-TW" altLang="en-US" sz="3600" b="1" dirty="0">
                <a:solidFill>
                  <a:srgbClr val="FF5050"/>
                </a:solidFill>
                <a:latin typeface="華康POP2體W9(P)"/>
                <a:ea typeface="華康POP2體W9(P)"/>
                <a:cs typeface="華康POP2體W9(P)"/>
              </a:rPr>
              <a:t>在學期間</a:t>
            </a:r>
            <a:r>
              <a:rPr lang="zh-TW" altLang="en-US" sz="3600" dirty="0" smtClean="0">
                <a:solidFill>
                  <a:srgbClr val="800040"/>
                </a:solidFill>
                <a:latin typeface="華康POP2體W9(P)"/>
                <a:ea typeface="華康POP2體W9(P)"/>
                <a:cs typeface="華康POP2體W9(P)"/>
              </a:rPr>
              <a:t>取得</a:t>
            </a:r>
            <a:r>
              <a:rPr lang="en-US" altLang="zh-TW" sz="3600" b="1" dirty="0">
                <a:solidFill>
                  <a:srgbClr val="FF0080"/>
                </a:solidFill>
                <a:latin typeface="華康POP2體W9(P)"/>
                <a:ea typeface="華康POP2體W9(P)"/>
                <a:cs typeface="華康POP2體W9(P)"/>
              </a:rPr>
              <a:t>7</a:t>
            </a:r>
            <a:r>
              <a:rPr lang="en-US" altLang="zh-TW" sz="3600" b="1" dirty="0" smtClean="0">
                <a:solidFill>
                  <a:srgbClr val="FF0080"/>
                </a:solidFill>
                <a:latin typeface="華康POP2體W9(P)"/>
                <a:ea typeface="華康POP2體W9(P)"/>
                <a:cs typeface="華康POP2體W9(P)"/>
              </a:rPr>
              <a:t>0</a:t>
            </a:r>
            <a:r>
              <a:rPr lang="zh-TW" altLang="en-US" sz="3600" b="1" dirty="0" smtClean="0">
                <a:solidFill>
                  <a:srgbClr val="FF0080"/>
                </a:solidFill>
                <a:latin typeface="華康POP2體W9(P)"/>
                <a:ea typeface="華康POP2體W9(P)"/>
                <a:cs typeface="華康POP2體W9(P)"/>
              </a:rPr>
              <a:t>點數</a:t>
            </a:r>
            <a:r>
              <a:rPr lang="en-US" altLang="zh-TW" sz="3600" b="1" dirty="0">
                <a:solidFill>
                  <a:srgbClr val="FF5050"/>
                </a:solidFill>
                <a:latin typeface="華康POP2體W9(P)"/>
                <a:ea typeface="華康POP2體W9(P)"/>
                <a:cs typeface="華康POP2體W9(P)"/>
              </a:rPr>
              <a:t>(</a:t>
            </a:r>
            <a:r>
              <a:rPr lang="zh-TW" altLang="en-US" sz="3600" b="1" dirty="0">
                <a:solidFill>
                  <a:srgbClr val="FF5050"/>
                </a:solidFill>
                <a:latin typeface="華康POP2體W9(P)"/>
                <a:ea typeface="華康POP2體W9(P)"/>
                <a:cs typeface="華康POP2體W9(P)"/>
              </a:rPr>
              <a:t>含</a:t>
            </a:r>
            <a:r>
              <a:rPr lang="zh-TW" altLang="en-US" sz="3600" b="1" dirty="0" smtClean="0">
                <a:solidFill>
                  <a:srgbClr val="FF5050"/>
                </a:solidFill>
                <a:latin typeface="華康POP2體W9(P)"/>
                <a:ea typeface="華康POP2體W9(P)"/>
                <a:cs typeface="華康POP2體W9(P)"/>
              </a:rPr>
              <a:t>模</a:t>
            </a:r>
            <a:endParaRPr lang="en-US" altLang="zh-TW" sz="3600" b="1" dirty="0" smtClean="0">
              <a:solidFill>
                <a:srgbClr val="FF5050"/>
              </a:solidFill>
              <a:latin typeface="華康POP2體W9(P)"/>
              <a:ea typeface="華康POP2體W9(P)"/>
              <a:cs typeface="華康POP2體W9(P)"/>
            </a:endParaRPr>
          </a:p>
          <a:p>
            <a:pPr algn="ctr">
              <a:spcBef>
                <a:spcPct val="40000"/>
              </a:spcBef>
              <a:buNone/>
            </a:pPr>
            <a:r>
              <a:rPr lang="zh-TW" altLang="en-US" sz="3600" b="1" dirty="0" smtClean="0">
                <a:solidFill>
                  <a:srgbClr val="FF5050"/>
                </a:solidFill>
                <a:latin typeface="華康POP2體W9(P)"/>
                <a:ea typeface="華康POP2體W9(P)"/>
                <a:cs typeface="華康POP2體W9(P)"/>
              </a:rPr>
              <a:t>組證照</a:t>
            </a:r>
            <a:r>
              <a:rPr lang="en-US" altLang="zh-TW" sz="3600" b="1" dirty="0" smtClean="0">
                <a:solidFill>
                  <a:srgbClr val="FF5050"/>
                </a:solidFill>
                <a:latin typeface="華康POP2體W9(P)"/>
                <a:ea typeface="華康POP2體W9(P)"/>
                <a:cs typeface="華康POP2體W9(P)"/>
              </a:rPr>
              <a:t>)</a:t>
            </a:r>
            <a:r>
              <a:rPr lang="zh-TW" altLang="en-US" sz="3600" dirty="0" smtClean="0">
                <a:solidFill>
                  <a:srgbClr val="800040"/>
                </a:solidFill>
                <a:latin typeface="華康POP2體W9(P)"/>
                <a:ea typeface="華康POP2體W9(P)"/>
                <a:cs typeface="華康POP2體W9(P)"/>
              </a:rPr>
              <a:t>證照方</a:t>
            </a:r>
            <a:r>
              <a:rPr lang="zh-TW" altLang="en-US" sz="3600" dirty="0">
                <a:solidFill>
                  <a:srgbClr val="800040"/>
                </a:solidFill>
                <a:latin typeface="華康POP2體W9(P)"/>
                <a:ea typeface="華康POP2體W9(P)"/>
                <a:cs typeface="華康POP2體W9(P)"/>
              </a:rPr>
              <a:t>可畢業</a:t>
            </a:r>
            <a:r>
              <a:rPr lang="zh-TW" altLang="en-US" sz="3600" dirty="0" smtClean="0">
                <a:solidFill>
                  <a:srgbClr val="800040"/>
                </a:solidFill>
                <a:latin typeface="華康POP2體W9(P)"/>
                <a:ea typeface="華康POP2體W9(P)"/>
                <a:cs typeface="華康POP2體W9(P)"/>
              </a:rPr>
              <a:t>。</a:t>
            </a:r>
            <a:endParaRPr lang="zh-TW" altLang="en-US" sz="1200" dirty="0">
              <a:solidFill>
                <a:srgbClr val="008000"/>
              </a:solidFill>
              <a:latin typeface="華康POP2體W9(P)"/>
              <a:ea typeface="華康POP2體W9(P)"/>
              <a:cs typeface="華康POP2體W9(P)"/>
            </a:endParaRPr>
          </a:p>
          <a:p>
            <a:pPr algn="ctr" eaLnBrk="1" hangingPunct="1">
              <a:buFontTx/>
              <a:buNone/>
            </a:pPr>
            <a:r>
              <a:rPr lang="zh-TW" altLang="en-US" dirty="0" smtClean="0">
                <a:solidFill>
                  <a:srgbClr val="008000"/>
                </a:solidFill>
                <a:latin typeface="華康POP2體W9(P)"/>
                <a:ea typeface="華康POP2體W9(P)"/>
                <a:cs typeface="華康POP2體W9(P)"/>
              </a:rPr>
              <a:t>系</a:t>
            </a:r>
            <a:r>
              <a:rPr lang="zh-TW" altLang="en-US" dirty="0">
                <a:solidFill>
                  <a:srgbClr val="008000"/>
                </a:solidFill>
                <a:latin typeface="華康POP2體W9(P)"/>
                <a:ea typeface="華康POP2體W9(P)"/>
                <a:cs typeface="華康POP2體W9(P)"/>
              </a:rPr>
              <a:t>網頁</a:t>
            </a:r>
            <a:r>
              <a:rPr lang="en-US" altLang="zh-TW" dirty="0" smtClean="0">
                <a:solidFill>
                  <a:srgbClr val="008000"/>
                </a:solidFill>
                <a:latin typeface="華康POP2體W9(P)"/>
                <a:ea typeface="華康POP2體W9(P)"/>
                <a:cs typeface="華康POP2體W9(P)"/>
              </a:rPr>
              <a:t>-</a:t>
            </a:r>
            <a:r>
              <a:rPr lang="zh-TW" altLang="en-US" dirty="0">
                <a:solidFill>
                  <a:srgbClr val="008000"/>
                </a:solidFill>
                <a:latin typeface="華康POP2體W9(P)"/>
                <a:ea typeface="華康POP2體W9(P)"/>
                <a:cs typeface="華康POP2體W9(P)"/>
              </a:rPr>
              <a:t>學生</a:t>
            </a:r>
            <a:r>
              <a:rPr lang="zh-TW" altLang="en-US" dirty="0" smtClean="0">
                <a:solidFill>
                  <a:srgbClr val="008000"/>
                </a:solidFill>
                <a:latin typeface="華康POP2體W9(P)"/>
                <a:ea typeface="華康POP2體W9(P)"/>
                <a:cs typeface="華康POP2體W9(P)"/>
              </a:rPr>
              <a:t>資訊</a:t>
            </a:r>
            <a:r>
              <a:rPr lang="en-US" altLang="zh-TW" dirty="0" smtClean="0">
                <a:solidFill>
                  <a:srgbClr val="008000"/>
                </a:solidFill>
                <a:latin typeface="華康POP2體W9(P)"/>
                <a:ea typeface="華康POP2體W9(P)"/>
                <a:cs typeface="華康POP2體W9(P)"/>
              </a:rPr>
              <a:t>-</a:t>
            </a:r>
            <a:r>
              <a:rPr lang="zh-TW" altLang="en-US" dirty="0" smtClean="0">
                <a:solidFill>
                  <a:srgbClr val="008000"/>
                </a:solidFill>
                <a:latin typeface="華康POP2體W9(P)"/>
                <a:ea typeface="華康POP2體W9(P)"/>
                <a:cs typeface="華康POP2體W9(P)"/>
              </a:rPr>
              <a:t>其他專區</a:t>
            </a:r>
            <a:endParaRPr lang="en-US" altLang="zh-TW" dirty="0" smtClean="0">
              <a:solidFill>
                <a:srgbClr val="008000"/>
              </a:solidFill>
              <a:latin typeface="華康POP2體W9(P)"/>
              <a:ea typeface="華康POP2體W9(P)"/>
              <a:cs typeface="華康POP2體W9(P)"/>
            </a:endParaRPr>
          </a:p>
          <a:p>
            <a:pPr algn="ctr">
              <a:buNone/>
            </a:pPr>
            <a:r>
              <a:rPr lang="zh-TW" altLang="en-US" dirty="0">
                <a:hlinkClick r:id="rId3"/>
              </a:rPr>
              <a:t>專業證照檢定</a:t>
            </a:r>
            <a:r>
              <a:rPr lang="zh-TW" altLang="en-US" dirty="0" smtClean="0">
                <a:hlinkClick r:id="rId3"/>
              </a:rPr>
              <a:t>一覽表</a:t>
            </a:r>
            <a:endParaRPr lang="zh-TW" altLang="en-US" dirty="0">
              <a:solidFill>
                <a:srgbClr val="008000"/>
              </a:solidFill>
              <a:latin typeface="華康POP2體W9(P)"/>
              <a:ea typeface="華康POP2體W9(P)"/>
              <a:cs typeface="華康POP2體W9(P)"/>
            </a:endParaRPr>
          </a:p>
        </p:txBody>
      </p:sp>
    </p:spTree>
    <p:extLst>
      <p:ext uri="{BB962C8B-B14F-4D97-AF65-F5344CB8AC3E}">
        <p14:creationId xmlns:p14="http://schemas.microsoft.com/office/powerpoint/2010/main" val="25925913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404664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五、</a:t>
            </a:r>
            <a:r>
              <a:rPr lang="zh-TW" altLang="en-US" sz="34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銀管系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</a:t>
            </a:r>
            <a:r>
              <a:rPr lang="zh-TW" altLang="en-US" sz="36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四日</a:t>
            </a:r>
            <a:r>
              <a:rPr lang="en-US" altLang="zh-TW" sz="36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資格：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注意事項－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1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4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1628800"/>
            <a:ext cx="7920880" cy="482453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非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學年度課程，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同一科目名稱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重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複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修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習，第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門</a:t>
            </a:r>
            <a:r>
              <a:rPr lang="zh-TW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認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列為畢業學分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，如：</a:t>
            </a: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選項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體育選修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次籃球課，第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次修習的籃球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不得列計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　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畢業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學分中，須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再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補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門非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籃球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選項體育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專業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必修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程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務必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修習系上開設之課程，延修等因素經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系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主任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同意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始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得修習系上規定之相近課程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替代。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勞作教育為必修，須２次成績及格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學則第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23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條規定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15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5954664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五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en-US" sz="34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銀管系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</a:t>
            </a:r>
            <a:r>
              <a:rPr lang="zh-TW" altLang="en-US" sz="36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四日</a:t>
            </a:r>
            <a:r>
              <a:rPr lang="en-US" altLang="zh-TW" sz="36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資格：</a:t>
            </a:r>
            <a:r>
              <a:rPr lang="en-US" altLang="zh-TW" sz="3400" dirty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400" dirty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注意事項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－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1628800"/>
            <a:ext cx="7920880" cy="45365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43608" y="1916832"/>
            <a:ext cx="7704856" cy="46805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zh-TW" sz="3000" dirty="0">
                <a:latin typeface="標楷體" pitchFamily="65" charset="-120"/>
                <a:ea typeface="標楷體" pitchFamily="65" charset="-120"/>
                <a:hlinkClick r:id="rId3"/>
              </a:rPr>
              <a:t>外語能力輔導課程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若於應屆畢業之次學期開學前未及格或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未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取得規定之證照門檻，須選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修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「外語能力輔導課程」並完成註冊繳費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16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37591513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五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en-US" sz="32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銀管系（四日</a:t>
            </a:r>
            <a:r>
              <a:rPr lang="en-US" altLang="zh-TW" sz="32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資格：</a:t>
            </a:r>
            <a:r>
              <a:rPr lang="en-US" altLang="zh-TW" sz="3400" dirty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400" dirty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注意事項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－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3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43608" y="1844824"/>
            <a:ext cx="7704856" cy="45365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系上規定專業證照畢業門檻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(70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點，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含模組證照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，於應屆畢業之</a:t>
            </a:r>
            <a:r>
              <a:rPr lang="zh-TW" altLang="en-US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次學期開學前未取得者，須完成次學期之註冊繳費程序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若於下學年度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月開學前仍未通過者，視為延修生，須於開學後第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個禮拜完成註冊繳費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kern="100" dirty="0">
                <a:solidFill>
                  <a:srgbClr val="0000FF"/>
                </a:solidFill>
                <a:latin typeface="Times New Roman"/>
                <a:ea typeface="標楷體"/>
                <a:cs typeface="Arial"/>
              </a:rPr>
              <a:t>資訊證照</a:t>
            </a:r>
            <a:r>
              <a:rPr lang="zh-TW" altLang="en-US" sz="2800" kern="100" dirty="0" smtClean="0">
                <a:solidFill>
                  <a:srgbClr val="0000FF"/>
                </a:solidFill>
                <a:latin typeface="Times New Roman"/>
                <a:ea typeface="標楷體"/>
                <a:cs typeface="Arial"/>
              </a:rPr>
              <a:t>門檻</a:t>
            </a:r>
            <a:r>
              <a:rPr lang="zh-TW" altLang="en-US" sz="2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為資訊相關證照皆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可，</a:t>
            </a:r>
            <a:r>
              <a:rPr lang="zh-TW" altLang="en-US" sz="2800" kern="100" dirty="0" smtClean="0">
                <a:latin typeface="Times New Roman"/>
                <a:ea typeface="標楷體"/>
                <a:cs typeface="Arial"/>
              </a:rPr>
              <a:t>須</a:t>
            </a:r>
            <a:r>
              <a:rPr lang="zh-TW" altLang="en-US" sz="2800" kern="100" dirty="0">
                <a:latin typeface="Times New Roman"/>
                <a:ea typeface="標楷體"/>
                <a:cs typeface="Arial"/>
              </a:rPr>
              <a:t>通過始得畢業，取得證照時，請至</a:t>
            </a:r>
            <a:r>
              <a:rPr lang="en-US" altLang="zh-TW" sz="2800" kern="100" dirty="0">
                <a:latin typeface="Times New Roman"/>
                <a:ea typeface="標楷體"/>
                <a:cs typeface="Arial"/>
              </a:rPr>
              <a:t>【</a:t>
            </a:r>
            <a:r>
              <a:rPr lang="zh-TW" altLang="en-US" sz="2800" kern="100" dirty="0">
                <a:latin typeface="Times New Roman"/>
                <a:ea typeface="標楷體"/>
                <a:cs typeface="Arial"/>
              </a:rPr>
              <a:t>學生資訊系統＼畢業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證照門檻</a:t>
            </a:r>
            <a:r>
              <a:rPr lang="en-US" altLang="zh-TW" sz="2800" kern="100" dirty="0">
                <a:latin typeface="Times New Roman"/>
                <a:ea typeface="標楷體"/>
                <a:cs typeface="Arial"/>
              </a:rPr>
              <a:t>】</a:t>
            </a:r>
            <a:r>
              <a:rPr lang="zh-TW" altLang="en-US" sz="2800" kern="100" dirty="0">
                <a:latin typeface="Times New Roman"/>
                <a:ea typeface="標楷體"/>
                <a:cs typeface="Arial"/>
              </a:rPr>
              <a:t>上傳證照電子檔或於「證照能力輔導」、「證照知能輔導」繳交，始得通過</a:t>
            </a:r>
            <a:r>
              <a:rPr lang="zh-TW" altLang="en-US" sz="2800" kern="100" dirty="0" smtClean="0">
                <a:latin typeface="Times New Roman"/>
                <a:ea typeface="標楷體"/>
                <a:cs typeface="Arial"/>
              </a:rPr>
              <a:t>。</a:t>
            </a:r>
            <a:endParaRPr lang="en-US" altLang="zh-TW" sz="28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證照能力輔導」、「證照知能輔導」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二選一</a:t>
            </a:r>
            <a:r>
              <a:rPr lang="zh-TW" altLang="en-US" sz="2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必修，本系學生應於畢業前，取得規定之專業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證照</a:t>
            </a:r>
            <a:endParaRPr lang="en-US" altLang="zh-TW" sz="28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17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1246268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12160" y="980728"/>
            <a:ext cx="2448272" cy="1863225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00FF"/>
                </a:solidFill>
              </a:rPr>
              <a:t>資訊能力證照上傳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18</a:t>
            </a:fld>
            <a:endParaRPr kumimoji="0"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1" y="476672"/>
            <a:ext cx="4878717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橢圓 4"/>
          <p:cNvSpPr/>
          <p:nvPr/>
        </p:nvSpPr>
        <p:spPr>
          <a:xfrm>
            <a:off x="2544656" y="3593069"/>
            <a:ext cx="1224136" cy="648072"/>
          </a:xfrm>
          <a:prstGeom prst="ellipse">
            <a:avLst/>
          </a:prstGeom>
          <a:noFill/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39385" y="4581128"/>
            <a:ext cx="7117772" cy="141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單箭頭接點 6"/>
          <p:cNvCxnSpPr>
            <a:stCxn id="5" idx="6"/>
          </p:cNvCxnSpPr>
          <p:nvPr/>
        </p:nvCxnSpPr>
        <p:spPr>
          <a:xfrm>
            <a:off x="3768792" y="3917105"/>
            <a:ext cx="1235256" cy="664023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0356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19</a:t>
            </a:fld>
            <a:endParaRPr kumimoji="0" lang="zh-TW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95536" y="1556792"/>
            <a:ext cx="8352928" cy="4536504"/>
          </a:xfrm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  <a:defRPr lang="zh-TW"/>
            </a:pPr>
            <a:r>
              <a:rPr lang="en-US" altLang="zh-TW" sz="8000" dirty="0" smtClean="0">
                <a:solidFill>
                  <a:srgbClr val="0000FF"/>
                </a:solidFill>
              </a:rPr>
              <a:t>Q&amp;A</a:t>
            </a:r>
            <a:r>
              <a:rPr lang="en-US" altLang="zh-TW" sz="6000" dirty="0" smtClean="0">
                <a:solidFill>
                  <a:schemeClr val="tx1"/>
                </a:solidFill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</a:rPr>
            </a:br>
            <a:r>
              <a:rPr lang="en-US" altLang="zh-TW" sz="2000" dirty="0" smtClean="0">
                <a:solidFill>
                  <a:schemeClr val="tx1"/>
                </a:solidFill>
              </a:rPr>
              <a:t/>
            </a:r>
            <a:br>
              <a:rPr lang="en-US" altLang="zh-TW" sz="2000" dirty="0" smtClean="0">
                <a:solidFill>
                  <a:schemeClr val="tx1"/>
                </a:solidFill>
              </a:rPr>
            </a:br>
            <a:r>
              <a:rPr lang="zh-TW" altLang="en-US" sz="6000" dirty="0" smtClean="0">
                <a:solidFill>
                  <a:schemeClr val="tx1"/>
                </a:solidFill>
              </a:rPr>
              <a:t>是否仍有</a:t>
            </a:r>
            <a:r>
              <a:rPr lang="zh-TW" sz="6000" dirty="0" smtClean="0">
                <a:solidFill>
                  <a:schemeClr val="tx1"/>
                </a:solidFill>
              </a:rPr>
              <a:t>問題?</a:t>
            </a:r>
            <a:r>
              <a:rPr lang="en-US" altLang="zh-TW" sz="6000" dirty="0" smtClean="0">
                <a:solidFill>
                  <a:schemeClr val="tx1"/>
                </a:solidFill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</a:rPr>
            </a:br>
            <a:r>
              <a:rPr lang="zh-TW" altLang="en-US" sz="3000" dirty="0" smtClean="0">
                <a:solidFill>
                  <a:schemeClr val="bg1"/>
                </a:solidFill>
              </a:rPr>
              <a:t>．</a:t>
            </a:r>
            <a:r>
              <a:rPr lang="en-US" altLang="zh-TW" sz="6000" dirty="0">
                <a:solidFill>
                  <a:schemeClr val="tx1"/>
                </a:solidFill>
              </a:rPr>
              <a:t/>
            </a:r>
            <a:br>
              <a:rPr lang="en-US" altLang="zh-TW" sz="6000" dirty="0">
                <a:solidFill>
                  <a:schemeClr val="tx1"/>
                </a:solidFill>
              </a:rPr>
            </a:b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</a:t>
            </a:r>
            <a:r>
              <a:rPr lang="zh-TW" altLang="en-US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請先上網查看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 action="ppaction://hlinkfile"/>
              </a:rPr>
              <a:t>【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 action="ppaction://hlinkfile"/>
              </a:rPr>
              <a:t>畢業生專區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 action="ppaction://hlinkfile"/>
              </a:rPr>
              <a:t>】</a:t>
            </a:r>
            <a:r>
              <a:rPr lang="zh-TW" altLang="en-US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資訊</a:t>
            </a: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200" b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各系畢業資格審核注意事項</a:t>
            </a:r>
            <a:r>
              <a:rPr lang="en-US" altLang="zh-TW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』</a:t>
            </a:r>
            <a:endParaRPr lang="zh-TW" sz="6000" b="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一、應屆畢業生規定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412777"/>
            <a:ext cx="8077200" cy="4680520"/>
          </a:xfrm>
        </p:spPr>
        <p:txBody>
          <a:bodyPr>
            <a:normAutofit lnSpcReduction="10000"/>
          </a:bodyPr>
          <a:lstStyle/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應屆畢業生規定：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/>
              <a:t>　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　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未修足學期數，但學分已修足欲畢業者，須依學則第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54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條規定申請提前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學期業，審核通過者始得畢業。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申請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提前畢業，請依「本校行事曆」規定時間辦理，約為期中考後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週內申請。</a:t>
            </a:r>
            <a:endParaRPr lang="zh-TW" altLang="en-US" sz="3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2</a:t>
            </a:fld>
            <a:endParaRPr kumimoji="0"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954635"/>
              </p:ext>
            </p:extLst>
          </p:nvPr>
        </p:nvGraphicFramePr>
        <p:xfrm>
          <a:off x="1619672" y="1988840"/>
          <a:ext cx="4752528" cy="1371600"/>
        </p:xfrm>
        <a:graphic>
          <a:graphicData uri="http://schemas.openxmlformats.org/drawingml/2006/table">
            <a:tbl>
              <a:tblPr firstRow="1" bandRow="1"/>
              <a:tblGrid>
                <a:gridCol w="2376264"/>
                <a:gridCol w="2376264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二技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四技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r>
                        <a:rPr lang="zh-TW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註：休學之學期不算在學。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381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20</a:t>
            </a:fld>
            <a:endParaRPr kumimoji="0" lang="zh-TW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536" y="2852936"/>
            <a:ext cx="8352928" cy="345638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專業必修、專業選修及自由選修之認列，請先洽系辦助教確認（分機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7643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  <a:hlinkClick r:id="rId3"/>
              </a:rPr>
              <a:t>通識課程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請洽通識中心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學院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老師（分機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7246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  <a:hlinkClick r:id="rId4"/>
              </a:rPr>
              <a:t>外語能力檢定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  <a:hlinkClick r:id="rId5"/>
              </a:rPr>
              <a:t>大一大二英文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，請洽語言中心助教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7524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、分機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7525)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畢業資格審查系統問題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如已修科目未出現等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　 日間部學生：請洽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註冊組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4012~4016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 進修部學生</a:t>
            </a:r>
            <a:r>
              <a:rPr lang="zh-TW" altLang="zh-TW" sz="3200" dirty="0"/>
              <a:t>：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請洽進修教學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組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4652~4654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995936" y="1052736"/>
            <a:ext cx="2880320" cy="936104"/>
          </a:xfrm>
        </p:spPr>
        <p:txBody>
          <a:bodyPr>
            <a:noAutofit/>
          </a:bodyPr>
          <a:lstStyle/>
          <a:p>
            <a:pPr algn="ctr">
              <a:defRPr lang="zh-TW"/>
            </a:pPr>
            <a:r>
              <a:rPr lang="zh-TW" altLang="en-US" sz="4500" b="0" u="sng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洽詢單</a:t>
            </a:r>
            <a:r>
              <a:rPr lang="zh-TW" altLang="en-US" sz="4500" b="0" u="sng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位</a:t>
            </a:r>
            <a:endParaRPr lang="zh-TW" sz="4500" b="0" u="sng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94303" y="2041684"/>
            <a:ext cx="4314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+mj-cs"/>
              </a:rPr>
              <a:t>學校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+mj-cs"/>
              </a:rPr>
              <a:t>電話：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j-cs"/>
                <a:sym typeface="Wingdings" panose="05000000000000000000" pitchFamily="2" charset="2"/>
              </a:rPr>
              <a:t>(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j-cs"/>
              </a:rPr>
              <a:t>04)2332-3000</a:t>
            </a:r>
            <a:endParaRPr lang="zh-TW" altLang="en-US" sz="2800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7533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二、畢業自審：</a:t>
            </a:r>
            <a:endParaRPr lang="zh-TW" altLang="en-US" sz="3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340769"/>
            <a:ext cx="8077200" cy="5184576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畢業應修科目及學分數，係依入學時之課程規劃表修習。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  <a:hlinkClick r:id="rId2"/>
              </a:rPr>
              <a:t>學生資訊系統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＼畢業審核自審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自我審核各應修類別是否有漏修。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「畢業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審核自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審」自三上起，即可自行上網查看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校訂必修及專業必修，若為重補修課會對應至「自由選修」頁籤，請先與通識中心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學院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老師或系辦助教確認後，再於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〔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自審異動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〕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註記即可。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自審異動後，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須經系辦助教確認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並審核通過後，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才會對應至正確的位置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3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40835411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485656"/>
            <a:ext cx="8077200" cy="1503184"/>
          </a:xfrm>
        </p:spPr>
        <p:txBody>
          <a:bodyPr>
            <a:normAutofit fontScale="90000"/>
          </a:bodyPr>
          <a:lstStyle/>
          <a:p>
            <a:pPr>
              <a:lnSpc>
                <a:spcPts val="5500"/>
              </a:lnSpc>
              <a:spcBef>
                <a:spcPts val="600"/>
              </a:spcBef>
            </a:pP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三、</a:t>
            </a:r>
            <a:r>
              <a:rPr lang="zh-TW" altLang="en-US" sz="38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銀管</a:t>
            </a:r>
            <a:r>
              <a:rPr lang="zh-TW" altLang="en-US" sz="38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系（四日）</a:t>
            </a: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畢業資格應修學分</a:t>
            </a:r>
            <a:r>
              <a:rPr lang="zh-TW" altLang="en-US" sz="3800" dirty="0">
                <a:latin typeface="華康中圓體" pitchFamily="49" charset="-120"/>
                <a:ea typeface="華康中圓體" pitchFamily="49" charset="-120"/>
              </a:rPr>
              <a:t>數</a:t>
            </a: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r>
              <a:rPr lang="en-US" altLang="zh-TW" sz="3800" dirty="0" smtClean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800" dirty="0" smtClean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◎</a:t>
            </a:r>
            <a:r>
              <a:rPr lang="zh-TW" altLang="en-US" sz="2900" dirty="0" smtClean="0">
                <a:latin typeface="標楷體" pitchFamily="65" charset="-120"/>
                <a:ea typeface="標楷體" pitchFamily="65" charset="-120"/>
              </a:rPr>
              <a:t>適用課規：</a:t>
            </a:r>
            <a:r>
              <a:rPr lang="en-US" altLang="zh-TW" sz="2900" dirty="0" smtClean="0">
                <a:latin typeface="標楷體" pitchFamily="65" charset="-120"/>
                <a:ea typeface="標楷體" pitchFamily="65" charset="-120"/>
              </a:rPr>
              <a:t>103</a:t>
            </a:r>
            <a:r>
              <a:rPr lang="zh-TW" altLang="en-US" sz="2900" dirty="0" smtClean="0">
                <a:latin typeface="標楷體" pitchFamily="65" charset="-120"/>
                <a:ea typeface="標楷體" pitchFamily="65" charset="-120"/>
              </a:rPr>
              <a:t>學年度入學適用</a:t>
            </a:r>
            <a:endParaRPr lang="zh-TW" sz="29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99592" y="5805264"/>
            <a:ext cx="7920880" cy="4320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畢業自審：請至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學生資訊系統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\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畢業審核自審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先進行自審作業。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371014"/>
              </p:ext>
            </p:extLst>
          </p:nvPr>
        </p:nvGraphicFramePr>
        <p:xfrm>
          <a:off x="899592" y="2132856"/>
          <a:ext cx="7920879" cy="3232953"/>
        </p:xfrm>
        <a:graphic>
          <a:graphicData uri="http://schemas.openxmlformats.org/drawingml/2006/table">
            <a:tbl>
              <a:tblPr firstRow="1" bandRow="1"/>
              <a:tblGrid>
                <a:gridCol w="1393488"/>
                <a:gridCol w="1393488"/>
                <a:gridCol w="1408541"/>
                <a:gridCol w="1436970"/>
                <a:gridCol w="1224894"/>
                <a:gridCol w="1063498"/>
              </a:tblGrid>
              <a:tr h="135047">
                <a:tc>
                  <a:txBody>
                    <a:bodyPr/>
                    <a:lstStyle/>
                    <a:p>
                      <a:endParaRPr lang="zh-TW" sz="2200" dirty="0">
                        <a:effectLst/>
                        <a:latin typeface="Times New Roman"/>
                      </a:endParaRPr>
                    </a:p>
                  </a:txBody>
                  <a:tcPr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畢業資格審查項目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1304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應修類別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  <a:hlinkClick r:id="rId5"/>
                        </a:rPr>
                        <a:t>校訂必修</a:t>
                      </a:r>
                      <a:endParaRPr lang="zh-TW" altLang="zh-TW" sz="2200" kern="100" dirty="0">
                        <a:effectLst/>
                        <a:latin typeface="Times New Roman"/>
                        <a:ea typeface="+mn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專業必修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專業選修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自由</a:t>
                      </a:r>
                      <a:endParaRPr lang="en-US" altLang="zh-TW" sz="2200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選修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總</a:t>
                      </a:r>
                      <a:r>
                        <a:rPr lang="zh-TW" sz="2200" kern="0" dirty="0" smtClean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</a:t>
                      </a:r>
                      <a:endParaRPr lang="en-US" altLang="zh-TW" sz="2200" kern="0" dirty="0" smtClean="0"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 smtClean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分數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6148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應修科目數及學分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13</a:t>
                      </a: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科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30</a:t>
                      </a:r>
                      <a:r>
                        <a:rPr lang="zh-TW" sz="2400" kern="12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24</a:t>
                      </a: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科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59</a:t>
                      </a: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最少應</a:t>
                      </a:r>
                      <a:r>
                        <a:rPr lang="zh-TW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選修</a:t>
                      </a:r>
                      <a:r>
                        <a:rPr lang="en-US" altLang="zh-TW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33</a:t>
                      </a:r>
                      <a:r>
                        <a:rPr lang="zh-TW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r>
                        <a:rPr lang="en-US" altLang="zh-TW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(</a:t>
                      </a:r>
                      <a:r>
                        <a:rPr lang="zh-TW" altLang="en-US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含模組必選</a:t>
                      </a:r>
                      <a:r>
                        <a:rPr lang="en-US" altLang="zh-TW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10</a:t>
                      </a:r>
                      <a:r>
                        <a:rPr lang="zh-TW" altLang="en-US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r>
                        <a:rPr lang="en-US" altLang="zh-TW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)</a:t>
                      </a:r>
                      <a:endParaRPr lang="zh-TW" sz="20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6</a:t>
                      </a:r>
                      <a:r>
                        <a:rPr lang="zh-TW" sz="2400" kern="12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128</a:t>
                      </a:r>
                      <a:r>
                        <a:rPr lang="zh-TW" sz="2400" kern="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4</a:t>
            </a:fld>
            <a:endParaRPr kumimoji="0" lang="zh-TW" altLang="en-US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5</a:t>
            </a:fld>
            <a:endParaRPr kumimoji="0"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972132"/>
              </p:ext>
            </p:extLst>
          </p:nvPr>
        </p:nvGraphicFramePr>
        <p:xfrm>
          <a:off x="971600" y="1340768"/>
          <a:ext cx="7776863" cy="5038807"/>
        </p:xfrm>
        <a:graphic>
          <a:graphicData uri="http://schemas.openxmlformats.org/drawingml/2006/table">
            <a:tbl>
              <a:tblPr firstRow="1" bandRow="1"/>
              <a:tblGrid>
                <a:gridCol w="1302906"/>
                <a:gridCol w="1649422"/>
                <a:gridCol w="1800200"/>
                <a:gridCol w="1512168"/>
                <a:gridCol w="1512167"/>
              </a:tblGrid>
              <a:tr h="936104">
                <a:tc>
                  <a:txBody>
                    <a:bodyPr/>
                    <a:lstStyle/>
                    <a:p>
                      <a:endParaRPr lang="zh-TW" sz="2200" dirty="0">
                        <a:effectLst/>
                        <a:latin typeface="Times New Roman"/>
                      </a:endParaRPr>
                    </a:p>
                  </a:txBody>
                  <a:tcPr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畢業資格審查項目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413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應修類別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  <a:hlinkClick r:id="rId3"/>
                        </a:rPr>
                        <a:t>校訂必修</a:t>
                      </a:r>
                      <a:endParaRPr lang="zh-TW" altLang="zh-TW" sz="2600" kern="100" dirty="0">
                        <a:effectLst/>
                        <a:latin typeface="Times New Roman"/>
                        <a:ea typeface="+mn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專業必修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自由選修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868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備註</a:t>
                      </a:r>
                      <a:endParaRPr lang="zh-TW" sz="10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除表列課程外，尚須修習「大學入門」及「創造力講座」</a:t>
                      </a:r>
                      <a:endParaRPr lang="zh-TW" sz="26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1.</a:t>
                      </a:r>
                      <a:r>
                        <a:rPr 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以</a:t>
                      </a:r>
                      <a:r>
                        <a:rPr lang="zh-TW" sz="2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系上開立之課程</a:t>
                      </a:r>
                      <a:r>
                        <a:rPr 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為主</a:t>
                      </a:r>
                      <a:endParaRPr lang="en-US" altLang="zh-TW" sz="26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2.</a:t>
                      </a:r>
                      <a:r>
                        <a:rPr lang="zh-TW" altLang="en-US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畢業應通過系辦規定之「資訊證照門檻」</a:t>
                      </a:r>
                      <a:endParaRPr lang="zh-TW" sz="26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多修之學分數</a:t>
                      </a:r>
                      <a:r>
                        <a:rPr lang="zh-TW" sz="26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sz="2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認列為自由選修</a:t>
                      </a:r>
                      <a:endParaRPr lang="zh-TW" sz="26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altLang="en-US" sz="2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修習各系或通識課程</a:t>
                      </a:r>
                      <a:endParaRPr lang="zh-TW" sz="26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69632"/>
            <a:ext cx="8077200" cy="999128"/>
          </a:xfrm>
        </p:spPr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四、</a:t>
            </a:r>
            <a:r>
              <a:rPr lang="zh-TW" altLang="en-US" sz="34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銀管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（四日）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畢業資格審查項目：</a:t>
            </a:r>
            <a:endParaRPr lang="zh-TW" sz="3400" dirty="0"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8103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編號版面配置區 5"/>
          <p:cNvSpPr txBox="1">
            <a:spLocks noGrp="1"/>
          </p:cNvSpPr>
          <p:nvPr/>
        </p:nvSpPr>
        <p:spPr bwMode="auto">
          <a:xfrm>
            <a:off x="687705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3149696-9CBF-41EB-B01F-C3BE08D0E2A8}" type="slidenum">
              <a:rPr kumimoji="1" lang="en-US" altLang="zh-TW" sz="1400">
                <a:ea typeface="新細明體" pitchFamily="18" charset="-120"/>
              </a:rPr>
              <a:pPr algn="r" eaLnBrk="1" hangingPunct="1"/>
              <a:t>6</a:t>
            </a:fld>
            <a:endParaRPr kumimoji="1" lang="en-US" altLang="zh-TW" sz="1400">
              <a:ea typeface="新細明體" pitchFamily="18" charset="-120"/>
            </a:endParaRPr>
          </a:p>
        </p:txBody>
      </p:sp>
      <p:sp>
        <p:nvSpPr>
          <p:cNvPr id="19459" name="Text Box 20"/>
          <p:cNvSpPr txBox="1">
            <a:spLocks noChangeArrowheads="1"/>
          </p:cNvSpPr>
          <p:nvPr/>
        </p:nvSpPr>
        <p:spPr bwMode="auto">
          <a:xfrm>
            <a:off x="-42863" y="1412875"/>
            <a:ext cx="287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1600">
                <a:solidFill>
                  <a:schemeClr val="bg1"/>
                </a:solidFill>
                <a:ea typeface="標楷體" pitchFamily="65" charset="-120"/>
              </a:rPr>
              <a:t>壹</a:t>
            </a:r>
          </a:p>
        </p:txBody>
      </p:sp>
      <p:sp>
        <p:nvSpPr>
          <p:cNvPr id="19460" name="Text Box 21"/>
          <p:cNvSpPr txBox="1">
            <a:spLocks noChangeArrowheads="1"/>
          </p:cNvSpPr>
          <p:nvPr/>
        </p:nvSpPr>
        <p:spPr bwMode="auto">
          <a:xfrm>
            <a:off x="1738313" y="468313"/>
            <a:ext cx="5713412" cy="646112"/>
          </a:xfrm>
          <a:prstGeom prst="rect">
            <a:avLst/>
          </a:prstGeom>
          <a:gradFill rotWithShape="1">
            <a:gsLst>
              <a:gs pos="0">
                <a:srgbClr val="FFE1CD"/>
              </a:gs>
              <a:gs pos="100000">
                <a:srgbClr val="FF944B"/>
              </a:gs>
            </a:gsLst>
            <a:lin ang="5400000" scaled="1"/>
          </a:gradFill>
          <a:ln w="12700" cap="rnd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zh-TW" altLang="en-US" sz="3600" b="1" dirty="0">
                <a:solidFill>
                  <a:schemeClr val="tx2"/>
                </a:solidFill>
                <a:latin typeface="華康POP1體W9(P)"/>
                <a:ea typeface="新細明體" pitchFamily="18" charset="-120"/>
              </a:rPr>
              <a:t>如何順利畢業</a:t>
            </a:r>
            <a:r>
              <a:rPr kumimoji="1" lang="zh-TW" altLang="en-US" sz="3200" b="1" dirty="0">
                <a:solidFill>
                  <a:schemeClr val="tx2"/>
                </a:solidFill>
                <a:latin typeface="華康POP1體W9(P)"/>
                <a:ea typeface="新細明體" pitchFamily="18" charset="-120"/>
              </a:rPr>
              <a:t>？</a:t>
            </a:r>
          </a:p>
        </p:txBody>
      </p:sp>
      <p:sp>
        <p:nvSpPr>
          <p:cNvPr id="19461" name="Freeform 22"/>
          <p:cNvSpPr>
            <a:spLocks noEditPoints="1"/>
          </p:cNvSpPr>
          <p:nvPr/>
        </p:nvSpPr>
        <p:spPr bwMode="gray">
          <a:xfrm>
            <a:off x="755650" y="2205038"/>
            <a:ext cx="6408738" cy="4441825"/>
          </a:xfrm>
          <a:custGeom>
            <a:avLst/>
            <a:gdLst>
              <a:gd name="T0" fmla="*/ 2147483647 w 2820"/>
              <a:gd name="T1" fmla="*/ 2147483647 h 2912"/>
              <a:gd name="T2" fmla="*/ 2147483647 w 2820"/>
              <a:gd name="T3" fmla="*/ 2147483647 h 2912"/>
              <a:gd name="T4" fmla="*/ 2147483647 w 2820"/>
              <a:gd name="T5" fmla="*/ 2147483647 h 2912"/>
              <a:gd name="T6" fmla="*/ 2147483647 w 2820"/>
              <a:gd name="T7" fmla="*/ 2147483647 h 2912"/>
              <a:gd name="T8" fmla="*/ 2147483647 w 2820"/>
              <a:gd name="T9" fmla="*/ 2147483647 h 2912"/>
              <a:gd name="T10" fmla="*/ 2147483647 w 2820"/>
              <a:gd name="T11" fmla="*/ 2147483647 h 2912"/>
              <a:gd name="T12" fmla="*/ 2147483647 w 2820"/>
              <a:gd name="T13" fmla="*/ 2147483647 h 2912"/>
              <a:gd name="T14" fmla="*/ 2147483647 w 2820"/>
              <a:gd name="T15" fmla="*/ 2147483647 h 2912"/>
              <a:gd name="T16" fmla="*/ 0 w 2820"/>
              <a:gd name="T17" fmla="*/ 2147483647 h 2912"/>
              <a:gd name="T18" fmla="*/ 2147483647 w 2820"/>
              <a:gd name="T19" fmla="*/ 2147483647 h 2912"/>
              <a:gd name="T20" fmla="*/ 2147483647 w 2820"/>
              <a:gd name="T21" fmla="*/ 2147483647 h 2912"/>
              <a:gd name="T22" fmla="*/ 2147483647 w 2820"/>
              <a:gd name="T23" fmla="*/ 2147483647 h 2912"/>
              <a:gd name="T24" fmla="*/ 2147483647 w 2820"/>
              <a:gd name="T25" fmla="*/ 2147483647 h 2912"/>
              <a:gd name="T26" fmla="*/ 2147483647 w 2820"/>
              <a:gd name="T27" fmla="*/ 2147483647 h 2912"/>
              <a:gd name="T28" fmla="*/ 2147483647 w 2820"/>
              <a:gd name="T29" fmla="*/ 2147483647 h 2912"/>
              <a:gd name="T30" fmla="*/ 2147483647 w 2820"/>
              <a:gd name="T31" fmla="*/ 2147483647 h 2912"/>
              <a:gd name="T32" fmla="*/ 2147483647 w 2820"/>
              <a:gd name="T33" fmla="*/ 2147483647 h 2912"/>
              <a:gd name="T34" fmla="*/ 2147483647 w 2820"/>
              <a:gd name="T35" fmla="*/ 2147483647 h 2912"/>
              <a:gd name="T36" fmla="*/ 2147483647 w 2820"/>
              <a:gd name="T37" fmla="*/ 2147483647 h 2912"/>
              <a:gd name="T38" fmla="*/ 2147483647 w 2820"/>
              <a:gd name="T39" fmla="*/ 2147483647 h 2912"/>
              <a:gd name="T40" fmla="*/ 2147483647 w 2820"/>
              <a:gd name="T41" fmla="*/ 2147483647 h 2912"/>
              <a:gd name="T42" fmla="*/ 2147483647 w 2820"/>
              <a:gd name="T43" fmla="*/ 2147483647 h 2912"/>
              <a:gd name="T44" fmla="*/ 2147483647 w 2820"/>
              <a:gd name="T45" fmla="*/ 2147483647 h 2912"/>
              <a:gd name="T46" fmla="*/ 2147483647 w 2820"/>
              <a:gd name="T47" fmla="*/ 2147483647 h 2912"/>
              <a:gd name="T48" fmla="*/ 2147483647 w 2820"/>
              <a:gd name="T49" fmla="*/ 2147483647 h 2912"/>
              <a:gd name="T50" fmla="*/ 2147483647 w 2820"/>
              <a:gd name="T51" fmla="*/ 2147483647 h 2912"/>
              <a:gd name="T52" fmla="*/ 2147483647 w 2820"/>
              <a:gd name="T53" fmla="*/ 2147483647 h 2912"/>
              <a:gd name="T54" fmla="*/ 2147483647 w 2820"/>
              <a:gd name="T55" fmla="*/ 2147483647 h 2912"/>
              <a:gd name="T56" fmla="*/ 2147483647 w 2820"/>
              <a:gd name="T57" fmla="*/ 2147483647 h 2912"/>
              <a:gd name="T58" fmla="*/ 2147483647 w 2820"/>
              <a:gd name="T59" fmla="*/ 2147483647 h 2912"/>
              <a:gd name="T60" fmla="*/ 2147483647 w 2820"/>
              <a:gd name="T61" fmla="*/ 2147483647 h 2912"/>
              <a:gd name="T62" fmla="*/ 2147483647 w 2820"/>
              <a:gd name="T63" fmla="*/ 2147483647 h 2912"/>
              <a:gd name="T64" fmla="*/ 2147483647 w 2820"/>
              <a:gd name="T65" fmla="*/ 2147483647 h 2912"/>
              <a:gd name="T66" fmla="*/ 2147483647 w 2820"/>
              <a:gd name="T67" fmla="*/ 2147483647 h 2912"/>
              <a:gd name="T68" fmla="*/ 2147483647 w 2820"/>
              <a:gd name="T69" fmla="*/ 2147483647 h 2912"/>
              <a:gd name="T70" fmla="*/ 2147483647 w 2820"/>
              <a:gd name="T71" fmla="*/ 2147483647 h 2912"/>
              <a:gd name="T72" fmla="*/ 2147483647 w 2820"/>
              <a:gd name="T73" fmla="*/ 2147483647 h 2912"/>
              <a:gd name="T74" fmla="*/ 2147483647 w 2820"/>
              <a:gd name="T75" fmla="*/ 2147483647 h 2912"/>
              <a:gd name="T76" fmla="*/ 2147483647 w 2820"/>
              <a:gd name="T77" fmla="*/ 2147483647 h 2912"/>
              <a:gd name="T78" fmla="*/ 2147483647 w 2820"/>
              <a:gd name="T79" fmla="*/ 2147483647 h 2912"/>
              <a:gd name="T80" fmla="*/ 2147483647 w 2820"/>
              <a:gd name="T81" fmla="*/ 2147483647 h 2912"/>
              <a:gd name="T82" fmla="*/ 2147483647 w 2820"/>
              <a:gd name="T83" fmla="*/ 2147483647 h 2912"/>
              <a:gd name="T84" fmla="*/ 2147483647 w 2820"/>
              <a:gd name="T85" fmla="*/ 2147483647 h 2912"/>
              <a:gd name="T86" fmla="*/ 2147483647 w 2820"/>
              <a:gd name="T87" fmla="*/ 2147483647 h 2912"/>
              <a:gd name="T88" fmla="*/ 2147483647 w 2820"/>
              <a:gd name="T89" fmla="*/ 2147483647 h 2912"/>
              <a:gd name="T90" fmla="*/ 2147483647 w 2820"/>
              <a:gd name="T91" fmla="*/ 0 h 2912"/>
              <a:gd name="T92" fmla="*/ 2147483647 w 2820"/>
              <a:gd name="T93" fmla="*/ 2147483647 h 2912"/>
              <a:gd name="T94" fmla="*/ 2147483647 w 2820"/>
              <a:gd name="T95" fmla="*/ 2147483647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FFD1E8"/>
              </a:gs>
              <a:gs pos="100000">
                <a:srgbClr val="FFF3F3"/>
              </a:gs>
            </a:gsLst>
            <a:lin ang="2700000" scaled="1"/>
          </a:gradFill>
          <a:ln>
            <a:noFill/>
          </a:ln>
          <a:effectLst>
            <a:outerShdw dist="206741" dir="8249373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62" name="Text Box 23"/>
          <p:cNvSpPr txBox="1">
            <a:spLocks noChangeArrowheads="1"/>
          </p:cNvSpPr>
          <p:nvPr/>
        </p:nvSpPr>
        <p:spPr bwMode="auto">
          <a:xfrm>
            <a:off x="3203848" y="1298575"/>
            <a:ext cx="594015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kumimoji="1" lang="en-US" altLang="zh-TW" sz="2600" b="1" dirty="0">
                <a:solidFill>
                  <a:srgbClr val="0000FF"/>
                </a:solidFill>
                <a:latin typeface="華康平劇體W7(P)"/>
                <a:ea typeface="新細明體" pitchFamily="18" charset="-120"/>
              </a:rPr>
              <a:t>1.</a:t>
            </a:r>
            <a:r>
              <a:rPr kumimoji="1" lang="zh-TW" altLang="en-US" sz="2600" b="1" dirty="0">
                <a:solidFill>
                  <a:srgbClr val="0000FF"/>
                </a:solidFill>
                <a:latin typeface="華康平劇體W7(P)"/>
                <a:ea typeface="新細明體" pitchFamily="18" charset="-120"/>
              </a:rPr>
              <a:t>大學入門</a:t>
            </a:r>
            <a:r>
              <a:rPr kumimoji="1" lang="en-US" altLang="zh-TW" sz="2600" b="1" dirty="0">
                <a:latin typeface="華康平劇體W7(P)"/>
                <a:ea typeface="新細明體" pitchFamily="18" charset="-120"/>
              </a:rPr>
              <a:t>-</a:t>
            </a:r>
            <a:r>
              <a:rPr kumimoji="1" lang="zh-TW" altLang="en-US" sz="2600" b="1" dirty="0">
                <a:latin typeface="華康平劇體W7(P)"/>
                <a:ea typeface="新細明體" pitchFamily="18" charset="-120"/>
              </a:rPr>
              <a:t>通識教育中心</a:t>
            </a:r>
            <a:r>
              <a:rPr kumimoji="1" lang="en-US" altLang="zh-TW" sz="2600" b="1" dirty="0">
                <a:latin typeface="華康平劇體W7(P)"/>
                <a:ea typeface="新細明體" pitchFamily="18" charset="-120"/>
              </a:rPr>
              <a:t>A-406</a:t>
            </a:r>
          </a:p>
          <a:p>
            <a:pPr eaLnBrk="1" hangingPunct="1"/>
            <a:r>
              <a:rPr kumimoji="1" lang="zh-TW" altLang="en-US" sz="2600" b="1" dirty="0">
                <a:solidFill>
                  <a:srgbClr val="0000FF"/>
                </a:solidFill>
                <a:latin typeface="華康平劇體W7(P)"/>
                <a:ea typeface="新細明體" pitchFamily="18" charset="-120"/>
              </a:rPr>
              <a:t>   </a:t>
            </a:r>
            <a:r>
              <a:rPr kumimoji="1" lang="zh-TW" altLang="en-US" sz="2600" b="1" dirty="0" smtClean="0">
                <a:solidFill>
                  <a:srgbClr val="0000FF"/>
                </a:solidFill>
                <a:latin typeface="華康平劇體W7(P)"/>
                <a:ea typeface="新細明體" pitchFamily="18" charset="-120"/>
              </a:rPr>
              <a:t>創造力講座 </a:t>
            </a:r>
            <a:r>
              <a:rPr kumimoji="1" lang="en-US" altLang="zh-TW" sz="2000" b="1" dirty="0" smtClean="0">
                <a:latin typeface="華康平劇體W7(P)"/>
                <a:ea typeface="新細明體" pitchFamily="18" charset="-120"/>
              </a:rPr>
              <a:t>(</a:t>
            </a:r>
            <a:r>
              <a:rPr kumimoji="1" lang="zh-TW" altLang="en-US" sz="2000" b="1" dirty="0" smtClean="0">
                <a:latin typeface="華康平劇體W7(P)"/>
                <a:ea typeface="新細明體" pitchFamily="18" charset="-120"/>
              </a:rPr>
              <a:t>分機</a:t>
            </a:r>
            <a:r>
              <a:rPr kumimoji="1" lang="en-US" altLang="zh-TW" sz="2000" b="1" dirty="0" smtClean="0">
                <a:latin typeface="華康平劇體W7(P)"/>
                <a:ea typeface="新細明體" pitchFamily="18" charset="-120"/>
              </a:rPr>
              <a:t>7246)</a:t>
            </a:r>
            <a:endParaRPr kumimoji="1" lang="zh-TW" altLang="en-US" sz="2000" b="1" dirty="0">
              <a:latin typeface="華康平劇體W7(P)"/>
              <a:ea typeface="新細明體" pitchFamily="18" charset="-120"/>
            </a:endParaRPr>
          </a:p>
          <a:p>
            <a:r>
              <a:rPr kumimoji="1" lang="en-US" altLang="zh-TW" sz="2600" b="1" dirty="0">
                <a:solidFill>
                  <a:srgbClr val="0000FF"/>
                </a:solidFill>
                <a:latin typeface="華康平劇體W7(P)"/>
                <a:ea typeface="新細明體" pitchFamily="18" charset="-120"/>
              </a:rPr>
              <a:t>2.</a:t>
            </a:r>
            <a:r>
              <a:rPr kumimoji="1" lang="zh-TW" altLang="en-US" sz="2600" b="1" dirty="0">
                <a:solidFill>
                  <a:srgbClr val="0000FF"/>
                </a:solidFill>
                <a:latin typeface="華康平劇體W7(P)"/>
                <a:ea typeface="新細明體" pitchFamily="18" charset="-120"/>
              </a:rPr>
              <a:t>勞作教育</a:t>
            </a:r>
            <a:r>
              <a:rPr kumimoji="1" lang="en-US" altLang="zh-TW" sz="2600" b="1" dirty="0">
                <a:latin typeface="華康平劇體W7(P)"/>
                <a:ea typeface="新細明體" pitchFamily="18" charset="-120"/>
              </a:rPr>
              <a:t>-</a:t>
            </a:r>
            <a:r>
              <a:rPr kumimoji="1" lang="zh-TW" altLang="en-US" sz="2600" b="1" dirty="0">
                <a:latin typeface="華康平劇體W7(P)"/>
                <a:ea typeface="新細明體" pitchFamily="18" charset="-120"/>
              </a:rPr>
              <a:t>服務學習組 </a:t>
            </a:r>
            <a:r>
              <a:rPr kumimoji="1" lang="en-US" altLang="zh-TW" sz="2600" b="1" dirty="0">
                <a:latin typeface="華康平劇體W7(P)"/>
                <a:ea typeface="新細明體" pitchFamily="18" charset="-120"/>
              </a:rPr>
              <a:t>R-103</a:t>
            </a:r>
            <a:r>
              <a:rPr kumimoji="1" lang="en-US" altLang="zh-TW" sz="2000" b="1" dirty="0">
                <a:latin typeface="華康平劇體W7(P)"/>
                <a:ea typeface="新細明體" pitchFamily="18" charset="-120"/>
              </a:rPr>
              <a:t>(</a:t>
            </a:r>
            <a:r>
              <a:rPr kumimoji="1" lang="zh-TW" altLang="en-US" sz="2000" b="1" dirty="0" smtClean="0">
                <a:latin typeface="華康平劇體W7(P)"/>
                <a:ea typeface="新細明體" pitchFamily="18" charset="-120"/>
              </a:rPr>
              <a:t>分機</a:t>
            </a:r>
            <a:r>
              <a:rPr kumimoji="1" lang="en-US" altLang="zh-TW" sz="2000" b="1" dirty="0" smtClean="0">
                <a:latin typeface="華康平劇體W7(P)"/>
                <a:ea typeface="新細明體" pitchFamily="18" charset="-120"/>
              </a:rPr>
              <a:t>5042)</a:t>
            </a:r>
            <a:endParaRPr kumimoji="1" lang="zh-TW" altLang="en-US" sz="2600" b="1" dirty="0">
              <a:latin typeface="華康平劇體W7(P)"/>
              <a:ea typeface="新細明體" pitchFamily="18" charset="-120"/>
            </a:endParaRPr>
          </a:p>
          <a:p>
            <a:r>
              <a:rPr kumimoji="1" lang="en-US" altLang="zh-TW" sz="2600" b="1" dirty="0">
                <a:solidFill>
                  <a:srgbClr val="0000FF"/>
                </a:solidFill>
                <a:latin typeface="華康平劇體W7(P)"/>
                <a:ea typeface="新細明體" pitchFamily="18" charset="-120"/>
              </a:rPr>
              <a:t>3.</a:t>
            </a:r>
            <a:r>
              <a:rPr kumimoji="1" lang="zh-TW" altLang="en-US" sz="2600" b="1" dirty="0">
                <a:solidFill>
                  <a:srgbClr val="0000FF"/>
                </a:solidFill>
                <a:latin typeface="華康平劇體W7(P)"/>
                <a:ea typeface="新細明體" pitchFamily="18" charset="-120"/>
              </a:rPr>
              <a:t>英文門檻</a:t>
            </a:r>
            <a:r>
              <a:rPr kumimoji="1" lang="en-US" altLang="zh-TW" sz="2600" b="1" dirty="0">
                <a:latin typeface="華康平劇體W7(P)"/>
                <a:ea typeface="新細明體" pitchFamily="18" charset="-120"/>
              </a:rPr>
              <a:t>-</a:t>
            </a:r>
            <a:r>
              <a:rPr kumimoji="1" lang="zh-TW" altLang="en-US" sz="2600" b="1" dirty="0">
                <a:latin typeface="華康平劇體W7(P)"/>
                <a:ea typeface="新細明體" pitchFamily="18" charset="-120"/>
              </a:rPr>
              <a:t>語言中心 </a:t>
            </a:r>
            <a:r>
              <a:rPr kumimoji="1" lang="en-US" altLang="zh-TW" sz="2600" b="1" dirty="0">
                <a:latin typeface="華康平劇體W7(P)"/>
                <a:ea typeface="新細明體" pitchFamily="18" charset="-120"/>
              </a:rPr>
              <a:t>D-108</a:t>
            </a:r>
            <a:r>
              <a:rPr kumimoji="1" lang="en-US" altLang="zh-TW" sz="2000" b="1" dirty="0">
                <a:latin typeface="華康平劇體W7(P)"/>
                <a:ea typeface="新細明體" pitchFamily="18" charset="-120"/>
              </a:rPr>
              <a:t>(</a:t>
            </a:r>
            <a:r>
              <a:rPr kumimoji="1" lang="zh-TW" altLang="en-US" sz="2000" b="1" dirty="0">
                <a:latin typeface="華康平劇體W7(P)"/>
                <a:ea typeface="新細明體" pitchFamily="18" charset="-120"/>
              </a:rPr>
              <a:t>分機</a:t>
            </a:r>
            <a:r>
              <a:rPr kumimoji="1" lang="en-US" altLang="zh-TW" sz="2000" b="1" dirty="0" smtClean="0">
                <a:latin typeface="華康平劇體W7(P)"/>
                <a:ea typeface="新細明體" pitchFamily="18" charset="-120"/>
              </a:rPr>
              <a:t>7525)</a:t>
            </a:r>
            <a:endParaRPr kumimoji="1" lang="zh-TW" altLang="en-US" sz="2000" b="1" dirty="0">
              <a:latin typeface="華康平劇體W7(P)"/>
              <a:ea typeface="新細明體" pitchFamily="18" charset="-120"/>
            </a:endParaRPr>
          </a:p>
        </p:txBody>
      </p:sp>
      <p:sp>
        <p:nvSpPr>
          <p:cNvPr id="6151" name="Text Box 25"/>
          <p:cNvSpPr txBox="1">
            <a:spLocks noChangeArrowheads="1"/>
          </p:cNvSpPr>
          <p:nvPr/>
        </p:nvSpPr>
        <p:spPr bwMode="auto">
          <a:xfrm>
            <a:off x="5486977" y="3989110"/>
            <a:ext cx="3599755" cy="20928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en-US" altLang="zh-TW" sz="2600" b="1" dirty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1.</a:t>
            </a:r>
            <a:r>
              <a:rPr kumimoji="1" lang="zh-TW" altLang="en-US" sz="2600" b="1" dirty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修</a:t>
            </a:r>
            <a:r>
              <a:rPr kumimoji="1" lang="zh-TW" altLang="en-US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畢</a:t>
            </a:r>
            <a:r>
              <a:rPr kumimoji="1" lang="en-US" altLang="zh-TW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128</a:t>
            </a:r>
            <a:r>
              <a:rPr kumimoji="1" lang="zh-TW" altLang="en-US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學分</a:t>
            </a:r>
            <a:endParaRPr kumimoji="1" lang="zh-TW" altLang="en-US" sz="2600" b="1" dirty="0">
              <a:solidFill>
                <a:srgbClr val="6600CC"/>
              </a:solidFill>
              <a:latin typeface="華康平劇體W7(P)" pitchFamily="82" charset="-120"/>
              <a:ea typeface="華康平劇體W7(P)" pitchFamily="82" charset="-120"/>
            </a:endParaRPr>
          </a:p>
          <a:p>
            <a:pPr eaLnBrk="1" hangingPunct="1">
              <a:defRPr/>
            </a:pPr>
            <a:r>
              <a:rPr kumimoji="1" lang="en-US" altLang="zh-TW" sz="2600" b="1" dirty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2.</a:t>
            </a:r>
            <a:r>
              <a:rPr kumimoji="1" lang="zh-TW" altLang="en-US" sz="2600" b="1" dirty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  <a:hlinkClick r:id="rId2"/>
              </a:rPr>
              <a:t>專業證照</a:t>
            </a:r>
            <a:r>
              <a:rPr kumimoji="1" lang="zh-TW" altLang="en-US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  <a:hlinkClick r:id="rId2"/>
              </a:rPr>
              <a:t>門檻</a:t>
            </a:r>
            <a:r>
              <a:rPr kumimoji="1" lang="en-US" altLang="zh-TW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  <a:hlinkClick r:id="rId2"/>
              </a:rPr>
              <a:t>70</a:t>
            </a:r>
            <a:r>
              <a:rPr kumimoji="1" lang="zh-TW" altLang="en-US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  <a:hlinkClick r:id="rId2"/>
              </a:rPr>
              <a:t>點</a:t>
            </a:r>
            <a:endParaRPr kumimoji="1" lang="en-US" altLang="zh-TW" sz="2600" b="1" dirty="0" smtClean="0">
              <a:solidFill>
                <a:srgbClr val="6600CC"/>
              </a:solidFill>
              <a:latin typeface="華康平劇體W7(P)" pitchFamily="82" charset="-120"/>
              <a:ea typeface="華康平劇體W7(P)" pitchFamily="82" charset="-120"/>
            </a:endParaRPr>
          </a:p>
          <a:p>
            <a:pPr eaLnBrk="1" hangingPunct="1">
              <a:defRPr/>
            </a:pPr>
            <a:r>
              <a:rPr kumimoji="1" lang="zh-TW" altLang="en-US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   </a:t>
            </a:r>
            <a:r>
              <a:rPr kumimoji="1" lang="en-US" altLang="zh-TW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(</a:t>
            </a:r>
            <a:r>
              <a:rPr kumimoji="1" lang="zh-TW" altLang="en-US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含模組證照</a:t>
            </a:r>
            <a:r>
              <a:rPr kumimoji="1" lang="en-US" altLang="zh-TW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)</a:t>
            </a:r>
            <a:endParaRPr kumimoji="1" lang="en-US" altLang="zh-TW" sz="2600" b="1" dirty="0">
              <a:solidFill>
                <a:srgbClr val="6600CC"/>
              </a:solidFill>
              <a:latin typeface="華康平劇體W7(P)" pitchFamily="82" charset="-120"/>
              <a:ea typeface="華康平劇體W7(P)" pitchFamily="82" charset="-120"/>
            </a:endParaRPr>
          </a:p>
          <a:p>
            <a:pPr eaLnBrk="1" hangingPunct="1">
              <a:defRPr/>
            </a:pPr>
            <a:r>
              <a:rPr kumimoji="1" lang="en-US" altLang="zh-TW" sz="2600" b="1" dirty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3.</a:t>
            </a:r>
            <a:r>
              <a:rPr kumimoji="1" lang="zh-TW" altLang="en-US" sz="2600" b="1" dirty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資訊證照門檻</a:t>
            </a:r>
            <a:r>
              <a:rPr kumimoji="1" lang="en-US" altLang="zh-TW" sz="2600" b="1" dirty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(</a:t>
            </a:r>
            <a:r>
              <a:rPr kumimoji="1" lang="en-US" altLang="zh-TW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TQC</a:t>
            </a:r>
            <a:r>
              <a:rPr kumimoji="1" lang="zh-TW" altLang="en-US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等</a:t>
            </a:r>
            <a:r>
              <a:rPr kumimoji="1" lang="en-US" altLang="zh-TW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)</a:t>
            </a:r>
            <a:endParaRPr kumimoji="1" lang="zh-TW" altLang="en-US" sz="2600" b="1" dirty="0">
              <a:solidFill>
                <a:srgbClr val="6600CC"/>
              </a:solidFill>
              <a:latin typeface="華康平劇體W7(P)" pitchFamily="82" charset="-120"/>
              <a:ea typeface="華康平劇體W7(P)" pitchFamily="82" charset="-120"/>
            </a:endParaRPr>
          </a:p>
          <a:p>
            <a:pPr eaLnBrk="1" hangingPunct="1">
              <a:defRPr/>
            </a:pPr>
            <a:r>
              <a:rPr kumimoji="1" lang="en-US" altLang="zh-TW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4</a:t>
            </a:r>
            <a:r>
              <a:rPr kumimoji="1" lang="en-US" altLang="zh-TW" sz="2600" b="1" dirty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.</a:t>
            </a:r>
            <a:r>
              <a:rPr kumimoji="1" lang="zh-TW" altLang="en-US" sz="2600" b="1" dirty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校外</a:t>
            </a:r>
            <a:r>
              <a:rPr kumimoji="1" lang="zh-TW" altLang="en-US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實習</a:t>
            </a:r>
            <a:endParaRPr kumimoji="1" lang="en-US" altLang="zh-TW" sz="1200" b="1" dirty="0">
              <a:solidFill>
                <a:srgbClr val="6600CC"/>
              </a:solidFill>
              <a:latin typeface="華康平劇體W7(P)" pitchFamily="82" charset="-120"/>
              <a:ea typeface="華康平劇體W7(P)" pitchFamily="82" charset="-120"/>
            </a:endParaRPr>
          </a:p>
        </p:txBody>
      </p:sp>
      <p:grpSp>
        <p:nvGrpSpPr>
          <p:cNvPr id="19464" name="Group 26"/>
          <p:cNvGrpSpPr>
            <a:grpSpLocks/>
          </p:cNvGrpSpPr>
          <p:nvPr/>
        </p:nvGrpSpPr>
        <p:grpSpPr bwMode="auto">
          <a:xfrm>
            <a:off x="3556000" y="4291013"/>
            <a:ext cx="1870075" cy="1958975"/>
            <a:chOff x="839" y="2659"/>
            <a:chExt cx="1178" cy="1234"/>
          </a:xfrm>
        </p:grpSpPr>
        <p:sp>
          <p:nvSpPr>
            <p:cNvPr id="19472" name="Oval 27"/>
            <p:cNvSpPr>
              <a:spLocks noChangeArrowheads="1"/>
            </p:cNvSpPr>
            <p:nvPr/>
          </p:nvSpPr>
          <p:spPr bwMode="gray">
            <a:xfrm rot="-723406">
              <a:off x="1111" y="3430"/>
              <a:ext cx="906" cy="463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73" name="Oval 28"/>
            <p:cNvSpPr>
              <a:spLocks noChangeArrowheads="1"/>
            </p:cNvSpPr>
            <p:nvPr/>
          </p:nvSpPr>
          <p:spPr bwMode="gray">
            <a:xfrm>
              <a:off x="839" y="2659"/>
              <a:ext cx="1074" cy="1004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74" name="Oval 29"/>
            <p:cNvSpPr>
              <a:spLocks noChangeArrowheads="1"/>
            </p:cNvSpPr>
            <p:nvPr/>
          </p:nvSpPr>
          <p:spPr bwMode="gray">
            <a:xfrm>
              <a:off x="852" y="2665"/>
              <a:ext cx="1049" cy="97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75" name="Oval 30"/>
            <p:cNvSpPr>
              <a:spLocks noChangeArrowheads="1"/>
            </p:cNvSpPr>
            <p:nvPr/>
          </p:nvSpPr>
          <p:spPr bwMode="gray">
            <a:xfrm>
              <a:off x="863" y="2674"/>
              <a:ext cx="998" cy="914"/>
            </a:xfrm>
            <a:prstGeom prst="ellipse">
              <a:avLst/>
            </a:prstGeom>
            <a:solidFill>
              <a:srgbClr val="CC99FF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76" name="Oval 31"/>
            <p:cNvSpPr>
              <a:spLocks noChangeArrowheads="1"/>
            </p:cNvSpPr>
            <p:nvPr/>
          </p:nvSpPr>
          <p:spPr bwMode="gray">
            <a:xfrm>
              <a:off x="921" y="2701"/>
              <a:ext cx="888" cy="74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77" name="Text Box 32"/>
            <p:cNvSpPr txBox="1">
              <a:spLocks noChangeArrowheads="1"/>
            </p:cNvSpPr>
            <p:nvPr/>
          </p:nvSpPr>
          <p:spPr bwMode="gray">
            <a:xfrm>
              <a:off x="1111" y="2840"/>
              <a:ext cx="54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zh-TW" altLang="en-US" sz="5400" dirty="0">
                  <a:solidFill>
                    <a:srgbClr val="000000"/>
                  </a:solidFill>
                  <a:ea typeface="標楷體" pitchFamily="65" charset="-120"/>
                </a:rPr>
                <a:t>系</a:t>
              </a:r>
              <a:endParaRPr lang="zh-TW" altLang="en-US" sz="5400" dirty="0">
                <a:ea typeface="標楷體" pitchFamily="65" charset="-120"/>
              </a:endParaRPr>
            </a:p>
          </p:txBody>
        </p:sp>
      </p:grpSp>
      <p:grpSp>
        <p:nvGrpSpPr>
          <p:cNvPr id="19465" name="Group 33"/>
          <p:cNvGrpSpPr>
            <a:grpSpLocks/>
          </p:cNvGrpSpPr>
          <p:nvPr/>
        </p:nvGrpSpPr>
        <p:grpSpPr bwMode="auto">
          <a:xfrm>
            <a:off x="1611313" y="2120900"/>
            <a:ext cx="1152525" cy="1152525"/>
            <a:chOff x="612" y="1842"/>
            <a:chExt cx="726" cy="726"/>
          </a:xfrm>
        </p:grpSpPr>
        <p:sp>
          <p:nvSpPr>
            <p:cNvPr id="19466" name="Oval 34"/>
            <p:cNvSpPr>
              <a:spLocks noChangeArrowheads="1"/>
            </p:cNvSpPr>
            <p:nvPr/>
          </p:nvSpPr>
          <p:spPr bwMode="gray">
            <a:xfrm rot="-772996">
              <a:off x="612" y="2145"/>
              <a:ext cx="672" cy="423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endParaRPr lang="zh-TW" altLang="en-US" sz="10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9467" name="Oval 35"/>
            <p:cNvSpPr>
              <a:spLocks noChangeArrowheads="1"/>
            </p:cNvSpPr>
            <p:nvPr/>
          </p:nvSpPr>
          <p:spPr bwMode="gray">
            <a:xfrm>
              <a:off x="654" y="1846"/>
              <a:ext cx="684" cy="70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68" name="Oval 36"/>
            <p:cNvSpPr>
              <a:spLocks noChangeArrowheads="1"/>
            </p:cNvSpPr>
            <p:nvPr/>
          </p:nvSpPr>
          <p:spPr bwMode="gray">
            <a:xfrm>
              <a:off x="663" y="1850"/>
              <a:ext cx="667" cy="68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69" name="Oval 37"/>
            <p:cNvSpPr>
              <a:spLocks noChangeArrowheads="1"/>
            </p:cNvSpPr>
            <p:nvPr/>
          </p:nvSpPr>
          <p:spPr bwMode="gray">
            <a:xfrm>
              <a:off x="669" y="1857"/>
              <a:ext cx="635" cy="638"/>
            </a:xfrm>
            <a:prstGeom prst="ellipse">
              <a:avLst/>
            </a:prstGeom>
            <a:solidFill>
              <a:srgbClr val="89A5FF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70" name="Oval 38"/>
            <p:cNvSpPr>
              <a:spLocks noChangeArrowheads="1"/>
            </p:cNvSpPr>
            <p:nvPr/>
          </p:nvSpPr>
          <p:spPr bwMode="gray">
            <a:xfrm>
              <a:off x="703" y="1842"/>
              <a:ext cx="565" cy="51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71" name="Text Box 39"/>
            <p:cNvSpPr txBox="1">
              <a:spLocks noChangeArrowheads="1"/>
            </p:cNvSpPr>
            <p:nvPr/>
          </p:nvSpPr>
          <p:spPr bwMode="gray">
            <a:xfrm>
              <a:off x="703" y="1888"/>
              <a:ext cx="517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zh-TW" altLang="en-US" sz="5400" dirty="0">
                  <a:solidFill>
                    <a:srgbClr val="000000"/>
                  </a:solidFill>
                  <a:ea typeface="標楷體" pitchFamily="65" charset="-120"/>
                </a:rPr>
                <a:t>校</a:t>
              </a:r>
              <a:endParaRPr lang="zh-TW" altLang="en-US" sz="5400" dirty="0"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23267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3"/>
          <p:cNvSpPr>
            <a:spLocks noChangeArrowheads="1"/>
          </p:cNvSpPr>
          <p:nvPr/>
        </p:nvSpPr>
        <p:spPr bwMode="auto">
          <a:xfrm>
            <a:off x="228600" y="892175"/>
            <a:ext cx="8732838" cy="5416550"/>
          </a:xfrm>
          <a:prstGeom prst="roundRect">
            <a:avLst>
              <a:gd name="adj" fmla="val 8375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1" lang="en-US" altLang="zh-TW">
              <a:ea typeface="新細明體" pitchFamily="18" charset="-120"/>
            </a:endParaRPr>
          </a:p>
        </p:txBody>
      </p:sp>
      <p:sp>
        <p:nvSpPr>
          <p:cNvPr id="20483" name="投影片編號版面配置區 5"/>
          <p:cNvSpPr txBox="1">
            <a:spLocks noGrp="1"/>
          </p:cNvSpPr>
          <p:nvPr/>
        </p:nvSpPr>
        <p:spPr bwMode="auto">
          <a:xfrm>
            <a:off x="6804025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00B98F5-D7AF-4E9C-9EBC-A007FBE38F54}" type="slidenum">
              <a:rPr kumimoji="1" lang="en-US" altLang="ja-JP" sz="1400">
                <a:ea typeface="MS PGothic" pitchFamily="34" charset="-128"/>
              </a:rPr>
              <a:pPr algn="r" eaLnBrk="1" hangingPunct="1"/>
              <a:t>7</a:t>
            </a:fld>
            <a:endParaRPr kumimoji="1" lang="en-US" altLang="ja-JP" sz="1400">
              <a:ea typeface="MS PGothic" pitchFamily="34" charset="-128"/>
            </a:endParaRPr>
          </a:p>
        </p:txBody>
      </p:sp>
      <p:grpSp>
        <p:nvGrpSpPr>
          <p:cNvPr id="20484" name="群組 7"/>
          <p:cNvGrpSpPr>
            <a:grpSpLocks/>
          </p:cNvGrpSpPr>
          <p:nvPr/>
        </p:nvGrpSpPr>
        <p:grpSpPr bwMode="auto">
          <a:xfrm>
            <a:off x="287338" y="620713"/>
            <a:ext cx="4032250" cy="5688012"/>
            <a:chOff x="4464050" y="620713"/>
            <a:chExt cx="4032448" cy="5387975"/>
          </a:xfrm>
        </p:grpSpPr>
        <p:sp>
          <p:nvSpPr>
            <p:cNvPr id="20486" name="AutoShape 9"/>
            <p:cNvSpPr>
              <a:spLocks noChangeArrowheads="1"/>
            </p:cNvSpPr>
            <p:nvPr/>
          </p:nvSpPr>
          <p:spPr bwMode="auto">
            <a:xfrm>
              <a:off x="4464050" y="1125538"/>
              <a:ext cx="4032448" cy="4883150"/>
            </a:xfrm>
            <a:prstGeom prst="roundRect">
              <a:avLst>
                <a:gd name="adj" fmla="val 7542"/>
              </a:avLst>
            </a:prstGeom>
            <a:solidFill>
              <a:srgbClr val="CCFFCC"/>
            </a:solidFill>
            <a:ln w="38100" algn="ctr">
              <a:solidFill>
                <a:srgbClr val="33996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tIns="18000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dist" eaLnBrk="1" hangingPunct="1"/>
              <a:r>
                <a:rPr kumimoji="1" lang="en-US" altLang="zh-TW" sz="2800" dirty="0">
                  <a:latin typeface="華康POP2體W9(P)"/>
                  <a:ea typeface="新細明體" pitchFamily="18" charset="-120"/>
                </a:rPr>
                <a:t>100</a:t>
              </a:r>
              <a:r>
                <a:rPr kumimoji="1" lang="zh-TW" altLang="en-US" sz="2800" dirty="0">
                  <a:latin typeface="華康POP2體W9(P)"/>
                  <a:ea typeface="新細明體" pitchFamily="18" charset="-120"/>
                </a:rPr>
                <a:t>學年度前入學之四技日間部學生，須通過</a:t>
              </a:r>
              <a:r>
                <a:rPr kumimoji="1" lang="zh-TW" altLang="en-US" sz="2800" dirty="0">
                  <a:solidFill>
                    <a:srgbClr val="FF0080"/>
                  </a:solidFill>
                  <a:latin typeface="華康POP2體W9(P)"/>
                  <a:ea typeface="新細明體" pitchFamily="18" charset="-120"/>
                </a:rPr>
                <a:t>英文檢定</a:t>
              </a:r>
              <a:r>
                <a:rPr kumimoji="1" lang="en-US" altLang="zh-TW" sz="2800" dirty="0">
                  <a:solidFill>
                    <a:srgbClr val="FF0080"/>
                  </a:solidFill>
                  <a:latin typeface="華康POP2體W9(P)"/>
                  <a:ea typeface="新細明體" pitchFamily="18" charset="-120"/>
                </a:rPr>
                <a:t>(</a:t>
              </a:r>
              <a:r>
                <a:rPr kumimoji="1" lang="zh-TW" altLang="en-US" sz="2800" dirty="0">
                  <a:solidFill>
                    <a:srgbClr val="FF0080"/>
                  </a:solidFill>
                  <a:latin typeface="華康POP2體W9(P)"/>
                  <a:ea typeface="新細明體" pitchFamily="18" charset="-120"/>
                </a:rPr>
                <a:t>初級</a:t>
              </a:r>
              <a:r>
                <a:rPr kumimoji="1" lang="en-US" altLang="zh-TW" sz="2800" dirty="0">
                  <a:solidFill>
                    <a:srgbClr val="FF0080"/>
                  </a:solidFill>
                  <a:latin typeface="華康POP2體W9(P)"/>
                  <a:ea typeface="新細明體" pitchFamily="18" charset="-120"/>
                </a:rPr>
                <a:t>/A2</a:t>
              </a:r>
              <a:r>
                <a:rPr kumimoji="1" lang="zh-TW" altLang="en-US" sz="2800" dirty="0">
                  <a:solidFill>
                    <a:srgbClr val="FF0080"/>
                  </a:solidFill>
                  <a:latin typeface="華康POP2體W9(P)"/>
                  <a:ea typeface="新細明體" pitchFamily="18" charset="-120"/>
                </a:rPr>
                <a:t>級</a:t>
              </a:r>
              <a:r>
                <a:rPr kumimoji="1" lang="en-US" altLang="zh-TW" sz="2800" dirty="0">
                  <a:solidFill>
                    <a:srgbClr val="FF0080"/>
                  </a:solidFill>
                  <a:latin typeface="華康POP2體W9(P)"/>
                  <a:ea typeface="新細明體" pitchFamily="18" charset="-120"/>
                </a:rPr>
                <a:t>)</a:t>
              </a:r>
              <a:r>
                <a:rPr kumimoji="1" lang="zh-TW" altLang="en-US" sz="2800" dirty="0">
                  <a:solidFill>
                    <a:srgbClr val="FF0080"/>
                  </a:solidFill>
                  <a:latin typeface="華康POP2體W9(P)"/>
                  <a:ea typeface="新細明體" pitchFamily="18" charset="-120"/>
                </a:rPr>
                <a:t>，</a:t>
              </a:r>
              <a:r>
                <a:rPr kumimoji="1" lang="zh-TW" altLang="en-US" sz="2800" dirty="0">
                  <a:latin typeface="華康POP2體W9(P)"/>
                  <a:ea typeface="新細明體" pitchFamily="18" charset="-120"/>
                </a:rPr>
                <a:t>始能取得畢業資格</a:t>
              </a:r>
              <a:endParaRPr kumimoji="1" lang="en-US" altLang="zh-TW" sz="2800" dirty="0">
                <a:latin typeface="華康POP2體W9(P)"/>
                <a:ea typeface="新細明體" pitchFamily="18" charset="-120"/>
              </a:endParaRPr>
            </a:p>
            <a:p>
              <a:pPr algn="dist" eaLnBrk="1" hangingPunct="1"/>
              <a:endParaRPr kumimoji="1" lang="zh-TW" altLang="en-US" sz="2800" dirty="0">
                <a:latin typeface="華康POP2體W9(P)"/>
                <a:ea typeface="新細明體" pitchFamily="18" charset="-120"/>
              </a:endParaRPr>
            </a:p>
            <a:p>
              <a:pPr algn="dist" eaLnBrk="1" hangingPunct="1"/>
              <a:r>
                <a:rPr kumimoji="1" lang="en-US" altLang="zh-TW" sz="2800" dirty="0">
                  <a:latin typeface="華康POP2體W9(P)"/>
                  <a:ea typeface="新細明體" pitchFamily="18" charset="-120"/>
                </a:rPr>
                <a:t>101</a:t>
              </a:r>
              <a:r>
                <a:rPr kumimoji="1" lang="zh-TW" altLang="en-US" sz="2800" dirty="0">
                  <a:latin typeface="華康POP2體W9(P)"/>
                  <a:ea typeface="新細明體" pitchFamily="18" charset="-120"/>
                </a:rPr>
                <a:t>級外語能力畢業指標實施辦法</a:t>
              </a:r>
            </a:p>
            <a:p>
              <a:pPr eaLnBrk="1" hangingPunct="1"/>
              <a:r>
                <a:rPr kumimoji="1" lang="zh-TW" altLang="en-US" sz="2800" dirty="0">
                  <a:solidFill>
                    <a:srgbClr val="800040"/>
                  </a:solidFill>
                  <a:latin typeface="華康POP2體W9(P)"/>
                  <a:ea typeface="新細明體" pitchFamily="18" charset="-120"/>
                </a:rPr>
                <a:t>請逕</a:t>
              </a:r>
              <a:r>
                <a:rPr kumimoji="1" lang="zh-TW" altLang="en-US" sz="2800" dirty="0" smtClean="0">
                  <a:solidFill>
                    <a:srgbClr val="800040"/>
                  </a:solidFill>
                  <a:latin typeface="華康POP2體W9(P)"/>
                  <a:ea typeface="新細明體" pitchFamily="18" charset="-120"/>
                </a:rPr>
                <a:t>上</a:t>
              </a:r>
              <a:r>
                <a:rPr kumimoji="1" lang="zh-TW" altLang="en-US" sz="2800" u="sng" dirty="0" smtClean="0">
                  <a:solidFill>
                    <a:srgbClr val="800040"/>
                  </a:solidFill>
                  <a:latin typeface="華康POP2體W9(P)"/>
                  <a:ea typeface="新細明體" pitchFamily="18" charset="-120"/>
                  <a:hlinkClick r:id="rId2"/>
                </a:rPr>
                <a:t>語言中心</a:t>
              </a:r>
              <a:r>
                <a:rPr kumimoji="1" lang="zh-TW" altLang="en-US" sz="2800" dirty="0" smtClean="0">
                  <a:solidFill>
                    <a:srgbClr val="800040"/>
                  </a:solidFill>
                  <a:latin typeface="華康POP2體W9(P)"/>
                  <a:ea typeface="新細明體" pitchFamily="18" charset="-120"/>
                </a:rPr>
                <a:t>網頁</a:t>
              </a:r>
              <a:r>
                <a:rPr kumimoji="1" lang="en-US" altLang="zh-TW" sz="2800" dirty="0" smtClean="0">
                  <a:solidFill>
                    <a:srgbClr val="800040"/>
                  </a:solidFill>
                  <a:latin typeface="華康POP2體W9(P)"/>
                  <a:ea typeface="新細明體" pitchFamily="18" charset="-120"/>
                </a:rPr>
                <a:t>-『</a:t>
              </a:r>
              <a:r>
                <a:rPr kumimoji="1" lang="zh-TW" altLang="en-US" sz="2800" dirty="0" smtClean="0">
                  <a:solidFill>
                    <a:srgbClr val="800040"/>
                  </a:solidFill>
                  <a:latin typeface="華康POP2體W9(P)"/>
                  <a:ea typeface="新細明體" pitchFamily="18" charset="-120"/>
                </a:rPr>
                <a:t>英文教學</a:t>
              </a:r>
              <a:r>
                <a:rPr kumimoji="1" lang="en-US" altLang="zh-TW" sz="2800" dirty="0" smtClean="0">
                  <a:solidFill>
                    <a:srgbClr val="800040"/>
                  </a:solidFill>
                  <a:latin typeface="華康POP2體W9(P)"/>
                  <a:ea typeface="新細明體" pitchFamily="18" charset="-120"/>
                </a:rPr>
                <a:t>』-『</a:t>
              </a:r>
              <a:r>
                <a:rPr kumimoji="1" lang="zh-TW" altLang="en-US" sz="2800" dirty="0">
                  <a:solidFill>
                    <a:srgbClr val="800040"/>
                  </a:solidFill>
                  <a:latin typeface="華康POP2體W9(P)"/>
                  <a:ea typeface="新細明體" pitchFamily="18" charset="-120"/>
                </a:rPr>
                <a:t>外語能力畢業</a:t>
              </a:r>
              <a:r>
                <a:rPr kumimoji="1" lang="zh-TW" altLang="en-US" sz="2800" dirty="0" smtClean="0">
                  <a:solidFill>
                    <a:srgbClr val="800040"/>
                  </a:solidFill>
                  <a:latin typeface="華康POP2體W9(P)"/>
                  <a:ea typeface="新細明體" pitchFamily="18" charset="-120"/>
                </a:rPr>
                <a:t>門檻</a:t>
              </a:r>
              <a:r>
                <a:rPr kumimoji="1" lang="en-US" altLang="zh-TW" sz="2800" dirty="0" smtClean="0">
                  <a:solidFill>
                    <a:srgbClr val="800040"/>
                  </a:solidFill>
                  <a:latin typeface="華康POP2體W9(P)"/>
                  <a:ea typeface="新細明體" pitchFamily="18" charset="-120"/>
                </a:rPr>
                <a:t>』</a:t>
              </a:r>
              <a:r>
                <a:rPr kumimoji="1" lang="zh-TW" altLang="en-US" sz="2800" dirty="0">
                  <a:solidFill>
                    <a:srgbClr val="800040"/>
                  </a:solidFill>
                  <a:latin typeface="華康POP2體W9(P)"/>
                  <a:ea typeface="新細明體" pitchFamily="18" charset="-120"/>
                </a:rPr>
                <a:t>查詢 </a:t>
              </a:r>
            </a:p>
          </p:txBody>
        </p:sp>
        <p:sp>
          <p:nvSpPr>
            <p:cNvPr id="20487" name="AutoShape 10"/>
            <p:cNvSpPr>
              <a:spLocks noChangeArrowheads="1"/>
            </p:cNvSpPr>
            <p:nvPr/>
          </p:nvSpPr>
          <p:spPr bwMode="auto">
            <a:xfrm>
              <a:off x="5472113" y="620713"/>
              <a:ext cx="2286000" cy="533400"/>
            </a:xfrm>
            <a:prstGeom prst="roundRect">
              <a:avLst>
                <a:gd name="adj" fmla="val 50000"/>
              </a:avLst>
            </a:prstGeom>
            <a:solidFill>
              <a:srgbClr val="99CC00"/>
            </a:solidFill>
            <a:ln>
              <a:noFill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kumimoji="1" lang="zh-TW" altLang="en-US" sz="2800" b="1" dirty="0">
                  <a:solidFill>
                    <a:srgbClr val="003300"/>
                  </a:solidFill>
                  <a:latin typeface="華康粗黑體" pitchFamily="49" charset="-120"/>
                  <a:ea typeface="華康粗黑體" pitchFamily="49" charset="-120"/>
                </a:rPr>
                <a:t>英文門檻</a:t>
              </a:r>
            </a:p>
          </p:txBody>
        </p:sp>
      </p:grpSp>
      <p:pic>
        <p:nvPicPr>
          <p:cNvPr id="20485" name="Picture 8" descr="C:\Users\user\Desktop\c03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620713"/>
            <a:ext cx="4559300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8908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編號版面配置區 5"/>
          <p:cNvSpPr txBox="1">
            <a:spLocks noGrp="1"/>
          </p:cNvSpPr>
          <p:nvPr/>
        </p:nvSpPr>
        <p:spPr bwMode="auto">
          <a:xfrm>
            <a:off x="687705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76B75B59-034F-443C-9133-97EBD96D4966}" type="slidenum">
              <a:rPr kumimoji="1" lang="en-US" altLang="zh-TW" sz="1400">
                <a:ea typeface="新細明體" pitchFamily="18" charset="-120"/>
              </a:rPr>
              <a:pPr algn="r" eaLnBrk="1" hangingPunct="1"/>
              <a:t>8</a:t>
            </a:fld>
            <a:endParaRPr kumimoji="1" lang="en-US" altLang="zh-TW" sz="1400">
              <a:ea typeface="新細明體" pitchFamily="18" charset="-120"/>
            </a:endParaRPr>
          </a:p>
        </p:txBody>
      </p:sp>
      <p:sp>
        <p:nvSpPr>
          <p:cNvPr id="21507" name="Line 5"/>
          <p:cNvSpPr>
            <a:spLocks noChangeShapeType="1"/>
          </p:cNvSpPr>
          <p:nvPr/>
        </p:nvSpPr>
        <p:spPr bwMode="auto">
          <a:xfrm flipH="1" flipV="1">
            <a:off x="2051050" y="1241425"/>
            <a:ext cx="0" cy="1452563"/>
          </a:xfrm>
          <a:prstGeom prst="line">
            <a:avLst/>
          </a:prstGeom>
          <a:noFill/>
          <a:ln w="57150">
            <a:solidFill>
              <a:srgbClr val="4D4D4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08" name="Line 7"/>
          <p:cNvSpPr>
            <a:spLocks noChangeShapeType="1"/>
          </p:cNvSpPr>
          <p:nvPr/>
        </p:nvSpPr>
        <p:spPr bwMode="auto">
          <a:xfrm flipH="1" flipV="1">
            <a:off x="7019925" y="1241425"/>
            <a:ext cx="0" cy="1357313"/>
          </a:xfrm>
          <a:prstGeom prst="line">
            <a:avLst/>
          </a:prstGeom>
          <a:noFill/>
          <a:ln w="57150">
            <a:solidFill>
              <a:srgbClr val="4D4D4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09" name="AutoShape 3"/>
          <p:cNvSpPr>
            <a:spLocks noChangeArrowheads="1"/>
          </p:cNvSpPr>
          <p:nvPr/>
        </p:nvSpPr>
        <p:spPr bwMode="gray">
          <a:xfrm>
            <a:off x="1628775" y="368300"/>
            <a:ext cx="5751513" cy="923925"/>
          </a:xfrm>
          <a:prstGeom prst="roundRect">
            <a:avLst>
              <a:gd name="adj" fmla="val 28750"/>
            </a:avLst>
          </a:prstGeom>
          <a:gradFill rotWithShape="1">
            <a:gsLst>
              <a:gs pos="0">
                <a:srgbClr val="C9FFCA"/>
              </a:gs>
              <a:gs pos="100000">
                <a:srgbClr val="8EC0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303200" prstMaterial="legacyMatte">
            <a:bevelT w="13500" h="13500" prst="angle"/>
            <a:bevelB w="13500" h="13500" prst="angle"/>
            <a:extrusionClr>
              <a:srgbClr val="C9FFCA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1" lang="zh-TW" altLang="en-US" sz="3200" dirty="0">
                <a:solidFill>
                  <a:srgbClr val="800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</a:t>
            </a:r>
            <a:r>
              <a:rPr kumimoji="1" lang="zh-TW" altLang="en-US" sz="3200" dirty="0" smtClean="0">
                <a:solidFill>
                  <a:srgbClr val="800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畢</a:t>
            </a:r>
            <a:r>
              <a:rPr kumimoji="1" lang="en-US" altLang="zh-TW" sz="3200" dirty="0" smtClean="0">
                <a:solidFill>
                  <a:srgbClr val="800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128</a:t>
            </a:r>
            <a:r>
              <a:rPr kumimoji="1" lang="zh-TW" altLang="en-US" sz="3200" dirty="0" smtClean="0">
                <a:solidFill>
                  <a:srgbClr val="800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  <a:endParaRPr kumimoji="1" lang="zh-TW" altLang="en-US" sz="3200" dirty="0">
              <a:solidFill>
                <a:srgbClr val="80004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510" name="Line 4"/>
          <p:cNvSpPr>
            <a:spLocks noChangeShapeType="1"/>
          </p:cNvSpPr>
          <p:nvPr/>
        </p:nvSpPr>
        <p:spPr bwMode="auto">
          <a:xfrm flipV="1">
            <a:off x="2051050" y="1817688"/>
            <a:ext cx="4913313" cy="4762"/>
          </a:xfrm>
          <a:prstGeom prst="line">
            <a:avLst/>
          </a:prstGeom>
          <a:noFill/>
          <a:ln w="57150">
            <a:solidFill>
              <a:srgbClr val="4D4D4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11" name="Line 6"/>
          <p:cNvSpPr>
            <a:spLocks noChangeShapeType="1"/>
          </p:cNvSpPr>
          <p:nvPr/>
        </p:nvSpPr>
        <p:spPr bwMode="auto">
          <a:xfrm flipH="1" flipV="1">
            <a:off x="4246563" y="1335088"/>
            <a:ext cx="19050" cy="1481137"/>
          </a:xfrm>
          <a:prstGeom prst="line">
            <a:avLst/>
          </a:prstGeom>
          <a:noFill/>
          <a:ln w="57150">
            <a:solidFill>
              <a:srgbClr val="4D4D4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gray">
          <a:xfrm>
            <a:off x="611188" y="2881313"/>
            <a:ext cx="1905000" cy="3595687"/>
          </a:xfrm>
          <a:prstGeom prst="roundRect">
            <a:avLst>
              <a:gd name="adj" fmla="val 4690"/>
            </a:avLst>
          </a:prstGeom>
          <a:gradFill rotWithShape="1">
            <a:gsLst>
              <a:gs pos="0">
                <a:srgbClr val="C5E2FF"/>
              </a:gs>
              <a:gs pos="100000">
                <a:srgbClr val="5F63F3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5E2FF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1" lang="zh-TW" altLang="en-US" sz="140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gray">
          <a:xfrm>
            <a:off x="648494" y="3019425"/>
            <a:ext cx="18303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zh-TW" altLang="en-US" sz="2400" b="1" dirty="0">
                <a:solidFill>
                  <a:srgbClr val="3333CC"/>
                </a:solidFill>
                <a:ea typeface="標楷體" pitchFamily="65" charset="-120"/>
              </a:rPr>
              <a:t>校訂必修</a:t>
            </a:r>
          </a:p>
          <a:p>
            <a:pPr algn="ctr"/>
            <a:r>
              <a:rPr lang="en-US" altLang="zh-TW" sz="2400" b="1" dirty="0">
                <a:solidFill>
                  <a:srgbClr val="3333CC"/>
                </a:solidFill>
                <a:ea typeface="標楷體" pitchFamily="65" charset="-120"/>
              </a:rPr>
              <a:t>30</a:t>
            </a:r>
            <a:r>
              <a:rPr lang="zh-TW" altLang="en-US" sz="2400" b="1" dirty="0">
                <a:solidFill>
                  <a:srgbClr val="3333CC"/>
                </a:solidFill>
                <a:ea typeface="標楷體" pitchFamily="65" charset="-120"/>
              </a:rPr>
              <a:t>學分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719138" y="3970338"/>
            <a:ext cx="1738312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190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提醒</a:t>
            </a:r>
          </a:p>
          <a:p>
            <a:pPr algn="ctr" eaLnBrk="1" hangingPunct="1">
              <a:spcBef>
                <a:spcPct val="50000"/>
              </a:spcBef>
            </a:pPr>
            <a:r>
              <a:rPr lang="zh-TW" altLang="en-US" sz="1900">
                <a:latin typeface="華康勘亭流"/>
                <a:ea typeface="新細明體" pitchFamily="18" charset="-120"/>
              </a:rPr>
              <a:t>通識</a:t>
            </a:r>
            <a:r>
              <a:rPr lang="zh-TW" altLang="en-US" sz="1900">
                <a:solidFill>
                  <a:srgbClr val="FF0000"/>
                </a:solidFill>
                <a:latin typeface="華康勘亭流"/>
                <a:ea typeface="新細明體" pitchFamily="18" charset="-120"/>
              </a:rPr>
              <a:t>課群志願</a:t>
            </a:r>
            <a:r>
              <a:rPr lang="zh-TW" altLang="en-US" sz="1900">
                <a:latin typeface="華康勘亭流"/>
                <a:ea typeface="新細明體" pitchFamily="18" charset="-120"/>
              </a:rPr>
              <a:t>填寫，於初選時，務必將可修課時段</a:t>
            </a:r>
            <a:r>
              <a:rPr lang="zh-TW" altLang="en-US" sz="1900">
                <a:solidFill>
                  <a:srgbClr val="FF0000"/>
                </a:solidFill>
                <a:latin typeface="華康勘亭流"/>
                <a:ea typeface="新細明體" pitchFamily="18" charset="-120"/>
              </a:rPr>
              <a:t>填滿</a:t>
            </a:r>
            <a:endParaRPr lang="en-US" altLang="zh-TW" sz="1900">
              <a:solidFill>
                <a:srgbClr val="FF0000"/>
              </a:solidFill>
              <a:latin typeface="華康勘亭流"/>
              <a:ea typeface="新細明體" pitchFamily="18" charset="-120"/>
            </a:endParaRPr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gray">
          <a:xfrm>
            <a:off x="3024188" y="2881313"/>
            <a:ext cx="2101850" cy="3532187"/>
          </a:xfrm>
          <a:prstGeom prst="roundRect">
            <a:avLst>
              <a:gd name="adj" fmla="val 4690"/>
            </a:avLst>
          </a:prstGeom>
          <a:gradFill rotWithShape="1">
            <a:gsLst>
              <a:gs pos="0">
                <a:srgbClr val="FBDAD1"/>
              </a:gs>
              <a:gs pos="100000">
                <a:srgbClr val="F2797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BDAD1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1" lang="zh-TW" altLang="en-US" sz="140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gray">
          <a:xfrm>
            <a:off x="3384550" y="3054350"/>
            <a:ext cx="1416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zh-TW" altLang="en-US" sz="2400" b="1" dirty="0">
                <a:solidFill>
                  <a:srgbClr val="993300"/>
                </a:solidFill>
                <a:ea typeface="標楷體" pitchFamily="65" charset="-120"/>
              </a:rPr>
              <a:t>專業必修</a:t>
            </a:r>
          </a:p>
          <a:p>
            <a:pPr algn="ctr"/>
            <a:r>
              <a:rPr lang="en-US" altLang="zh-TW" sz="2400" b="1" dirty="0" smtClean="0">
                <a:solidFill>
                  <a:srgbClr val="993300"/>
                </a:solidFill>
                <a:ea typeface="標楷體" pitchFamily="65" charset="-120"/>
              </a:rPr>
              <a:t>59</a:t>
            </a:r>
            <a:r>
              <a:rPr lang="zh-TW" altLang="en-US" sz="2400" b="1" dirty="0" smtClean="0">
                <a:solidFill>
                  <a:srgbClr val="993300"/>
                </a:solidFill>
                <a:ea typeface="標楷體" pitchFamily="65" charset="-120"/>
              </a:rPr>
              <a:t>學分</a:t>
            </a:r>
            <a:endParaRPr lang="zh-TW" altLang="en-US" sz="2400" b="1" dirty="0">
              <a:solidFill>
                <a:srgbClr val="993300"/>
              </a:solidFill>
              <a:ea typeface="標楷體" pitchFamily="65" charset="-120"/>
            </a:endParaRPr>
          </a:p>
        </p:txBody>
      </p:sp>
      <p:sp>
        <p:nvSpPr>
          <p:cNvPr id="21517" name="AutoShape 14"/>
          <p:cNvSpPr>
            <a:spLocks noChangeArrowheads="1"/>
          </p:cNvSpPr>
          <p:nvPr/>
        </p:nvSpPr>
        <p:spPr bwMode="gray">
          <a:xfrm>
            <a:off x="5724525" y="2913063"/>
            <a:ext cx="2916238" cy="3476625"/>
          </a:xfrm>
          <a:prstGeom prst="roundRect">
            <a:avLst>
              <a:gd name="adj" fmla="val 4690"/>
            </a:avLst>
          </a:prstGeom>
          <a:gradFill rotWithShape="1">
            <a:gsLst>
              <a:gs pos="0">
                <a:srgbClr val="B9FFFF"/>
              </a:gs>
              <a:gs pos="100000">
                <a:srgbClr val="3FA19F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B9FFFF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1" lang="zh-TW" altLang="en-US" sz="140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1518" name="Text Box 15"/>
          <p:cNvSpPr txBox="1">
            <a:spLocks noChangeArrowheads="1"/>
          </p:cNvSpPr>
          <p:nvPr/>
        </p:nvSpPr>
        <p:spPr bwMode="gray">
          <a:xfrm>
            <a:off x="6550282" y="3025775"/>
            <a:ext cx="10631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zh-TW" altLang="en-US" sz="2200" b="1" dirty="0" smtClean="0">
                <a:solidFill>
                  <a:srgbClr val="008000"/>
                </a:solidFill>
                <a:ea typeface="標楷體" pitchFamily="65" charset="-120"/>
              </a:rPr>
              <a:t>選修</a:t>
            </a:r>
            <a:endParaRPr lang="zh-TW" altLang="en-US" sz="2200" b="1" dirty="0">
              <a:solidFill>
                <a:srgbClr val="008000"/>
              </a:solidFill>
              <a:ea typeface="標楷體" pitchFamily="65" charset="-120"/>
            </a:endParaRPr>
          </a:p>
          <a:p>
            <a:pPr algn="ctr"/>
            <a:r>
              <a:rPr lang="en-US" altLang="zh-TW" sz="2200" b="1" dirty="0" smtClean="0">
                <a:solidFill>
                  <a:srgbClr val="008000"/>
                </a:solidFill>
                <a:ea typeface="標楷體" pitchFamily="65" charset="-120"/>
              </a:rPr>
              <a:t>39</a:t>
            </a:r>
            <a:r>
              <a:rPr lang="zh-TW" altLang="en-US" sz="2200" b="1" dirty="0" smtClean="0">
                <a:solidFill>
                  <a:srgbClr val="008000"/>
                </a:solidFill>
                <a:ea typeface="標楷體" pitchFamily="65" charset="-120"/>
              </a:rPr>
              <a:t>學分</a:t>
            </a:r>
            <a:endParaRPr lang="zh-TW" altLang="en-US" sz="2200" b="1" dirty="0">
              <a:solidFill>
                <a:srgbClr val="008000"/>
              </a:solidFill>
              <a:ea typeface="標楷體" pitchFamily="65" charset="-120"/>
            </a:endParaRPr>
          </a:p>
        </p:txBody>
      </p:sp>
      <p:sp>
        <p:nvSpPr>
          <p:cNvPr id="21519" name="Text Box 16"/>
          <p:cNvSpPr txBox="1">
            <a:spLocks noChangeArrowheads="1"/>
          </p:cNvSpPr>
          <p:nvPr/>
        </p:nvSpPr>
        <p:spPr bwMode="auto">
          <a:xfrm>
            <a:off x="5734050" y="3843338"/>
            <a:ext cx="3276600" cy="263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600"/>
              </a:spcAft>
            </a:pPr>
            <a:r>
              <a:rPr lang="en-US" altLang="zh-TW" sz="1900" dirty="0">
                <a:solidFill>
                  <a:srgbClr val="004986"/>
                </a:solidFill>
                <a:latin typeface="華康勘亭流"/>
                <a:ea typeface="新細明體" pitchFamily="18" charset="-120"/>
              </a:rPr>
              <a:t>1.</a:t>
            </a:r>
            <a:r>
              <a:rPr lang="zh-TW" altLang="en-US" sz="1900" dirty="0">
                <a:solidFill>
                  <a:srgbClr val="FF0080"/>
                </a:solidFill>
                <a:latin typeface="華康勘亭流"/>
                <a:ea typeface="新細明體" pitchFamily="18" charset="-120"/>
              </a:rPr>
              <a:t>專業</a:t>
            </a:r>
            <a:r>
              <a:rPr lang="zh-TW" altLang="en-US" sz="1900" dirty="0" smtClean="0">
                <a:solidFill>
                  <a:srgbClr val="FF0080"/>
                </a:solidFill>
                <a:latin typeface="華康勘亭流"/>
                <a:ea typeface="新細明體" pitchFamily="18" charset="-120"/>
              </a:rPr>
              <a:t>選修</a:t>
            </a:r>
            <a:r>
              <a:rPr lang="en-US" altLang="zh-TW" sz="1900" dirty="0" smtClean="0">
                <a:solidFill>
                  <a:srgbClr val="FF0080"/>
                </a:solidFill>
                <a:latin typeface="華康勘亭流"/>
                <a:ea typeface="新細明體" pitchFamily="18" charset="-120"/>
              </a:rPr>
              <a:t>33</a:t>
            </a:r>
            <a:r>
              <a:rPr lang="zh-TW" altLang="en-US" sz="1900" dirty="0" smtClean="0">
                <a:solidFill>
                  <a:srgbClr val="FF0080"/>
                </a:solidFill>
                <a:latin typeface="華康勘亭流"/>
                <a:ea typeface="新細明體" pitchFamily="18" charset="-120"/>
              </a:rPr>
              <a:t>學分</a:t>
            </a:r>
            <a:endParaRPr lang="en-US" altLang="zh-TW" sz="1900" dirty="0">
              <a:solidFill>
                <a:srgbClr val="FF0080"/>
              </a:solidFill>
              <a:latin typeface="華康勘亭流"/>
              <a:ea typeface="新細明體" pitchFamily="18" charset="-120"/>
            </a:endParaRPr>
          </a:p>
          <a:p>
            <a:pPr eaLnBrk="1" hangingPunct="1"/>
            <a:r>
              <a:rPr lang="en-US" altLang="zh-TW" dirty="0">
                <a:latin typeface="華康勘亭流"/>
                <a:ea typeface="新細明體" pitchFamily="18" charset="-120"/>
              </a:rPr>
              <a:t> 1</a:t>
            </a:r>
            <a:r>
              <a:rPr lang="en-US" altLang="zh-TW" dirty="0" smtClean="0">
                <a:latin typeface="華康勘亭流"/>
                <a:ea typeface="新細明體" pitchFamily="18" charset="-120"/>
              </a:rPr>
              <a:t>)</a:t>
            </a:r>
            <a:r>
              <a:rPr lang="zh-TW" altLang="en-US" dirty="0" smtClean="0">
                <a:latin typeface="華康勘亭流"/>
                <a:ea typeface="新細明體" pitchFamily="18" charset="-120"/>
              </a:rPr>
              <a:t>模組必選修</a:t>
            </a:r>
            <a:r>
              <a:rPr lang="en-US" altLang="zh-TW" dirty="0" smtClean="0">
                <a:latin typeface="華康勘亭流"/>
                <a:ea typeface="新細明體" pitchFamily="18" charset="-120"/>
              </a:rPr>
              <a:t>10</a:t>
            </a:r>
            <a:r>
              <a:rPr lang="zh-TW" altLang="en-US" dirty="0">
                <a:latin typeface="華康勘亭流"/>
                <a:ea typeface="新細明體" pitchFamily="18" charset="-120"/>
              </a:rPr>
              <a:t>學分</a:t>
            </a:r>
            <a:endParaRPr lang="en-US" altLang="zh-TW" dirty="0">
              <a:latin typeface="華康勘亭流"/>
              <a:ea typeface="新細明體" pitchFamily="18" charset="-120"/>
            </a:endParaRPr>
          </a:p>
          <a:p>
            <a:pPr eaLnBrk="1" hangingPunct="1"/>
            <a:r>
              <a:rPr lang="en-US" altLang="zh-TW" dirty="0">
                <a:solidFill>
                  <a:srgbClr val="000000"/>
                </a:solidFill>
                <a:latin typeface="華康勘亭流"/>
                <a:ea typeface="新細明體" pitchFamily="18" charset="-120"/>
              </a:rPr>
              <a:t> 2</a:t>
            </a:r>
            <a:r>
              <a:rPr lang="en-US" altLang="zh-TW" dirty="0" smtClean="0">
                <a:solidFill>
                  <a:srgbClr val="000000"/>
                </a:solidFill>
                <a:latin typeface="華康勘亭流"/>
                <a:ea typeface="新細明體" pitchFamily="18" charset="-120"/>
              </a:rPr>
              <a:t>)</a:t>
            </a:r>
            <a:r>
              <a:rPr lang="zh-TW" altLang="en-US" dirty="0" smtClean="0">
                <a:solidFill>
                  <a:srgbClr val="000000"/>
                </a:solidFill>
                <a:latin typeface="華康勘亭流"/>
                <a:ea typeface="新細明體" pitchFamily="18" charset="-120"/>
              </a:rPr>
              <a:t>模組達</a:t>
            </a:r>
            <a:r>
              <a:rPr lang="en-US" altLang="zh-TW" dirty="0" smtClean="0">
                <a:solidFill>
                  <a:srgbClr val="000000"/>
                </a:solidFill>
                <a:latin typeface="華康勘亭流"/>
                <a:ea typeface="新細明體" pitchFamily="18" charset="-120"/>
              </a:rPr>
              <a:t>20</a:t>
            </a:r>
            <a:r>
              <a:rPr lang="zh-TW" altLang="en-US" dirty="0" smtClean="0">
                <a:solidFill>
                  <a:srgbClr val="000000"/>
                </a:solidFill>
                <a:latin typeface="華康勘亭流"/>
                <a:ea typeface="新細明體" pitchFamily="18" charset="-120"/>
              </a:rPr>
              <a:t>學分</a:t>
            </a:r>
            <a:r>
              <a:rPr lang="en-US" altLang="zh-TW" dirty="0" smtClean="0">
                <a:solidFill>
                  <a:srgbClr val="000000"/>
                </a:solidFill>
                <a:latin typeface="華康勘亭流"/>
                <a:ea typeface="新細明體" pitchFamily="18" charset="-120"/>
              </a:rPr>
              <a:t>+</a:t>
            </a:r>
            <a:r>
              <a:rPr lang="zh-TW" altLang="en-US" dirty="0" smtClean="0">
                <a:solidFill>
                  <a:srgbClr val="000000"/>
                </a:solidFill>
                <a:latin typeface="華康勘亭流"/>
                <a:ea typeface="新細明體" pitchFamily="18" charset="-120"/>
              </a:rPr>
              <a:t>模組證照</a:t>
            </a:r>
            <a:r>
              <a:rPr lang="en-US" altLang="zh-TW" dirty="0" smtClean="0">
                <a:solidFill>
                  <a:srgbClr val="000000"/>
                </a:solidFill>
                <a:latin typeface="華康勘亭流"/>
                <a:ea typeface="新細明體" pitchFamily="18" charset="-120"/>
                <a:sym typeface="Wingdings" panose="05000000000000000000" pitchFamily="2" charset="2"/>
              </a:rPr>
              <a:t></a:t>
            </a:r>
          </a:p>
          <a:p>
            <a:pPr eaLnBrk="1" hangingPunct="1"/>
            <a:r>
              <a:rPr lang="zh-TW" altLang="en-US" dirty="0">
                <a:solidFill>
                  <a:srgbClr val="000000"/>
                </a:solidFill>
                <a:latin typeface="華康勘亭流"/>
                <a:ea typeface="新細明體" pitchFamily="18" charset="-120"/>
                <a:sym typeface="Wingdings" panose="05000000000000000000" pitchFamily="2" charset="2"/>
              </a:rPr>
              <a:t> </a:t>
            </a:r>
            <a:r>
              <a:rPr lang="zh-TW" altLang="en-US" dirty="0" smtClean="0">
                <a:solidFill>
                  <a:srgbClr val="000000"/>
                </a:solidFill>
                <a:latin typeface="華康勘亭流"/>
                <a:ea typeface="新細明體" pitchFamily="18" charset="-120"/>
                <a:sym typeface="Wingdings" panose="05000000000000000000" pitchFamily="2" charset="2"/>
              </a:rPr>
              <a:t>   </a:t>
            </a:r>
            <a:r>
              <a:rPr lang="zh-TW" altLang="en-US" dirty="0" smtClean="0">
                <a:solidFill>
                  <a:srgbClr val="000000"/>
                </a:solidFill>
                <a:latin typeface="華康勘亭流"/>
                <a:ea typeface="新細明體" pitchFamily="18" charset="-120"/>
              </a:rPr>
              <a:t>模組證明</a:t>
            </a:r>
            <a:endParaRPr lang="zh-TW" altLang="en-US" dirty="0">
              <a:latin typeface="華康勘亭流"/>
              <a:ea typeface="新細明體" pitchFamily="18" charset="-120"/>
            </a:endParaRPr>
          </a:p>
          <a:p>
            <a:pPr eaLnBrk="1" hangingPunct="1">
              <a:spcBef>
                <a:spcPct val="50000"/>
              </a:spcBef>
              <a:spcAft>
                <a:spcPts val="600"/>
              </a:spcAft>
            </a:pPr>
            <a:r>
              <a:rPr lang="en-US" altLang="zh-TW" sz="1900" dirty="0">
                <a:solidFill>
                  <a:srgbClr val="004986"/>
                </a:solidFill>
                <a:latin typeface="華康勘亭流"/>
                <a:ea typeface="新細明體" pitchFamily="18" charset="-120"/>
              </a:rPr>
              <a:t>2.</a:t>
            </a:r>
            <a:r>
              <a:rPr lang="zh-TW" altLang="en-US" sz="1900" dirty="0">
                <a:solidFill>
                  <a:srgbClr val="FF0080"/>
                </a:solidFill>
                <a:latin typeface="華康勘亭流"/>
                <a:ea typeface="新細明體" pitchFamily="18" charset="-120"/>
              </a:rPr>
              <a:t>自由選修</a:t>
            </a:r>
            <a:r>
              <a:rPr lang="en-US" altLang="zh-TW" sz="1900" dirty="0">
                <a:solidFill>
                  <a:srgbClr val="FF0080"/>
                </a:solidFill>
                <a:latin typeface="華康勘亭流"/>
                <a:ea typeface="新細明體" pitchFamily="18" charset="-120"/>
              </a:rPr>
              <a:t>6</a:t>
            </a:r>
            <a:r>
              <a:rPr lang="zh-TW" altLang="en-US" sz="1900" dirty="0">
                <a:solidFill>
                  <a:srgbClr val="FF0080"/>
                </a:solidFill>
                <a:latin typeface="華康勘亭流"/>
                <a:ea typeface="新細明體" pitchFamily="18" charset="-120"/>
              </a:rPr>
              <a:t>學分</a:t>
            </a:r>
            <a:endParaRPr lang="en-US" altLang="zh-TW" sz="1900" dirty="0">
              <a:solidFill>
                <a:srgbClr val="FF0080"/>
              </a:solidFill>
              <a:latin typeface="華康勘亭流"/>
              <a:ea typeface="新細明體" pitchFamily="18" charset="-120"/>
            </a:endParaRPr>
          </a:p>
          <a:p>
            <a:pPr eaLnBrk="1" hangingPunct="1"/>
            <a:r>
              <a:rPr lang="zh-TW" altLang="zh-TW" dirty="0">
                <a:latin typeface="華康勘亭流"/>
                <a:ea typeface="新細明體" pitchFamily="18" charset="-120"/>
              </a:rPr>
              <a:t>如</a:t>
            </a:r>
            <a:r>
              <a:rPr lang="zh-TW" altLang="en-US" dirty="0">
                <a:latin typeface="華康勘亭流"/>
                <a:ea typeface="新細明體" pitchFamily="18" charset="-120"/>
              </a:rPr>
              <a:t>其</a:t>
            </a:r>
            <a:r>
              <a:rPr lang="zh-TW" altLang="zh-TW" dirty="0">
                <a:latin typeface="華康勘亭流"/>
                <a:ea typeface="新細明體" pitchFamily="18" charset="-120"/>
              </a:rPr>
              <a:t>他系所課程、校訂選修課程及校訂必修</a:t>
            </a:r>
            <a:r>
              <a:rPr lang="en-US" altLang="zh-TW" dirty="0">
                <a:latin typeface="華康勘亭流"/>
                <a:ea typeface="新細明體" pitchFamily="18" charset="-120"/>
              </a:rPr>
              <a:t>xx</a:t>
            </a:r>
            <a:r>
              <a:rPr lang="zh-TW" altLang="zh-TW" dirty="0">
                <a:latin typeface="華康勘亭流"/>
                <a:ea typeface="新細明體" pitchFamily="18" charset="-120"/>
              </a:rPr>
              <a:t>課群中</a:t>
            </a:r>
            <a:r>
              <a:rPr lang="zh-TW" altLang="zh-TW" dirty="0">
                <a:solidFill>
                  <a:srgbClr val="FF0000"/>
                </a:solidFill>
                <a:latin typeface="華康勘亭流"/>
                <a:ea typeface="新細明體" pitchFamily="18" charset="-120"/>
              </a:rPr>
              <a:t>未修習</a:t>
            </a:r>
            <a:r>
              <a:rPr lang="zh-TW" altLang="zh-TW" dirty="0">
                <a:latin typeface="華康勘亭流"/>
                <a:ea typeface="新細明體" pitchFamily="18" charset="-120"/>
              </a:rPr>
              <a:t>過之課程</a:t>
            </a:r>
            <a:endParaRPr lang="zh-TW" altLang="en-US" dirty="0">
              <a:latin typeface="華康勘亭流"/>
              <a:ea typeface="新細明體" pitchFamily="18" charset="-120"/>
            </a:endParaRPr>
          </a:p>
        </p:txBody>
      </p:sp>
      <p:sp>
        <p:nvSpPr>
          <p:cNvPr id="21520" name="Text Box 10"/>
          <p:cNvSpPr txBox="1">
            <a:spLocks noChangeArrowheads="1"/>
          </p:cNvSpPr>
          <p:nvPr/>
        </p:nvSpPr>
        <p:spPr bwMode="auto">
          <a:xfrm>
            <a:off x="3132138" y="3954463"/>
            <a:ext cx="19558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1900" dirty="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提醒</a:t>
            </a:r>
          </a:p>
          <a:p>
            <a:pPr algn="ctr" eaLnBrk="1" hangingPunct="1">
              <a:spcBef>
                <a:spcPct val="50000"/>
              </a:spcBef>
            </a:pPr>
            <a:r>
              <a:rPr lang="zh-TW" altLang="zh-TW" sz="1900" dirty="0">
                <a:solidFill>
                  <a:srgbClr val="FF0000"/>
                </a:solidFill>
                <a:latin typeface="華康勘亭流"/>
                <a:ea typeface="新細明體" pitchFamily="18" charset="-120"/>
              </a:rPr>
              <a:t>不及格者，</a:t>
            </a:r>
            <a:endParaRPr lang="en-US" altLang="zh-TW" sz="1900" dirty="0">
              <a:solidFill>
                <a:srgbClr val="FF0000"/>
              </a:solidFill>
              <a:latin typeface="華康勘亭流"/>
              <a:ea typeface="新細明體" pitchFamily="18" charset="-120"/>
            </a:endParaRPr>
          </a:p>
          <a:p>
            <a:pPr algn="ctr" eaLnBrk="1" hangingPunct="1"/>
            <a:r>
              <a:rPr lang="zh-TW" altLang="zh-TW" sz="1900" dirty="0">
                <a:solidFill>
                  <a:srgbClr val="FF0000"/>
                </a:solidFill>
                <a:latin typeface="華康勘亭流"/>
                <a:ea typeface="新細明體" pitchFamily="18" charset="-120"/>
              </a:rPr>
              <a:t>務必進行重補修</a:t>
            </a:r>
            <a:endParaRPr lang="en-US" altLang="zh-TW" sz="1900" dirty="0">
              <a:solidFill>
                <a:srgbClr val="FF0000"/>
              </a:solidFill>
              <a:latin typeface="華康勘亭流"/>
              <a:ea typeface="新細明體" pitchFamily="18" charset="-12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zh-TW" altLang="en-US" sz="1900" dirty="0">
                <a:latin typeface="華康勘亭流"/>
                <a:ea typeface="新細明體" pitchFamily="18" charset="-120"/>
              </a:rPr>
              <a:t>例如：管理學</a:t>
            </a:r>
            <a:r>
              <a:rPr lang="zh-TW" altLang="en-US" sz="1900" dirty="0" smtClean="0">
                <a:latin typeface="華康勘亭流"/>
                <a:ea typeface="新細明體" pitchFamily="18" charset="-120"/>
              </a:rPr>
              <a:t>、統計學</a:t>
            </a:r>
            <a:endParaRPr lang="en-US" altLang="zh-TW" sz="1900" dirty="0">
              <a:latin typeface="華康勘亭流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56403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3"/>
          <p:cNvSpPr>
            <a:spLocks noChangeArrowheads="1"/>
          </p:cNvSpPr>
          <p:nvPr/>
        </p:nvSpPr>
        <p:spPr bwMode="auto">
          <a:xfrm>
            <a:off x="228600" y="892175"/>
            <a:ext cx="8732838" cy="5416550"/>
          </a:xfrm>
          <a:prstGeom prst="roundRect">
            <a:avLst>
              <a:gd name="adj" fmla="val 8375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1" lang="en-US" altLang="zh-TW">
              <a:ea typeface="新細明體" pitchFamily="18" charset="-120"/>
            </a:endParaRPr>
          </a:p>
        </p:txBody>
      </p:sp>
      <p:sp>
        <p:nvSpPr>
          <p:cNvPr id="22531" name="投影片編號版面配置區 5"/>
          <p:cNvSpPr txBox="1">
            <a:spLocks noGrp="1"/>
          </p:cNvSpPr>
          <p:nvPr/>
        </p:nvSpPr>
        <p:spPr bwMode="auto">
          <a:xfrm>
            <a:off x="6804025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CB6268B-9B56-44BF-841E-CFF1AEF24A2E}" type="slidenum">
              <a:rPr kumimoji="1" lang="en-US" altLang="ja-JP" sz="1400">
                <a:ea typeface="MS PGothic" pitchFamily="34" charset="-128"/>
              </a:rPr>
              <a:pPr algn="r" eaLnBrk="1" hangingPunct="1"/>
              <a:t>9</a:t>
            </a:fld>
            <a:endParaRPr kumimoji="1" lang="en-US" altLang="ja-JP" sz="1400">
              <a:ea typeface="MS PGothic" pitchFamily="34" charset="-128"/>
            </a:endParaRPr>
          </a:p>
        </p:txBody>
      </p:sp>
      <p:sp>
        <p:nvSpPr>
          <p:cNvPr id="22532" name="AutoShape 7"/>
          <p:cNvSpPr>
            <a:spLocks noChangeArrowheads="1"/>
          </p:cNvSpPr>
          <p:nvPr/>
        </p:nvSpPr>
        <p:spPr bwMode="auto">
          <a:xfrm>
            <a:off x="323850" y="1498600"/>
            <a:ext cx="2232025" cy="5062538"/>
          </a:xfrm>
          <a:prstGeom prst="roundRect">
            <a:avLst>
              <a:gd name="adj" fmla="val 7542"/>
            </a:avLst>
          </a:prstGeom>
          <a:solidFill>
            <a:srgbClr val="CCFFFF"/>
          </a:solidFill>
          <a:ln w="38100" algn="ctr">
            <a:solidFill>
              <a:srgbClr val="3366FF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tIns="18000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kumimoji="1" lang="zh-TW" altLang="zh-TW" sz="260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泛指通識中心所開之</a:t>
            </a:r>
            <a:r>
              <a:rPr kumimoji="1" lang="en-US" altLang="zh-TW" sz="260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xx</a:t>
            </a:r>
            <a:r>
              <a:rPr kumimoji="1" lang="zh-TW" altLang="zh-TW" sz="260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課群、語言中心所開之大一英文等課</a:t>
            </a:r>
            <a:r>
              <a:rPr kumimoji="1" lang="zh-TW" altLang="en-US" sz="260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程</a:t>
            </a:r>
            <a:r>
              <a:rPr kumimoji="1" lang="zh-TW" altLang="zh-TW" sz="260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、軍訓室之軍訓</a:t>
            </a:r>
            <a:r>
              <a:rPr kumimoji="1" lang="zh-TW" altLang="en-US" sz="260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、全民國防教育</a:t>
            </a:r>
            <a:r>
              <a:rPr kumimoji="1" lang="zh-TW" altLang="zh-TW" sz="260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課</a:t>
            </a:r>
            <a:r>
              <a:rPr kumimoji="1" lang="zh-TW" altLang="en-US" sz="260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程</a:t>
            </a:r>
            <a:r>
              <a:rPr kumimoji="1" lang="zh-TW" altLang="zh-TW" sz="260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。</a:t>
            </a:r>
            <a:endParaRPr kumimoji="1" lang="en-US" altLang="zh-TW" sz="2600">
              <a:solidFill>
                <a:srgbClr val="800040"/>
              </a:solidFill>
              <a:latin typeface="華康POP2體W9(P)"/>
              <a:ea typeface="新細明體" pitchFamily="18" charset="-120"/>
            </a:endParaRPr>
          </a:p>
        </p:txBody>
      </p:sp>
      <p:sp>
        <p:nvSpPr>
          <p:cNvPr id="22533" name="AutoShape 8"/>
          <p:cNvSpPr>
            <a:spLocks noChangeArrowheads="1"/>
          </p:cNvSpPr>
          <p:nvPr/>
        </p:nvSpPr>
        <p:spPr bwMode="auto">
          <a:xfrm>
            <a:off x="647700" y="1036638"/>
            <a:ext cx="1619250" cy="533400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1" lang="zh-TW" altLang="en-US" sz="2800" b="1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說 明</a:t>
            </a:r>
          </a:p>
        </p:txBody>
      </p:sp>
      <p:sp>
        <p:nvSpPr>
          <p:cNvPr id="22534" name="AutoShape 9"/>
          <p:cNvSpPr>
            <a:spLocks noChangeArrowheads="1"/>
          </p:cNvSpPr>
          <p:nvPr/>
        </p:nvSpPr>
        <p:spPr bwMode="auto">
          <a:xfrm>
            <a:off x="2771775" y="1498600"/>
            <a:ext cx="6165850" cy="5062538"/>
          </a:xfrm>
          <a:prstGeom prst="roundRect">
            <a:avLst>
              <a:gd name="adj" fmla="val 7542"/>
            </a:avLst>
          </a:prstGeom>
          <a:solidFill>
            <a:srgbClr val="CCFFCC"/>
          </a:solidFill>
          <a:ln w="38100" algn="ctr">
            <a:solidFill>
              <a:srgbClr val="339966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tIns="180000"/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Arial" pitchFamily="34" charset="0"/>
              <a:buAutoNum type="arabicPeriod"/>
            </a:pPr>
            <a:r>
              <a:rPr kumimoji="1" lang="zh-TW" altLang="zh-TW" sz="2200">
                <a:latin typeface="華康POP2體W9(P)"/>
                <a:ea typeface="新細明體" pitchFamily="18" charset="-120"/>
              </a:rPr>
              <a:t>所有校訂必修課程，皆為全校性學生共同必修，同學務必於初選階段上網選課，以保障個人選課權益。</a:t>
            </a:r>
            <a:endParaRPr kumimoji="1" lang="zh-TW" altLang="en-US" sz="2200">
              <a:latin typeface="華康POP2體W9(P)"/>
              <a:ea typeface="新細明體" pitchFamily="18" charset="-120"/>
            </a:endParaRPr>
          </a:p>
          <a:p>
            <a:pPr>
              <a:buFont typeface="Arial" pitchFamily="34" charset="0"/>
              <a:buAutoNum type="arabicPeriod"/>
            </a:pPr>
            <a:r>
              <a:rPr kumimoji="1" lang="zh-TW" altLang="zh-TW" sz="2200">
                <a:latin typeface="華康POP2體W9(P)"/>
                <a:ea typeface="新細明體" pitchFamily="18" charset="-120"/>
              </a:rPr>
              <a:t>通識課之</a:t>
            </a:r>
            <a:r>
              <a:rPr kumimoji="1" lang="en-US" altLang="zh-TW" sz="2200">
                <a:latin typeface="華康POP2體W9(P)"/>
                <a:ea typeface="新細明體" pitchFamily="18" charset="-120"/>
              </a:rPr>
              <a:t>xx</a:t>
            </a:r>
            <a:r>
              <a:rPr kumimoji="1" lang="zh-TW" altLang="zh-TW" sz="2200">
                <a:latin typeface="華康POP2體W9(P)"/>
                <a:ea typeface="新細明體" pitchFamily="18" charset="-120"/>
              </a:rPr>
              <a:t>課群課程，為填寫志願篩選，請於初選時</a:t>
            </a:r>
            <a:r>
              <a:rPr kumimoji="1" lang="zh-TW" altLang="zh-TW" sz="220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至少填寫</a:t>
            </a:r>
            <a:r>
              <a:rPr kumimoji="1" lang="en-US" altLang="zh-TW" sz="220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6</a:t>
            </a:r>
            <a:r>
              <a:rPr kumimoji="1" lang="zh-TW" altLang="zh-TW" sz="220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個以上志願</a:t>
            </a:r>
            <a:r>
              <a:rPr kumimoji="1" lang="zh-TW" altLang="zh-TW" sz="2200">
                <a:latin typeface="華康POP2體W9(P)"/>
                <a:ea typeface="新細明體" pitchFamily="18" charset="-120"/>
              </a:rPr>
              <a:t>，以免志願數過少，無法選上課程。初選結果公告後，請務必不可自行退課，以免其他課群人數已滿，需待大四方可補修。</a:t>
            </a:r>
          </a:p>
          <a:p>
            <a:pPr>
              <a:buFont typeface="Arial" pitchFamily="34" charset="0"/>
              <a:buAutoNum type="arabicPeriod"/>
            </a:pPr>
            <a:r>
              <a:rPr kumimoji="1" lang="zh-TW" altLang="zh-TW" sz="2200" u="sng">
                <a:solidFill>
                  <a:srgbClr val="692F01"/>
                </a:solidFill>
                <a:latin typeface="華康POP2體W9(P)"/>
                <a:ea typeface="新細明體" pitchFamily="18" charset="-120"/>
              </a:rPr>
              <a:t>英文課程屬次序性之學年課程，故有檔修制度。</a:t>
            </a:r>
            <a:r>
              <a:rPr kumimoji="1" lang="zh-TW" altLang="zh-TW" sz="2200">
                <a:latin typeface="華康POP2體W9(P)"/>
                <a:ea typeface="新細明體" pitchFamily="18" charset="-120"/>
              </a:rPr>
              <a:t>上學期未達</a:t>
            </a:r>
            <a:r>
              <a:rPr kumimoji="1" lang="en-US" altLang="zh-TW" sz="2200">
                <a:latin typeface="華康POP2體W9(P)"/>
                <a:ea typeface="新細明體" pitchFamily="18" charset="-120"/>
              </a:rPr>
              <a:t>45</a:t>
            </a:r>
            <a:r>
              <a:rPr kumimoji="1" lang="zh-TW" altLang="zh-TW" sz="2200">
                <a:latin typeface="華康POP2體W9(P)"/>
                <a:ea typeface="新細明體" pitchFamily="18" charset="-120"/>
              </a:rPr>
              <a:t>分，則下學期不得續修。大一英文未修畢，則大二英文不得修習。</a:t>
            </a:r>
          </a:p>
          <a:p>
            <a:pPr>
              <a:buFont typeface="Arial" pitchFamily="34" charset="0"/>
              <a:buAutoNum type="arabicPeriod"/>
            </a:pPr>
            <a:r>
              <a:rPr kumimoji="1" lang="zh-TW" altLang="zh-TW" sz="2200">
                <a:latin typeface="華康POP2體W9(P)"/>
                <a:ea typeface="新細明體" pitchFamily="18" charset="-120"/>
              </a:rPr>
              <a:t>所有課程名稱，</a:t>
            </a:r>
            <a:r>
              <a:rPr kumimoji="1" lang="zh-TW" altLang="zh-TW" sz="220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相同者不可重覆修習</a:t>
            </a:r>
            <a:r>
              <a:rPr kumimoji="1" lang="zh-TW" altLang="zh-TW" sz="2200">
                <a:latin typeface="華康POP2體W9(P)"/>
                <a:ea typeface="新細明體" pitchFamily="18" charset="-120"/>
              </a:rPr>
              <a:t>。</a:t>
            </a:r>
            <a:r>
              <a:rPr kumimoji="1" lang="zh-TW" altLang="zh-TW" sz="2200" u="sng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重覆修課，將不採計學分數。</a:t>
            </a:r>
            <a:endParaRPr kumimoji="1" lang="zh-TW" altLang="en-US" sz="2200" u="sng">
              <a:solidFill>
                <a:srgbClr val="FF0080"/>
              </a:solidFill>
              <a:latin typeface="華康POP2體W9(P)"/>
              <a:ea typeface="新細明體" pitchFamily="18" charset="-120"/>
            </a:endParaRPr>
          </a:p>
        </p:txBody>
      </p:sp>
      <p:sp>
        <p:nvSpPr>
          <p:cNvPr id="22535" name="AutoShape 10"/>
          <p:cNvSpPr>
            <a:spLocks noChangeArrowheads="1"/>
          </p:cNvSpPr>
          <p:nvPr/>
        </p:nvSpPr>
        <p:spPr bwMode="auto">
          <a:xfrm>
            <a:off x="4824413" y="1028700"/>
            <a:ext cx="2286000" cy="533400"/>
          </a:xfrm>
          <a:prstGeom prst="roundRect">
            <a:avLst>
              <a:gd name="adj" fmla="val 50000"/>
            </a:avLst>
          </a:prstGeom>
          <a:solidFill>
            <a:srgbClr val="99CC00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1" lang="zh-TW" altLang="en-US" sz="2800" b="1">
                <a:solidFill>
                  <a:srgbClr val="003300"/>
                </a:solidFill>
                <a:latin typeface="華康粗黑體" pitchFamily="49" charset="-120"/>
                <a:ea typeface="華康粗黑體" pitchFamily="49" charset="-120"/>
              </a:rPr>
              <a:t>選課說明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771775" y="303213"/>
            <a:ext cx="3816350" cy="53340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zh-TW" altLang="zh-TW" sz="3200" b="1" dirty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校訂必修</a:t>
            </a:r>
            <a:r>
              <a:rPr kumimoji="1" lang="en-US" altLang="zh-TW" sz="3200" b="1" dirty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30</a:t>
            </a:r>
            <a:r>
              <a:rPr kumimoji="1" lang="zh-TW" altLang="zh-TW" sz="3200" b="1" dirty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學分</a:t>
            </a:r>
            <a:endParaRPr kumimoji="1" lang="zh-TW" altLang="en-US" sz="3200" b="1" dirty="0">
              <a:solidFill>
                <a:srgbClr val="000066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98326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訓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1743</Words>
  <Application>Microsoft Office PowerPoint</Application>
  <PresentationFormat>如螢幕大小 (4:3)</PresentationFormat>
  <Paragraphs>210</Paragraphs>
  <Slides>20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訓練</vt:lpstr>
      <vt:lpstr>朝陽科技大學 106學年度第2學期應屆畢業生  畢業資格審核注意事項  　　 　－銀髮產業管理系</vt:lpstr>
      <vt:lpstr>一、應屆畢業生規定：</vt:lpstr>
      <vt:lpstr>二、畢業自審：</vt:lpstr>
      <vt:lpstr>三、銀管系（四日）畢業資格應修學分數： ◎適用課規：103學年度入學適用</vt:lpstr>
      <vt:lpstr>四、銀管系（四日）畢業資格審查項目：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五、銀管系（四日)畢業資格： 注意事項－1：</vt:lpstr>
      <vt:lpstr>五、銀管系（四日)畢業資格： 注意事項－2：</vt:lpstr>
      <vt:lpstr>五、銀管系（四日)畢業資格： 注意事項－3：</vt:lpstr>
      <vt:lpstr>資訊能力證照上傳</vt:lpstr>
      <vt:lpstr>Q&amp;A  是否仍有問題? ． 請先上網查看【畢業生專區】資訊 . 『各系畢業資格審核注意事項』</vt:lpstr>
      <vt:lpstr>洽詢單位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2015-11-09T06:45:29Z</dcterms:created>
  <dcterms:modified xsi:type="dcterms:W3CDTF">2018-11-29T03:04:06Z</dcterms:modified>
</cp:coreProperties>
</file>