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91" r:id="rId3"/>
    <p:sldId id="292" r:id="rId4"/>
    <p:sldId id="261" r:id="rId5"/>
    <p:sldId id="290" r:id="rId6"/>
    <p:sldId id="296" r:id="rId7"/>
    <p:sldId id="298" r:id="rId8"/>
    <p:sldId id="299" r:id="rId9"/>
    <p:sldId id="300" r:id="rId10"/>
    <p:sldId id="309" r:id="rId11"/>
    <p:sldId id="301" r:id="rId12"/>
    <p:sldId id="302" r:id="rId13"/>
    <p:sldId id="303" r:id="rId14"/>
    <p:sldId id="308" r:id="rId15"/>
    <p:sldId id="305" r:id="rId16"/>
    <p:sldId id="287" r:id="rId17"/>
    <p:sldId id="289" r:id="rId18"/>
    <p:sldId id="288" r:id="rId19"/>
    <p:sldId id="306" r:id="rId20"/>
    <p:sldId id="277" r:id="rId21"/>
    <p:sldId id="293" r:id="rId22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96"/>
            <p14:sldId id="298"/>
            <p14:sldId id="299"/>
            <p14:sldId id="300"/>
            <p14:sldId id="309"/>
            <p14:sldId id="301"/>
            <p14:sldId id="302"/>
            <p14:sldId id="303"/>
            <p14:sldId id="308"/>
            <p14:sldId id="305"/>
            <p14:sldId id="287"/>
            <p14:sldId id="289"/>
            <p14:sldId id="288"/>
            <p14:sldId id="306"/>
          </p14:sldIdLst>
        </p14:section>
        <p14:section name="Q&amp;A" id="{E3CD9225-6C15-4498-856B-A5B8B23871A6}">
          <p14:sldIdLst>
            <p14:sldId id="277"/>
          </p14:sldIdLst>
        </p14:section>
        <p14:section name="洽詢單位" id="{BFE0D8C7-5F8A-463F-BADE-5D63478EB255}">
          <p14:sldIdLst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>
        <p:scale>
          <a:sx n="73" d="100"/>
          <a:sy n="73" d="100"/>
        </p:scale>
        <p:origin x="-2838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11/29/2018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2018/11/29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20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gaim.cyut.edu.tw/student_day.aspx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.cyut.edu.tw/cyutge/course.php?num=17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m.cyut.edu.tw/news.aspx?id=113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hyperlink" Target="main-graduate.htm" TargetMode="External"/><Relationship Id="rId4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://www.ge.cyut.edu.tw/cyutge/course.php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im.cyut.edu.tw/news.aspx?id=1136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lc.cyut.edu.tw/FLC_web/Lang/Courses3.aspx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96044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108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銀髮產業管理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sz="2900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36902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hlinkClick r:id="rId6"/>
              </a:rPr>
              <a:t>105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hlinkClick r:id="rId6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2531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CB6268B-9B56-44BF-841E-CFF1AEF24A2E}" type="slidenum">
              <a:rPr kumimoji="1" lang="en-US" altLang="ja-JP" sz="1400">
                <a:ea typeface="MS PGothic" pitchFamily="34" charset="-128"/>
              </a:rPr>
              <a:pPr algn="r" eaLnBrk="1" hangingPunct="1"/>
              <a:t>10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323850" y="1498600"/>
            <a:ext cx="22320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「證照能力輔導」、「證照知能輔導」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二選一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必修，本系學生應於畢業前，取得規定之專業證照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647700" y="1036638"/>
            <a:ext cx="1619250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2771775" y="1498600"/>
            <a:ext cx="61658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</a:pP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「證照能力輔導」、「證照知能輔導」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 兩課程將證照繳給授課教師，以利彙整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。</a:t>
            </a:r>
            <a:endParaRPr kumimoji="1" lang="zh-TW" altLang="en-US" sz="2200" dirty="0"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必修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課程須先修統計學始得修研究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方法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。</a:t>
            </a:r>
            <a:endParaRPr kumimoji="1" lang="zh-TW" altLang="zh-TW" sz="2200" dirty="0"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所有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課程名稱，</a:t>
            </a:r>
            <a:r>
              <a:rPr kumimoji="1" lang="zh-TW" altLang="zh-TW" sz="2200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相同者不可重覆修習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。</a:t>
            </a:r>
            <a:r>
              <a:rPr kumimoji="1" lang="zh-TW" altLang="zh-TW" sz="2200" u="sng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重覆修課，將不採計學分數。</a:t>
            </a:r>
            <a:endParaRPr kumimoji="1" lang="zh-TW" altLang="en-US" sz="2200" u="sng" dirty="0">
              <a:solidFill>
                <a:srgbClr val="FF008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4824413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專業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必修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59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21666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3555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B31D8E6-35AC-41AB-BC43-BCA1DC063A0A}" type="slidenum">
              <a:rPr kumimoji="1" lang="en-US" altLang="ja-JP" sz="1400">
                <a:ea typeface="MS PGothic" pitchFamily="34" charset="-128"/>
              </a:rPr>
              <a:pPr algn="r" eaLnBrk="1" hangingPunct="1"/>
              <a:t>11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749575" name="AutoShape 7"/>
          <p:cNvSpPr>
            <a:spLocks noChangeArrowheads="1"/>
          </p:cNvSpPr>
          <p:nvPr/>
        </p:nvSpPr>
        <p:spPr bwMode="auto">
          <a:xfrm>
            <a:off x="179387" y="1498600"/>
            <a:ext cx="24479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47675" indent="-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defRPr/>
            </a:pP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模組</a:t>
            </a:r>
            <a:r>
              <a:rPr kumimoji="1" lang="en-US" altLang="zh-TW" sz="2600" dirty="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en-US" sz="2600" dirty="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=</a:t>
            </a:r>
          </a:p>
          <a:p>
            <a:pPr marL="0" indent="0">
              <a:defRPr/>
            </a:pPr>
            <a:r>
              <a:rPr kumimoji="1" lang="zh-TW" altLang="en-US" sz="2600" u="sng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必選</a:t>
            </a:r>
            <a:r>
              <a:rPr kumimoji="1" lang="en-US" altLang="zh-TW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10</a:t>
            </a: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+</a:t>
            </a:r>
          </a:p>
          <a:p>
            <a:pPr marL="0" indent="0">
              <a:defRPr/>
            </a:pP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選修</a:t>
            </a:r>
            <a:r>
              <a:rPr kumimoji="1" lang="en-US" altLang="zh-TW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10</a:t>
            </a: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600" dirty="0" smtClean="0">
              <a:solidFill>
                <a:srgbClr val="0000CC"/>
              </a:solidFill>
              <a:latin typeface="華康POP2體W9(P)"/>
              <a:ea typeface="新細明體" pitchFamily="18" charset="-120"/>
            </a:endParaRPr>
          </a:p>
          <a:p>
            <a:pPr marL="92075" indent="-92075">
              <a:defRPr/>
            </a:pP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課程分「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樂齡服務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」、「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事業管理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」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2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模組，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畢業前至少修習模組必選</a:t>
            </a: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1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0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學分。</a:t>
            </a:r>
            <a:r>
              <a:rPr kumimoji="1" lang="en-US" altLang="zh-TW" sz="26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	</a:t>
            </a:r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719138" y="1036638"/>
            <a:ext cx="1620837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2808288" y="1498600"/>
            <a:ext cx="61912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●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各模組必選課程，請參閱各學級課程規劃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表</a:t>
            </a:r>
            <a:endParaRPr kumimoji="1" lang="en-US" altLang="zh-TW" sz="2200" dirty="0" smtClean="0"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●</a:t>
            </a:r>
            <a:r>
              <a:rPr kumimoji="1" lang="zh-TW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模組選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修</a:t>
            </a:r>
            <a:r>
              <a:rPr kumimoji="1" lang="zh-TW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課程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未達</a:t>
            </a:r>
            <a:r>
              <a:rPr kumimoji="1" lang="en-US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學分，可以畢業嗎</a:t>
            </a:r>
            <a:r>
              <a:rPr kumimoji="1" lang="en-US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?</a:t>
            </a:r>
            <a:endParaRPr kumimoji="1" lang="zh-TW" altLang="zh-TW" sz="2200" dirty="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1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.</a:t>
            </a:r>
            <a:r>
              <a:rPr kumimoji="1" lang="zh-TW" altLang="en-US" sz="2200" u="sng" dirty="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不可以</a:t>
            </a:r>
            <a:r>
              <a:rPr kumimoji="1" lang="zh-TW" altLang="zh-TW" sz="2200" dirty="0" smtClean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200" dirty="0" smtClean="0">
              <a:solidFill>
                <a:srgbClr val="FF0080"/>
              </a:solidFill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2.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模組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必選課程，</a:t>
            </a:r>
            <a:r>
              <a:rPr kumimoji="1" lang="zh-TW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列</a:t>
            </a:r>
            <a:r>
              <a:rPr kumimoji="1" lang="zh-TW" altLang="zh-TW" sz="2200" dirty="0" smtClean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屬模組</a:t>
            </a:r>
            <a:r>
              <a:rPr kumimoji="1" lang="zh-TW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選修規定之</a:t>
            </a:r>
            <a:r>
              <a:rPr kumimoji="1" lang="en-US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學分</a:t>
            </a:r>
            <a:r>
              <a:rPr kumimoji="1" lang="zh-TW" altLang="zh-TW" sz="2200" dirty="0" smtClean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內</a:t>
            </a:r>
            <a:r>
              <a:rPr kumimoji="1" lang="zh-TW" altLang="en-US" sz="2200" dirty="0" smtClean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200" dirty="0" smtClean="0">
              <a:solidFill>
                <a:srgbClr val="0000FF"/>
              </a:solidFill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3</a:t>
            </a: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.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模組必選課程，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若初選尚未完成選課者，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請同學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務必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於加退選期間自行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加選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。</a:t>
            </a:r>
            <a:endParaRPr kumimoji="1" lang="zh-TW" altLang="en-US" sz="2200" dirty="0">
              <a:latin typeface="華康POP2體W9(P)"/>
              <a:ea typeface="新細明體" pitchFamily="18" charset="-12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5076825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專業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選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30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1233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24579" name="Pictur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318" y="0"/>
            <a:ext cx="7903954" cy="6858000"/>
          </a:xfrm>
          <a:solidFill>
            <a:schemeClr val="accent1"/>
          </a:solidFill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15616" y="692696"/>
            <a:ext cx="71287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None/>
            </a:pPr>
            <a:r>
              <a:rPr lang="zh-TW" altLang="en-US" sz="4400" b="1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樂齡服務</a:t>
            </a:r>
            <a:r>
              <a:rPr lang="zh-TW" altLang="en-US" sz="4400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模組</a:t>
            </a:r>
            <a:r>
              <a:rPr lang="zh-TW" altLang="en-US" sz="4400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必選</a:t>
            </a:r>
            <a:r>
              <a:rPr lang="zh-TW" altLang="en-US" sz="4400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：</a:t>
            </a:r>
            <a:endParaRPr lang="en-US" altLang="zh-TW" sz="4400" dirty="0" smtClean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</p:txBody>
      </p:sp>
      <p:sp>
        <p:nvSpPr>
          <p:cNvPr id="5" name="內容版面配置區 1"/>
          <p:cNvSpPr txBox="1">
            <a:spLocks/>
          </p:cNvSpPr>
          <p:nvPr/>
        </p:nvSpPr>
        <p:spPr>
          <a:xfrm>
            <a:off x="1979712" y="1556791"/>
            <a:ext cx="5826224" cy="298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高齡教育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銀髮休閒產業概論與實務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樂齡學習方案規劃與實務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銀髮輔具應用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銀髮活動設計</a:t>
            </a:r>
          </a:p>
        </p:txBody>
      </p:sp>
    </p:spTree>
    <p:extLst>
      <p:ext uri="{BB962C8B-B14F-4D97-AF65-F5344CB8AC3E}">
        <p14:creationId xmlns:p14="http://schemas.microsoft.com/office/powerpoint/2010/main" val="2746464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318" y="0"/>
            <a:ext cx="790395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59058" y="751964"/>
            <a:ext cx="6445250" cy="388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latin typeface="華康POP2體W9(P)"/>
                <a:ea typeface="華康POP2體W9(P)"/>
                <a:cs typeface="華康POP2體W9(P)"/>
              </a:rPr>
              <a:t>事業管理</a:t>
            </a:r>
            <a:r>
              <a:rPr lang="zh-TW" altLang="en-US" sz="4400" dirty="0" smtClean="0">
                <a:solidFill>
                  <a:srgbClr val="FF0000"/>
                </a:solidFill>
                <a:latin typeface="華康POP2體W9(P)"/>
                <a:ea typeface="華康POP2體W9(P)"/>
                <a:cs typeface="華康POP2體W9(P)"/>
              </a:rPr>
              <a:t>模組必選：</a:t>
            </a:r>
            <a:endParaRPr lang="en-US" altLang="zh-TW" sz="4400" dirty="0" smtClean="0">
              <a:latin typeface="華康POP2體W9(P)"/>
              <a:ea typeface="華康POP2體W9(P)"/>
              <a:cs typeface="華康POP2體W9(P)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996225" y="1493675"/>
            <a:ext cx="5826224" cy="29847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銀髮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族消費者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行為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銀髮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商品行銷與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實務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專案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設計與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管理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領導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與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溝通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創意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管理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7714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3555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B31D8E6-35AC-41AB-BC43-BCA1DC063A0A}" type="slidenum">
              <a:rPr kumimoji="1" lang="en-US" altLang="ja-JP" sz="1400">
                <a:ea typeface="MS PGothic" pitchFamily="34" charset="-128"/>
              </a:rPr>
              <a:pPr algn="r" eaLnBrk="1" hangingPunct="1"/>
              <a:t>14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749575" name="AutoShape 7"/>
          <p:cNvSpPr>
            <a:spLocks noChangeArrowheads="1"/>
          </p:cNvSpPr>
          <p:nvPr/>
        </p:nvSpPr>
        <p:spPr bwMode="auto">
          <a:xfrm>
            <a:off x="179387" y="1498600"/>
            <a:ext cx="24479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47675" indent="-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600" dirty="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多修</a:t>
            </a: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本系專業選、校定必修或是他系課程皆可認定為自由選修</a:t>
            </a:r>
            <a:endParaRPr kumimoji="1" lang="en-US" altLang="zh-TW" sz="2800" dirty="0">
              <a:solidFill>
                <a:srgbClr val="0000CC"/>
              </a:solidFill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800" dirty="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課程名稱不得重複</a:t>
            </a:r>
            <a:r>
              <a:rPr kumimoji="1" lang="zh-TW" altLang="en-US" sz="28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，否則不予採計。</a:t>
            </a:r>
            <a:r>
              <a:rPr kumimoji="1" lang="en-US" altLang="zh-TW" sz="26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	</a:t>
            </a:r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719138" y="1036638"/>
            <a:ext cx="1620837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2808288" y="1498600"/>
            <a:ext cx="61912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●自由選修學分不夠怎麼辦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多修的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專業選修、校定必修</a:t>
            </a:r>
            <a:r>
              <a:rPr kumimoji="1" lang="en-US" altLang="zh-TW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(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通識</a:t>
            </a:r>
            <a:r>
              <a:rPr kumimoji="1" lang="en-US" altLang="zh-TW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)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、他系必選修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可以當自由選修，且畢業審查系統</a:t>
            </a:r>
            <a:r>
              <a:rPr kumimoji="1" lang="zh-TW" altLang="en-US" sz="2400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不用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移動。</a:t>
            </a:r>
            <a:endParaRPr kumimoji="1" lang="en-US" altLang="zh-TW" sz="2400" dirty="0">
              <a:latin typeface="華康POP2體W9(P)"/>
              <a:ea typeface="新細明體" pitchFamily="18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專業選修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(A)30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+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自由選修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(B)12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=42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     或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(A)=42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     或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(A)37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+(B)5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學分，皆達畢業標準。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●校定必修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課群這學期沒開課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，可以畢業嗎</a:t>
            </a:r>
            <a:r>
              <a:rPr kumimoji="1" lang="en-US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?</a:t>
            </a:r>
            <a:endParaRPr kumimoji="1" lang="zh-TW" altLang="zh-TW" sz="2200" dirty="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請至通識中心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  <a:hlinkClick r:id="rId2"/>
              </a:rPr>
              <a:t>替代課程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查詢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。</a:t>
            </a:r>
            <a:endParaRPr kumimoji="1" lang="zh-TW" altLang="zh-TW" sz="2200" dirty="0">
              <a:latin typeface="華康POP2體W9(P)"/>
              <a:ea typeface="新細明體" pitchFamily="18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只能左右替代，不能上下替代。例如：</a:t>
            </a:r>
            <a:r>
              <a:rPr lang="zh-TW" altLang="en-US" sz="2400" dirty="0"/>
              <a:t>文化發展與創意課</a:t>
            </a:r>
            <a:r>
              <a:rPr lang="zh-TW" altLang="en-US" sz="2400" dirty="0" smtClean="0"/>
              <a:t>群</a:t>
            </a:r>
            <a:r>
              <a:rPr lang="en-US" altLang="zh-TW" sz="2400" dirty="0" smtClean="0"/>
              <a:t>=</a:t>
            </a:r>
            <a:r>
              <a:rPr lang="zh-TW" altLang="en-US" sz="2400" dirty="0" smtClean="0"/>
              <a:t>博雅客群。</a:t>
            </a:r>
            <a:endParaRPr kumimoji="1" lang="zh-TW" altLang="en-US" sz="2200" dirty="0">
              <a:latin typeface="華康POP2體W9(P)"/>
              <a:ea typeface="新細明體" pitchFamily="18" charset="-12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5076825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自由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選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12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5060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27651" name="Pictur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50863" y="-40800"/>
            <a:ext cx="9694863" cy="6929438"/>
          </a:xfrm>
          <a:solidFill>
            <a:schemeClr val="accent1"/>
          </a:solidFill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476375" y="1146984"/>
            <a:ext cx="6445250" cy="39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4400" b="1" dirty="0">
                <a:solidFill>
                  <a:srgbClr val="0000FF"/>
                </a:solidFill>
                <a:latin typeface="華康POP2體W9(P)"/>
                <a:ea typeface="華康POP2體W9(P)"/>
                <a:cs typeface="華康POP2體W9(P)"/>
              </a:rPr>
              <a:t>證照畢業門檻</a:t>
            </a:r>
          </a:p>
          <a:p>
            <a:pPr algn="ctr">
              <a:spcBef>
                <a:spcPct val="40000"/>
              </a:spcBef>
              <a:buNone/>
            </a:pPr>
            <a:r>
              <a:rPr lang="zh-TW" altLang="en-US" sz="3600" dirty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於</a:t>
            </a:r>
            <a:r>
              <a:rPr lang="zh-TW" altLang="en-US" sz="3600" b="1" dirty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在學期間</a:t>
            </a:r>
            <a:r>
              <a:rPr lang="zh-TW" altLang="en-US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取得</a:t>
            </a:r>
            <a:r>
              <a:rPr lang="zh-TW" altLang="en-US" sz="3600" b="1" dirty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丙級照服員</a:t>
            </a:r>
            <a:r>
              <a:rPr lang="en-US" altLang="zh-TW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+</a:t>
            </a:r>
            <a:r>
              <a:rPr lang="en-US" altLang="zh-TW" sz="3600" b="1" dirty="0" smtClean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70</a:t>
            </a:r>
            <a:r>
              <a:rPr lang="zh-TW" altLang="en-US" sz="3600" b="1" dirty="0" smtClean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點數</a:t>
            </a:r>
            <a:r>
              <a:rPr lang="en-US" altLang="zh-TW" sz="3600" b="1" dirty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(</a:t>
            </a:r>
            <a:r>
              <a:rPr lang="zh-TW" altLang="en-US" sz="3600" b="1" dirty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含</a:t>
            </a:r>
            <a:r>
              <a:rPr lang="zh-TW" altLang="en-US" sz="3600" b="1" dirty="0" smtClean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模組證照</a:t>
            </a:r>
            <a:r>
              <a:rPr lang="en-US" altLang="zh-TW" sz="3600" b="1" dirty="0" smtClean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)</a:t>
            </a:r>
            <a:r>
              <a:rPr lang="zh-TW" altLang="en-US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證照方</a:t>
            </a:r>
            <a:r>
              <a:rPr lang="zh-TW" altLang="en-US" sz="3600" dirty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可畢業</a:t>
            </a:r>
            <a:r>
              <a:rPr lang="zh-TW" altLang="en-US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。</a:t>
            </a:r>
            <a:endParaRPr lang="zh-TW" altLang="en-US" sz="1200" dirty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  <a:p>
            <a:pPr algn="ctr" eaLnBrk="1" hangingPunct="1">
              <a:buFontTx/>
              <a:buNone/>
            </a:pP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系</a:t>
            </a:r>
            <a:r>
              <a:rPr lang="zh-TW" altLang="en-US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網頁</a:t>
            </a:r>
            <a:r>
              <a:rPr lang="en-US" altLang="zh-TW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-</a:t>
            </a:r>
            <a:r>
              <a:rPr lang="zh-TW" altLang="en-US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學生</a:t>
            </a: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資訊</a:t>
            </a:r>
            <a:r>
              <a:rPr lang="en-US" altLang="zh-TW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-</a:t>
            </a: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其他專區</a:t>
            </a:r>
            <a:endParaRPr lang="en-US" altLang="zh-TW" dirty="0" smtClean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  <a:p>
            <a:pPr algn="ctr">
              <a:buNone/>
            </a:pPr>
            <a:r>
              <a:rPr lang="zh-TW" altLang="en-US" dirty="0">
                <a:hlinkClick r:id="rId3"/>
              </a:rPr>
              <a:t>專業證照檢定</a:t>
            </a:r>
            <a:r>
              <a:rPr lang="zh-TW" altLang="en-US" dirty="0" smtClean="0">
                <a:hlinkClick r:id="rId3"/>
              </a:rPr>
              <a:t>一覽表</a:t>
            </a:r>
            <a:endParaRPr lang="zh-TW" altLang="en-US" dirty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</p:txBody>
      </p:sp>
    </p:spTree>
    <p:extLst>
      <p:ext uri="{BB962C8B-B14F-4D97-AF65-F5344CB8AC3E}">
        <p14:creationId xmlns:p14="http://schemas.microsoft.com/office/powerpoint/2010/main" val="25925913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404664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en-US" altLang="zh-TW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824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勞作教育為必修，須２次成績及格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en-US" altLang="zh-TW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外語能力輔導課程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銀管系（四日</a:t>
            </a:r>
            <a:r>
              <a:rPr lang="en-US" altLang="zh-TW" sz="32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592" y="1556792"/>
            <a:ext cx="7704856" cy="4824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系上規定專業證照畢業門檻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丙級照服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員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+70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點，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含模組證照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，於應屆畢業之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次學期開學前未取得者，須完成次學期之註冊繳費程序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若於下學年度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月開學前仍未通過者，視為延修生，須於開學後第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個禮拜完成註冊繳費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資訊證照</a:t>
            </a:r>
            <a:r>
              <a:rPr lang="zh-TW" altLang="en-US" sz="28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門檻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為資訊相關證照皆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可，</a:t>
            </a:r>
            <a:r>
              <a:rPr lang="zh-TW" altLang="en-US" sz="2800" kern="100" dirty="0" smtClean="0">
                <a:latin typeface="Times New Roman"/>
                <a:ea typeface="標楷體"/>
                <a:cs typeface="Arial"/>
              </a:rPr>
              <a:t>須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通過始得畢業，取得證照時，請至</a:t>
            </a:r>
            <a:r>
              <a:rPr lang="en-US" altLang="zh-TW" sz="28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28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上傳證照電子檔或於「證照能力輔導」、「證照知能輔導」繳交，始得通過</a:t>
            </a:r>
            <a:r>
              <a:rPr lang="zh-TW" altLang="en-US" sz="28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證照能力輔導」、「證照知能輔導」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二選一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必修，本系學生應於畢業前，取得規定之專業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證照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18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0" y="980728"/>
            <a:ext cx="2448272" cy="18632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資訊能力證照上傳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19</a:t>
            </a:fld>
            <a:endParaRPr kumimoji="0"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1" y="476672"/>
            <a:ext cx="487871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2544656" y="3593069"/>
            <a:ext cx="1224136" cy="648072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9385" y="4581128"/>
            <a:ext cx="7117772" cy="14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>
            <a:stCxn id="5" idx="6"/>
          </p:cNvCxnSpPr>
          <p:nvPr/>
        </p:nvCxnSpPr>
        <p:spPr>
          <a:xfrm>
            <a:off x="3768792" y="3917105"/>
            <a:ext cx="1235256" cy="66402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356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20</a:t>
            </a:fld>
            <a:endParaRPr kumimoji="0"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21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456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7643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請洽通識中心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4"/>
              </a:rPr>
              <a:t>外語能力檢定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，請洽語言中心助教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、分機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　 日間部學生：請洽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進修部學生</a:t>
            </a:r>
            <a:r>
              <a:rPr lang="zh-TW" altLang="zh-TW" sz="3200" dirty="0"/>
              <a:t>：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請洽進修教學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才會對應至正確的位置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系（四日）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學年度入學適用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5805264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03498"/>
              </p:ext>
            </p:extLst>
          </p:nvPr>
        </p:nvGraphicFramePr>
        <p:xfrm>
          <a:off x="899592" y="2132856"/>
          <a:ext cx="7920879" cy="3538327"/>
        </p:xfrm>
        <a:graphic>
          <a:graphicData uri="http://schemas.openxmlformats.org/drawingml/2006/table">
            <a:tbl>
              <a:tblPr firstRow="1" bandRow="1"/>
              <a:tblGrid>
                <a:gridCol w="1393488"/>
                <a:gridCol w="1393488"/>
                <a:gridCol w="1408541"/>
                <a:gridCol w="1436970"/>
                <a:gridCol w="1224894"/>
                <a:gridCol w="1063498"/>
              </a:tblGrid>
              <a:tr h="135047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30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5"/>
                        </a:rPr>
                        <a:t>校訂必修</a:t>
                      </a:r>
                      <a:endParaRPr lang="zh-TW" altLang="zh-TW" sz="22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dirty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614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13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28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56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含模組</a:t>
                      </a:r>
                      <a:r>
                        <a:rPr lang="zh-TW" alt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必選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10</a:t>
                      </a:r>
                      <a:r>
                        <a:rPr lang="zh-TW" altLang="en-US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學分及模組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10</a:t>
                      </a:r>
                      <a:r>
                        <a:rPr lang="zh-TW" altLang="en-US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20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72132"/>
              </p:ext>
            </p:extLst>
          </p:nvPr>
        </p:nvGraphicFramePr>
        <p:xfrm>
          <a:off x="971600" y="1340768"/>
          <a:ext cx="7776863" cy="5038807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936104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altLang="zh-TW" sz="26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除表列課程外，尚須修習「大學入門」及「創造力講座」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畢業應通過系辦規定之「資訊證照門檻」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5"/>
          <p:cNvSpPr txBox="1">
            <a:spLocks noGrp="1"/>
          </p:cNvSpPr>
          <p:nvPr/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149696-9CBF-41EB-B01F-C3BE08D0E2A8}" type="slidenum">
              <a:rPr kumimoji="1" lang="en-US" altLang="zh-TW" sz="1400">
                <a:ea typeface="新細明體" pitchFamily="18" charset="-120"/>
              </a:rPr>
              <a:pPr algn="r" eaLnBrk="1" hangingPunct="1"/>
              <a:t>6</a:t>
            </a:fld>
            <a:endParaRPr kumimoji="1" lang="en-US" altLang="zh-TW" sz="1400">
              <a:ea typeface="新細明體" pitchFamily="18" charset="-120"/>
            </a:endParaRPr>
          </a:p>
        </p:txBody>
      </p:sp>
      <p:sp>
        <p:nvSpPr>
          <p:cNvPr id="19459" name="Text Box 20"/>
          <p:cNvSpPr txBox="1">
            <a:spLocks noChangeArrowheads="1"/>
          </p:cNvSpPr>
          <p:nvPr/>
        </p:nvSpPr>
        <p:spPr bwMode="auto">
          <a:xfrm>
            <a:off x="-42863" y="1412875"/>
            <a:ext cx="287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600">
                <a:solidFill>
                  <a:schemeClr val="bg1"/>
                </a:solidFill>
                <a:ea typeface="標楷體" pitchFamily="65" charset="-120"/>
              </a:rPr>
              <a:t>壹</a:t>
            </a:r>
          </a:p>
        </p:txBody>
      </p: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1738313" y="468313"/>
            <a:ext cx="5713412" cy="646112"/>
          </a:xfrm>
          <a:prstGeom prst="rect">
            <a:avLst/>
          </a:prstGeom>
          <a:gradFill rotWithShape="1">
            <a:gsLst>
              <a:gs pos="0">
                <a:srgbClr val="FFE1CD"/>
              </a:gs>
              <a:gs pos="100000">
                <a:srgbClr val="FF944B"/>
              </a:gs>
            </a:gsLst>
            <a:lin ang="5400000" scaled="1"/>
          </a:gradFill>
          <a:ln w="12700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3600" b="1" dirty="0">
                <a:solidFill>
                  <a:schemeClr val="tx2"/>
                </a:solidFill>
                <a:latin typeface="華康POP1體W9(P)"/>
                <a:ea typeface="新細明體" pitchFamily="18" charset="-120"/>
              </a:rPr>
              <a:t>如何順利畢業</a:t>
            </a:r>
            <a:r>
              <a:rPr kumimoji="1" lang="zh-TW" altLang="en-US" sz="3200" b="1" dirty="0">
                <a:solidFill>
                  <a:schemeClr val="tx2"/>
                </a:solidFill>
                <a:latin typeface="華康POP1體W9(P)"/>
                <a:ea typeface="新細明體" pitchFamily="18" charset="-120"/>
              </a:rPr>
              <a:t>？</a:t>
            </a:r>
          </a:p>
        </p:txBody>
      </p:sp>
      <p:sp>
        <p:nvSpPr>
          <p:cNvPr id="19461" name="Freeform 22"/>
          <p:cNvSpPr>
            <a:spLocks noEditPoints="1"/>
          </p:cNvSpPr>
          <p:nvPr/>
        </p:nvSpPr>
        <p:spPr bwMode="gray">
          <a:xfrm>
            <a:off x="755650" y="2205038"/>
            <a:ext cx="6408738" cy="4441825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FD1E8"/>
              </a:gs>
              <a:gs pos="100000">
                <a:srgbClr val="FFF3F3"/>
              </a:gs>
            </a:gsLst>
            <a:lin ang="27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2" name="Text Box 23"/>
          <p:cNvSpPr txBox="1">
            <a:spLocks noChangeArrowheads="1"/>
          </p:cNvSpPr>
          <p:nvPr/>
        </p:nvSpPr>
        <p:spPr bwMode="auto">
          <a:xfrm>
            <a:off x="3203848" y="1298575"/>
            <a:ext cx="59401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1.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大學入門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通識教育中心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A-406</a:t>
            </a:r>
          </a:p>
          <a:p>
            <a:pPr eaLnBrk="1" hangingPunct="1"/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   </a:t>
            </a:r>
            <a:r>
              <a:rPr kumimoji="1" lang="zh-TW" altLang="en-US" sz="2600" b="1" dirty="0" smtClean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創造力講座 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 smtClean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7246)</a:t>
            </a:r>
            <a:endParaRPr kumimoji="1" lang="zh-TW" altLang="en-US" sz="2000" b="1" dirty="0">
              <a:latin typeface="華康平劇體W7(P)"/>
              <a:ea typeface="新細明體" pitchFamily="18" charset="-120"/>
            </a:endParaRPr>
          </a:p>
          <a:p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2.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勞作教育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服務學習組 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R-103</a:t>
            </a:r>
            <a:r>
              <a:rPr kumimoji="1" lang="en-US" altLang="zh-TW" sz="2000" b="1" dirty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 smtClean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5042)</a:t>
            </a:r>
            <a:endParaRPr kumimoji="1" lang="zh-TW" altLang="en-US" sz="2600" b="1" dirty="0">
              <a:latin typeface="華康平劇體W7(P)"/>
              <a:ea typeface="新細明體" pitchFamily="18" charset="-120"/>
            </a:endParaRPr>
          </a:p>
          <a:p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3.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英文門檻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語言中心 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D-108</a:t>
            </a:r>
            <a:r>
              <a:rPr kumimoji="1" lang="en-US" altLang="zh-TW" sz="2000" b="1" dirty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7525)</a:t>
            </a:r>
            <a:endParaRPr kumimoji="1" lang="zh-TW" altLang="en-US" sz="2000" b="1" dirty="0">
              <a:latin typeface="華康平劇體W7(P)"/>
              <a:ea typeface="新細明體" pitchFamily="18" charset="-120"/>
            </a:endParaRPr>
          </a:p>
        </p:txBody>
      </p:sp>
      <p:sp>
        <p:nvSpPr>
          <p:cNvPr id="6151" name="Text Box 25"/>
          <p:cNvSpPr txBox="1">
            <a:spLocks noChangeArrowheads="1"/>
          </p:cNvSpPr>
          <p:nvPr/>
        </p:nvSpPr>
        <p:spPr bwMode="auto">
          <a:xfrm>
            <a:off x="5486977" y="3989110"/>
            <a:ext cx="3599755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1.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修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畢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128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學分</a:t>
            </a:r>
            <a:endParaRPr kumimoji="1" lang="zh-TW" altLang="en-US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2.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專業證照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門檻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70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點</a:t>
            </a:r>
            <a:endParaRPr kumimoji="1" lang="en-US" altLang="zh-TW" sz="2600" b="1" dirty="0" smtClean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   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(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含模組證照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)+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丙級</a:t>
            </a:r>
            <a:endParaRPr kumimoji="1" lang="en-US" altLang="zh-TW" sz="2600" b="1" dirty="0" smtClean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 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  照顧服務員</a:t>
            </a:r>
            <a:endParaRPr kumimoji="1" lang="en-US" altLang="zh-TW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3.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資訊證照門檻</a:t>
            </a: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(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TQC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等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)</a:t>
            </a:r>
            <a:endParaRPr kumimoji="1" lang="zh-TW" altLang="en-US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4</a:t>
            </a: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校外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實習</a:t>
            </a:r>
            <a:endParaRPr kumimoji="1" lang="en-US" altLang="zh-TW" sz="12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</p:txBody>
      </p:sp>
      <p:grpSp>
        <p:nvGrpSpPr>
          <p:cNvPr id="19464" name="Group 26"/>
          <p:cNvGrpSpPr>
            <a:grpSpLocks/>
          </p:cNvGrpSpPr>
          <p:nvPr/>
        </p:nvGrpSpPr>
        <p:grpSpPr bwMode="auto">
          <a:xfrm>
            <a:off x="3556000" y="4291013"/>
            <a:ext cx="1870075" cy="1958975"/>
            <a:chOff x="839" y="2659"/>
            <a:chExt cx="1178" cy="1234"/>
          </a:xfrm>
        </p:grpSpPr>
        <p:sp>
          <p:nvSpPr>
            <p:cNvPr id="19472" name="Oval 27"/>
            <p:cNvSpPr>
              <a:spLocks noChangeArrowheads="1"/>
            </p:cNvSpPr>
            <p:nvPr/>
          </p:nvSpPr>
          <p:spPr bwMode="gray">
            <a:xfrm rot="-723406">
              <a:off x="1111" y="3430"/>
              <a:ext cx="906" cy="46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3" name="Oval 28"/>
            <p:cNvSpPr>
              <a:spLocks noChangeArrowheads="1"/>
            </p:cNvSpPr>
            <p:nvPr/>
          </p:nvSpPr>
          <p:spPr bwMode="gray">
            <a:xfrm>
              <a:off x="839" y="2659"/>
              <a:ext cx="1074" cy="1004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4" name="Oval 29"/>
            <p:cNvSpPr>
              <a:spLocks noChangeArrowheads="1"/>
            </p:cNvSpPr>
            <p:nvPr/>
          </p:nvSpPr>
          <p:spPr bwMode="gray">
            <a:xfrm>
              <a:off x="852" y="2665"/>
              <a:ext cx="1049" cy="97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5" name="Oval 30"/>
            <p:cNvSpPr>
              <a:spLocks noChangeArrowheads="1"/>
            </p:cNvSpPr>
            <p:nvPr/>
          </p:nvSpPr>
          <p:spPr bwMode="gray">
            <a:xfrm>
              <a:off x="863" y="2674"/>
              <a:ext cx="998" cy="914"/>
            </a:xfrm>
            <a:prstGeom prst="ellipse">
              <a:avLst/>
            </a:prstGeom>
            <a:solidFill>
              <a:srgbClr val="CC99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6" name="Oval 31"/>
            <p:cNvSpPr>
              <a:spLocks noChangeArrowheads="1"/>
            </p:cNvSpPr>
            <p:nvPr/>
          </p:nvSpPr>
          <p:spPr bwMode="gray">
            <a:xfrm>
              <a:off x="921" y="2701"/>
              <a:ext cx="888" cy="74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7" name="Text Box 32"/>
            <p:cNvSpPr txBox="1">
              <a:spLocks noChangeArrowheads="1"/>
            </p:cNvSpPr>
            <p:nvPr/>
          </p:nvSpPr>
          <p:spPr bwMode="gray">
            <a:xfrm>
              <a:off x="1111" y="2840"/>
              <a:ext cx="5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 dirty="0">
                  <a:solidFill>
                    <a:srgbClr val="000000"/>
                  </a:solidFill>
                  <a:ea typeface="標楷體" pitchFamily="65" charset="-120"/>
                </a:rPr>
                <a:t>系</a:t>
              </a:r>
              <a:endParaRPr lang="zh-TW" altLang="en-US" sz="5400" dirty="0">
                <a:ea typeface="標楷體" pitchFamily="65" charset="-120"/>
              </a:endParaRPr>
            </a:p>
          </p:txBody>
        </p:sp>
      </p:grpSp>
      <p:grpSp>
        <p:nvGrpSpPr>
          <p:cNvPr id="19465" name="Group 33"/>
          <p:cNvGrpSpPr>
            <a:grpSpLocks/>
          </p:cNvGrpSpPr>
          <p:nvPr/>
        </p:nvGrpSpPr>
        <p:grpSpPr bwMode="auto">
          <a:xfrm>
            <a:off x="1611313" y="2120900"/>
            <a:ext cx="1152525" cy="1152525"/>
            <a:chOff x="612" y="1842"/>
            <a:chExt cx="726" cy="726"/>
          </a:xfrm>
        </p:grpSpPr>
        <p:sp>
          <p:nvSpPr>
            <p:cNvPr id="19466" name="Oval 34"/>
            <p:cNvSpPr>
              <a:spLocks noChangeArrowheads="1"/>
            </p:cNvSpPr>
            <p:nvPr/>
          </p:nvSpPr>
          <p:spPr bwMode="gray">
            <a:xfrm rot="-772996">
              <a:off x="612" y="2145"/>
              <a:ext cx="672" cy="42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TW" altLang="en-US" sz="1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467" name="Oval 35"/>
            <p:cNvSpPr>
              <a:spLocks noChangeArrowheads="1"/>
            </p:cNvSpPr>
            <p:nvPr/>
          </p:nvSpPr>
          <p:spPr bwMode="gray">
            <a:xfrm>
              <a:off x="654" y="1846"/>
              <a:ext cx="684" cy="7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8" name="Oval 36"/>
            <p:cNvSpPr>
              <a:spLocks noChangeArrowheads="1"/>
            </p:cNvSpPr>
            <p:nvPr/>
          </p:nvSpPr>
          <p:spPr bwMode="gray">
            <a:xfrm>
              <a:off x="663" y="1850"/>
              <a:ext cx="667" cy="68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9" name="Oval 37"/>
            <p:cNvSpPr>
              <a:spLocks noChangeArrowheads="1"/>
            </p:cNvSpPr>
            <p:nvPr/>
          </p:nvSpPr>
          <p:spPr bwMode="gray">
            <a:xfrm>
              <a:off x="669" y="1857"/>
              <a:ext cx="635" cy="638"/>
            </a:xfrm>
            <a:prstGeom prst="ellipse">
              <a:avLst/>
            </a:prstGeom>
            <a:solidFill>
              <a:srgbClr val="89A5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0" name="Oval 38"/>
            <p:cNvSpPr>
              <a:spLocks noChangeArrowheads="1"/>
            </p:cNvSpPr>
            <p:nvPr/>
          </p:nvSpPr>
          <p:spPr bwMode="gray">
            <a:xfrm>
              <a:off x="703" y="1842"/>
              <a:ext cx="565" cy="51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1" name="Text Box 39"/>
            <p:cNvSpPr txBox="1">
              <a:spLocks noChangeArrowheads="1"/>
            </p:cNvSpPr>
            <p:nvPr/>
          </p:nvSpPr>
          <p:spPr bwMode="gray">
            <a:xfrm>
              <a:off x="703" y="1888"/>
              <a:ext cx="51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 dirty="0">
                  <a:solidFill>
                    <a:srgbClr val="000000"/>
                  </a:solidFill>
                  <a:ea typeface="標楷體" pitchFamily="65" charset="-120"/>
                </a:rPr>
                <a:t>校</a:t>
              </a:r>
              <a:endParaRPr lang="zh-TW" altLang="en-US" sz="5400" dirty="0"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326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0483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00B98F5-D7AF-4E9C-9EBC-A007FBE38F54}" type="slidenum">
              <a:rPr kumimoji="1" lang="en-US" altLang="ja-JP" sz="1400">
                <a:ea typeface="MS PGothic" pitchFamily="34" charset="-128"/>
              </a:rPr>
              <a:pPr algn="r" eaLnBrk="1" hangingPunct="1"/>
              <a:t>7</a:t>
            </a:fld>
            <a:endParaRPr kumimoji="1" lang="en-US" altLang="ja-JP" sz="1400">
              <a:ea typeface="MS PGothic" pitchFamily="34" charset="-128"/>
            </a:endParaRPr>
          </a:p>
        </p:txBody>
      </p:sp>
      <p:grpSp>
        <p:nvGrpSpPr>
          <p:cNvPr id="20484" name="群組 7"/>
          <p:cNvGrpSpPr>
            <a:grpSpLocks/>
          </p:cNvGrpSpPr>
          <p:nvPr/>
        </p:nvGrpSpPr>
        <p:grpSpPr bwMode="auto">
          <a:xfrm>
            <a:off x="287338" y="620713"/>
            <a:ext cx="4032250" cy="5688012"/>
            <a:chOff x="4464050" y="620713"/>
            <a:chExt cx="4032448" cy="5387975"/>
          </a:xfrm>
        </p:grpSpPr>
        <p:sp>
          <p:nvSpPr>
            <p:cNvPr id="20486" name="AutoShape 9"/>
            <p:cNvSpPr>
              <a:spLocks noChangeArrowheads="1"/>
            </p:cNvSpPr>
            <p:nvPr/>
          </p:nvSpPr>
          <p:spPr bwMode="auto">
            <a:xfrm>
              <a:off x="4464050" y="1125538"/>
              <a:ext cx="4032448" cy="4883150"/>
            </a:xfrm>
            <a:prstGeom prst="roundRect">
              <a:avLst>
                <a:gd name="adj" fmla="val 7542"/>
              </a:avLst>
            </a:prstGeom>
            <a:solidFill>
              <a:srgbClr val="CCFFCC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tIns="180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dist" eaLnBrk="1" hangingPunct="1"/>
              <a:r>
                <a:rPr kumimoji="1" lang="en-US" altLang="zh-TW" sz="2800" dirty="0">
                  <a:latin typeface="華康POP2體W9(P)"/>
                  <a:ea typeface="新細明體" pitchFamily="18" charset="-120"/>
                </a:rPr>
                <a:t>100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學年度前入學之四技日間部學生，須通過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英文檢定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(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初級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/A2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)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，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始能取得畢業資格</a:t>
              </a:r>
              <a:endParaRPr kumimoji="1" lang="en-US" altLang="zh-TW" sz="2800" dirty="0">
                <a:latin typeface="華康POP2體W9(P)"/>
                <a:ea typeface="新細明體" pitchFamily="18" charset="-120"/>
              </a:endParaRPr>
            </a:p>
            <a:p>
              <a:pPr algn="dist" eaLnBrk="1" hangingPunct="1"/>
              <a:endParaRPr kumimoji="1" lang="zh-TW" altLang="en-US" sz="2800" dirty="0">
                <a:latin typeface="華康POP2體W9(P)"/>
                <a:ea typeface="新細明體" pitchFamily="18" charset="-120"/>
              </a:endParaRPr>
            </a:p>
            <a:p>
              <a:pPr algn="dist" eaLnBrk="1" hangingPunct="1"/>
              <a:r>
                <a:rPr kumimoji="1" lang="en-US" altLang="zh-TW" sz="2800" dirty="0">
                  <a:latin typeface="華康POP2體W9(P)"/>
                  <a:ea typeface="新細明體" pitchFamily="18" charset="-120"/>
                </a:rPr>
                <a:t>101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級外語能力畢業指標實施辦法</a:t>
              </a:r>
            </a:p>
            <a:p>
              <a:pPr eaLnBrk="1" hangingPunct="1"/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請逕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上</a:t>
              </a:r>
              <a:r>
                <a:rPr kumimoji="1" lang="zh-TW" altLang="en-US" sz="2800" u="sng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  <a:hlinkClick r:id="rId2"/>
                </a:rPr>
                <a:t>語言中心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網頁</a:t>
              </a:r>
              <a:r>
                <a:rPr kumimoji="1" lang="en-US" altLang="zh-TW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-『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英文教學</a:t>
              </a:r>
              <a:r>
                <a:rPr kumimoji="1" lang="en-US" altLang="zh-TW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』-『</a:t>
              </a:r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外語能力畢業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門檻</a:t>
              </a:r>
              <a:r>
                <a:rPr kumimoji="1" lang="en-US" altLang="zh-TW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』</a:t>
              </a:r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查詢 </a:t>
              </a:r>
            </a:p>
          </p:txBody>
        </p:sp>
        <p:sp>
          <p:nvSpPr>
            <p:cNvPr id="20487" name="AutoShape 10"/>
            <p:cNvSpPr>
              <a:spLocks noChangeArrowheads="1"/>
            </p:cNvSpPr>
            <p:nvPr/>
          </p:nvSpPr>
          <p:spPr bwMode="auto">
            <a:xfrm>
              <a:off x="5472113" y="620713"/>
              <a:ext cx="2286000" cy="533400"/>
            </a:xfrm>
            <a:prstGeom prst="roundRect">
              <a:avLst>
                <a:gd name="adj" fmla="val 50000"/>
              </a:avLst>
            </a:prstGeom>
            <a:solidFill>
              <a:srgbClr val="99CC00"/>
            </a:solidFill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zh-TW" altLang="en-US" sz="2800" b="1" dirty="0">
                  <a:solidFill>
                    <a:srgbClr val="003300"/>
                  </a:solidFill>
                  <a:latin typeface="華康粗黑體" pitchFamily="49" charset="-120"/>
                  <a:ea typeface="華康粗黑體" pitchFamily="49" charset="-120"/>
                </a:rPr>
                <a:t>英文門檻</a:t>
              </a:r>
            </a:p>
          </p:txBody>
        </p:sp>
      </p:grpSp>
      <p:pic>
        <p:nvPicPr>
          <p:cNvPr id="20485" name="Picture 8" descr="C:\Users\user\Desktop\c0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620713"/>
            <a:ext cx="45593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908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 txBox="1">
            <a:spLocks noGrp="1"/>
          </p:cNvSpPr>
          <p:nvPr/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6B75B59-034F-443C-9133-97EBD96D4966}" type="slidenum">
              <a:rPr kumimoji="1" lang="en-US" altLang="zh-TW" sz="1400">
                <a:ea typeface="新細明體" pitchFamily="18" charset="-120"/>
              </a:rPr>
              <a:pPr algn="r" eaLnBrk="1" hangingPunct="1"/>
              <a:t>8</a:t>
            </a:fld>
            <a:endParaRPr kumimoji="1" lang="en-US" altLang="zh-TW" sz="1400">
              <a:ea typeface="新細明體" pitchFamily="18" charset="-120"/>
            </a:endParaRP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H="1" flipV="1">
            <a:off x="2051050" y="1241425"/>
            <a:ext cx="0" cy="1452563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 flipH="1" flipV="1">
            <a:off x="7019925" y="1241425"/>
            <a:ext cx="0" cy="1357313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9" name="AutoShape 3"/>
          <p:cNvSpPr>
            <a:spLocks noChangeArrowheads="1"/>
          </p:cNvSpPr>
          <p:nvPr/>
        </p:nvSpPr>
        <p:spPr bwMode="gray">
          <a:xfrm>
            <a:off x="1628775" y="368300"/>
            <a:ext cx="5751513" cy="923925"/>
          </a:xfrm>
          <a:prstGeom prst="roundRect">
            <a:avLst>
              <a:gd name="adj" fmla="val 28750"/>
            </a:avLst>
          </a:prstGeom>
          <a:gradFill rotWithShape="1">
            <a:gsLst>
              <a:gs pos="0">
                <a:srgbClr val="C9FFCA"/>
              </a:gs>
              <a:gs pos="100000">
                <a:srgbClr val="8EC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C9FFCA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3200" dirty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r>
              <a:rPr kumimoji="1" lang="zh-TW" altLang="en-US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</a:t>
            </a:r>
            <a:r>
              <a:rPr kumimoji="1" lang="en-US" altLang="zh-TW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128</a:t>
            </a:r>
            <a:r>
              <a:rPr kumimoji="1" lang="zh-TW" altLang="en-US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kumimoji="1" lang="zh-TW" altLang="en-US" sz="3200" dirty="0">
              <a:solidFill>
                <a:srgbClr val="80004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 flipV="1">
            <a:off x="2051050" y="1817688"/>
            <a:ext cx="4913313" cy="4762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H="1" flipV="1">
            <a:off x="4246563" y="1335088"/>
            <a:ext cx="19050" cy="1481137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>
            <a:off x="611188" y="2881313"/>
            <a:ext cx="1905000" cy="3595687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C5E2FF"/>
              </a:gs>
              <a:gs pos="100000">
                <a:srgbClr val="5F63F3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5E2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648494" y="3019425"/>
            <a:ext cx="1830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3333CC"/>
                </a:solidFill>
                <a:ea typeface="標楷體" pitchFamily="65" charset="-120"/>
              </a:rPr>
              <a:t>校訂必修</a:t>
            </a:r>
          </a:p>
          <a:p>
            <a:pPr algn="ctr"/>
            <a:r>
              <a:rPr lang="en-US" altLang="zh-TW" sz="2400" b="1" dirty="0">
                <a:solidFill>
                  <a:srgbClr val="3333CC"/>
                </a:solidFill>
                <a:ea typeface="標楷體" pitchFamily="65" charset="-120"/>
              </a:rPr>
              <a:t>30</a:t>
            </a:r>
            <a:r>
              <a:rPr lang="zh-TW" altLang="en-US" sz="2400" b="1" dirty="0">
                <a:solidFill>
                  <a:srgbClr val="3333CC"/>
                </a:solidFill>
                <a:ea typeface="標楷體" pitchFamily="65" charset="-120"/>
              </a:rPr>
              <a:t>學分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19138" y="3970338"/>
            <a:ext cx="17383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提醒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latin typeface="華康勘亭流"/>
                <a:ea typeface="新細明體" pitchFamily="18" charset="-120"/>
              </a:rPr>
              <a:t>通識</a:t>
            </a:r>
            <a:r>
              <a:rPr lang="zh-TW" altLang="en-US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課群志願</a:t>
            </a:r>
            <a:r>
              <a:rPr lang="zh-TW" altLang="en-US" sz="1900">
                <a:latin typeface="華康勘亭流"/>
                <a:ea typeface="新細明體" pitchFamily="18" charset="-120"/>
              </a:rPr>
              <a:t>填寫，於初選時，務必將可修課時段</a:t>
            </a:r>
            <a:r>
              <a:rPr lang="zh-TW" altLang="en-US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填滿</a:t>
            </a:r>
            <a:endParaRPr lang="en-US" altLang="zh-TW" sz="190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gray">
          <a:xfrm>
            <a:off x="3024188" y="2881313"/>
            <a:ext cx="2101850" cy="3532187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FBDAD1"/>
              </a:gs>
              <a:gs pos="100000">
                <a:srgbClr val="F279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BDAD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gray">
          <a:xfrm>
            <a:off x="3384550" y="3054350"/>
            <a:ext cx="1416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993300"/>
                </a:solidFill>
                <a:ea typeface="標楷體" pitchFamily="65" charset="-120"/>
              </a:rPr>
              <a:t>專業必修</a:t>
            </a:r>
          </a:p>
          <a:p>
            <a:pPr algn="ctr"/>
            <a:r>
              <a:rPr lang="en-US" altLang="zh-TW" sz="2400" b="1" dirty="0" smtClean="0">
                <a:solidFill>
                  <a:srgbClr val="993300"/>
                </a:solidFill>
                <a:ea typeface="標楷體" pitchFamily="65" charset="-120"/>
              </a:rPr>
              <a:t>56</a:t>
            </a:r>
            <a:r>
              <a:rPr lang="zh-TW" altLang="en-US" sz="2400" b="1" dirty="0" smtClean="0">
                <a:solidFill>
                  <a:srgbClr val="993300"/>
                </a:solidFill>
                <a:ea typeface="標楷體" pitchFamily="65" charset="-120"/>
              </a:rPr>
              <a:t>學分</a:t>
            </a:r>
            <a:endParaRPr lang="zh-TW" altLang="en-US" sz="2400" b="1" dirty="0">
              <a:solidFill>
                <a:srgbClr val="993300"/>
              </a:solidFill>
              <a:ea typeface="標楷體" pitchFamily="65" charset="-120"/>
            </a:endParaRPr>
          </a:p>
        </p:txBody>
      </p:sp>
      <p:sp>
        <p:nvSpPr>
          <p:cNvPr id="21517" name="AutoShape 14"/>
          <p:cNvSpPr>
            <a:spLocks noChangeArrowheads="1"/>
          </p:cNvSpPr>
          <p:nvPr/>
        </p:nvSpPr>
        <p:spPr bwMode="gray">
          <a:xfrm>
            <a:off x="5724525" y="2913063"/>
            <a:ext cx="2916238" cy="3476625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B9FFFF"/>
              </a:gs>
              <a:gs pos="100000">
                <a:srgbClr val="3FA19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9FF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gray">
          <a:xfrm>
            <a:off x="6550282" y="3025775"/>
            <a:ext cx="106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200" b="1" dirty="0" smtClean="0">
                <a:solidFill>
                  <a:srgbClr val="008000"/>
                </a:solidFill>
                <a:ea typeface="標楷體" pitchFamily="65" charset="-120"/>
              </a:rPr>
              <a:t>選修</a:t>
            </a:r>
            <a:endParaRPr lang="zh-TW" altLang="en-US" sz="2200" b="1" dirty="0">
              <a:solidFill>
                <a:srgbClr val="008000"/>
              </a:solidFill>
              <a:ea typeface="標楷體" pitchFamily="65" charset="-120"/>
            </a:endParaRPr>
          </a:p>
          <a:p>
            <a:pPr algn="ctr"/>
            <a:r>
              <a:rPr lang="en-US" altLang="zh-TW" sz="2200" b="1" dirty="0" smtClean="0">
                <a:solidFill>
                  <a:srgbClr val="008000"/>
                </a:solidFill>
                <a:ea typeface="標楷體" pitchFamily="65" charset="-120"/>
              </a:rPr>
              <a:t>42</a:t>
            </a:r>
            <a:r>
              <a:rPr lang="zh-TW" altLang="en-US" sz="2200" b="1" dirty="0" smtClean="0">
                <a:solidFill>
                  <a:srgbClr val="008000"/>
                </a:solidFill>
                <a:ea typeface="標楷體" pitchFamily="65" charset="-120"/>
              </a:rPr>
              <a:t>學分</a:t>
            </a:r>
            <a:endParaRPr lang="zh-TW" altLang="en-US" sz="2200" b="1" dirty="0">
              <a:solidFill>
                <a:srgbClr val="008000"/>
              </a:solidFill>
              <a:ea typeface="標楷體" pitchFamily="65" charset="-120"/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5734050" y="3843338"/>
            <a:ext cx="32766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sz="1900" dirty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1.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專業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選修</a:t>
            </a:r>
            <a:r>
              <a:rPr lang="en-US" altLang="zh-TW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27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sz="1900" dirty="0">
              <a:solidFill>
                <a:srgbClr val="FF0080"/>
              </a:solidFill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latin typeface="華康勘亭流"/>
                <a:ea typeface="新細明體" pitchFamily="18" charset="-120"/>
              </a:rPr>
              <a:t> 1</a:t>
            </a:r>
            <a:r>
              <a:rPr lang="en-US" altLang="zh-TW" dirty="0" smtClean="0">
                <a:latin typeface="華康勘亭流"/>
                <a:ea typeface="新細明體" pitchFamily="18" charset="-120"/>
              </a:rPr>
              <a:t>)</a:t>
            </a:r>
            <a:r>
              <a:rPr lang="zh-TW" altLang="en-US" dirty="0" smtClean="0">
                <a:latin typeface="華康勘亭流"/>
                <a:ea typeface="新細明體" pitchFamily="18" charset="-120"/>
              </a:rPr>
              <a:t>模組必選</a:t>
            </a:r>
            <a:r>
              <a:rPr lang="en-US" altLang="zh-TW" dirty="0" smtClean="0">
                <a:latin typeface="華康勘亭流"/>
                <a:ea typeface="新細明體" pitchFamily="18" charset="-120"/>
              </a:rPr>
              <a:t>10</a:t>
            </a:r>
            <a:r>
              <a:rPr lang="zh-TW" altLang="en-US" dirty="0">
                <a:latin typeface="華康勘亭流"/>
                <a:ea typeface="新細明體" pitchFamily="18" charset="-120"/>
              </a:rPr>
              <a:t>學分</a:t>
            </a:r>
            <a:endParaRPr lang="en-US" altLang="zh-TW" dirty="0"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 2</a:t>
            </a:r>
            <a:r>
              <a:rPr lang="en-US" altLang="zh-TW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模組選修</a:t>
            </a:r>
            <a:r>
              <a:rPr lang="en-US" altLang="zh-TW" dirty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1</a:t>
            </a:r>
            <a:r>
              <a:rPr lang="en-US" altLang="zh-TW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0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dirty="0" smtClean="0">
              <a:solidFill>
                <a:srgbClr val="000000"/>
              </a:solidFill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en-US" altLang="zh-TW" sz="1900" dirty="0" smtClean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2</a:t>
            </a:r>
            <a:r>
              <a:rPr lang="en-US" altLang="zh-TW" sz="1900" dirty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.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自由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選修</a:t>
            </a:r>
            <a:r>
              <a:rPr lang="en-US" altLang="zh-TW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12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sz="1900" dirty="0">
              <a:solidFill>
                <a:srgbClr val="FF0080"/>
              </a:solidFill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zh-TW" altLang="zh-TW" dirty="0">
                <a:latin typeface="華康勘亭流"/>
                <a:ea typeface="新細明體" pitchFamily="18" charset="-120"/>
              </a:rPr>
              <a:t>如</a:t>
            </a:r>
            <a:r>
              <a:rPr lang="zh-TW" altLang="en-US" dirty="0">
                <a:latin typeface="華康勘亭流"/>
                <a:ea typeface="新細明體" pitchFamily="18" charset="-120"/>
              </a:rPr>
              <a:t>其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他系所課程、校訂選修課程及校訂必修</a:t>
            </a:r>
            <a:r>
              <a:rPr lang="en-US" altLang="zh-TW" dirty="0">
                <a:latin typeface="華康勘亭流"/>
                <a:ea typeface="新細明體" pitchFamily="18" charset="-120"/>
              </a:rPr>
              <a:t>xx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課群中</a:t>
            </a:r>
            <a:r>
              <a:rPr lang="zh-TW" altLang="zh-TW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未修習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過之課程</a:t>
            </a:r>
            <a:endParaRPr lang="zh-TW" altLang="en-US" dirty="0">
              <a:latin typeface="華康勘亭流"/>
              <a:ea typeface="新細明體" pitchFamily="18" charset="-120"/>
            </a:endParaRPr>
          </a:p>
        </p:txBody>
      </p:sp>
      <p:sp>
        <p:nvSpPr>
          <p:cNvPr id="21520" name="Text Box 10"/>
          <p:cNvSpPr txBox="1">
            <a:spLocks noChangeArrowheads="1"/>
          </p:cNvSpPr>
          <p:nvPr/>
        </p:nvSpPr>
        <p:spPr bwMode="auto">
          <a:xfrm>
            <a:off x="3132138" y="3954463"/>
            <a:ext cx="1955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900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提醒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zh-TW" sz="1900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不及格者，</a:t>
            </a:r>
            <a:endParaRPr lang="en-US" altLang="zh-TW" sz="1900" dirty="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  <a:p>
            <a:pPr algn="ctr" eaLnBrk="1" hangingPunct="1"/>
            <a:r>
              <a:rPr lang="zh-TW" altLang="zh-TW" sz="1900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務必進行重補修</a:t>
            </a:r>
            <a:endParaRPr lang="en-US" altLang="zh-TW" sz="1900" dirty="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1900" dirty="0">
                <a:latin typeface="華康勘亭流"/>
                <a:ea typeface="新細明體" pitchFamily="18" charset="-120"/>
              </a:rPr>
              <a:t>例如：管理學</a:t>
            </a:r>
            <a:r>
              <a:rPr lang="zh-TW" altLang="en-US" sz="1900" dirty="0" smtClean="0">
                <a:latin typeface="華康勘亭流"/>
                <a:ea typeface="新細明體" pitchFamily="18" charset="-120"/>
              </a:rPr>
              <a:t>、統計學</a:t>
            </a:r>
            <a:endParaRPr lang="en-US" altLang="zh-TW" sz="1900" dirty="0">
              <a:latin typeface="華康勘亭流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5640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2531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CB6268B-9B56-44BF-841E-CFF1AEF24A2E}" type="slidenum">
              <a:rPr kumimoji="1" lang="en-US" altLang="ja-JP" sz="1400">
                <a:ea typeface="MS PGothic" pitchFamily="34" charset="-128"/>
              </a:rPr>
              <a:pPr algn="r" eaLnBrk="1" hangingPunct="1"/>
              <a:t>9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323850" y="1498600"/>
            <a:ext cx="22320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泛指通識中心所開之</a:t>
            </a:r>
            <a:r>
              <a:rPr kumimoji="1" lang="en-US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課群、語言中心所開之大一英文等課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程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、軍訓室之軍訓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、全民國防教育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課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程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60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647700" y="1036638"/>
            <a:ext cx="1619250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2771775" y="1498600"/>
            <a:ext cx="61658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所有校訂必修課程，皆為全校性學生共同必修，同學務必於初選階段上網選課，以保障個人選課權益。</a:t>
            </a:r>
            <a:endParaRPr kumimoji="1" lang="zh-TW" altLang="en-US" sz="2200"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通識課之</a:t>
            </a:r>
            <a:r>
              <a:rPr kumimoji="1" lang="en-US" altLang="zh-TW" sz="2200"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課群課程，為填寫志願篩選，請於初選時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至少填寫</a:t>
            </a:r>
            <a:r>
              <a:rPr kumimoji="1" lang="en-US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6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個以上志願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，以免志願數過少，無法選上課程。初選結果公告後，請務必不可自行退課，以免其他課群人數已滿，需待大四方可補修。</a:t>
            </a: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 u="sng">
                <a:solidFill>
                  <a:srgbClr val="692F01"/>
                </a:solidFill>
                <a:latin typeface="華康POP2體W9(P)"/>
                <a:ea typeface="新細明體" pitchFamily="18" charset="-120"/>
              </a:rPr>
              <a:t>英文課程屬次序性之學年課程，故有檔修制度。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上學期未達</a:t>
            </a:r>
            <a:r>
              <a:rPr kumimoji="1" lang="en-US" altLang="zh-TW" sz="2200">
                <a:latin typeface="華康POP2體W9(P)"/>
                <a:ea typeface="新細明體" pitchFamily="18" charset="-120"/>
              </a:rPr>
              <a:t>45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分，則下學期不得續修。大一英文未修畢，則大二英文不得修習。</a:t>
            </a: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所有課程名稱，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相同者不可重覆修習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。</a:t>
            </a:r>
            <a:r>
              <a:rPr kumimoji="1" lang="zh-TW" altLang="zh-TW" sz="2200" u="sng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重覆修課，將不採計學分數。</a:t>
            </a:r>
            <a:endParaRPr kumimoji="1" lang="zh-TW" altLang="en-US" sz="2200" u="sng">
              <a:solidFill>
                <a:srgbClr val="FF008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4824413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TW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校訂必修</a:t>
            </a:r>
            <a:r>
              <a:rPr kumimoji="1" lang="en-US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30</a:t>
            </a:r>
            <a:r>
              <a:rPr kumimoji="1" lang="zh-TW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98326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1840</Words>
  <Application>Microsoft Office PowerPoint</Application>
  <PresentationFormat>如螢幕大小 (4:3)</PresentationFormat>
  <Paragraphs>216</Paragraphs>
  <Slides>21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訓練</vt:lpstr>
      <vt:lpstr>朝陽科技大學 108學年度第2學期應屆畢業生  畢業資格審核注意事項  　　 　－銀髮產業管理系</vt:lpstr>
      <vt:lpstr>一、應屆畢業生規定：</vt:lpstr>
      <vt:lpstr>二、畢業自審：</vt:lpstr>
      <vt:lpstr>三、銀管系（四日）畢業資格應修學分數： ◎適用課規：103學年度入學適用</vt:lpstr>
      <vt:lpstr>四、銀管系（四日）畢業資格審查項目：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五、銀管系（四日)畢業資格： 注意事項－1：</vt:lpstr>
      <vt:lpstr>五、銀管系（四日)畢業資格： 注意事項－2：</vt:lpstr>
      <vt:lpstr>五、銀管系（四日)畢業資格： 注意事項－3：</vt:lpstr>
      <vt:lpstr>資訊能力證照上傳</vt:lpstr>
      <vt:lpstr>Q&amp;A  是否仍有問題? ． 請先上網查看【畢業生專區】資訊 . 『各系畢業資格審核注意事項』</vt:lpstr>
      <vt:lpstr>洽詢單位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2015-11-09T06:45:29Z</dcterms:created>
  <dcterms:modified xsi:type="dcterms:W3CDTF">2018-11-29T05:34:26Z</dcterms:modified>
</cp:coreProperties>
</file>