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59" r:id="rId2"/>
    <p:sldId id="291" r:id="rId3"/>
    <p:sldId id="292" r:id="rId4"/>
    <p:sldId id="261" r:id="rId5"/>
    <p:sldId id="290" r:id="rId6"/>
    <p:sldId id="287" r:id="rId7"/>
    <p:sldId id="289" r:id="rId8"/>
    <p:sldId id="294" r:id="rId9"/>
    <p:sldId id="295" r:id="rId10"/>
    <p:sldId id="293" r:id="rId11"/>
  </p:sldIdLst>
  <p:sldSz cx="9144000" cy="6858000" type="screen4x3"/>
  <p:notesSz cx="6797675" cy="9928225"/>
  <p:defaultText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779CC93D-E52E-4D84-901B-11D7331DD495}">
          <p14:sldIdLst>
            <p14:sldId id="259"/>
          </p14:sldIdLst>
        </p14:section>
        <p14:section name="畢審說明及注意事項" id="{6D9936A3-3945-4757-BC8B-B5C252D8E036}">
          <p14:sldIdLst>
            <p14:sldId id="291"/>
            <p14:sldId id="292"/>
            <p14:sldId id="261"/>
            <p14:sldId id="290"/>
            <p14:sldId id="287"/>
            <p14:sldId id="289"/>
            <p14:sldId id="294"/>
            <p14:sldId id="295"/>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0000FF"/>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7658" autoAdjust="0"/>
  </p:normalViewPr>
  <p:slideViewPr>
    <p:cSldViewPr>
      <p:cViewPr varScale="1">
        <p:scale>
          <a:sx n="111" d="100"/>
          <a:sy n="111" d="100"/>
        </p:scale>
        <p:origin x="1758" y="10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D83FDC75-7F73-4A4A-A77C-09AADF00E0EA}" type="datetimeFigureOut">
              <a:rPr lang="en-US" altLang="zh-TW" smtClean="0"/>
              <a:pPr/>
              <a:t>12/24/2021</a:t>
            </a:fld>
            <a:endParaRPr lang="zh-TW"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459226BF-1F13-42D3-80DC-373E7ADD1EBC}" type="slidenum">
              <a:rPr lang="zh-TW" smtClean="0"/>
              <a:pPr/>
              <a:t>‹#›</a:t>
            </a:fld>
            <a:endParaRPr lang="zh-TW" dirty="0"/>
          </a:p>
        </p:txBody>
      </p:sp>
    </p:spTree>
    <p:extLst>
      <p:ext uri="{BB962C8B-B14F-4D97-AF65-F5344CB8AC3E}">
        <p14:creationId xmlns:p14="http://schemas.microsoft.com/office/powerpoint/2010/main" val="37955804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48AEF76B-3757-4A0B-AF93-28494465C1DD}" type="datetimeFigureOut">
              <a:pPr/>
              <a:t>2021/12/24</a:t>
            </a:fld>
            <a:endParaRPr lang="zh-TW"/>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75693FD4-8F83-4EF7-AC3F-0DC0388986B0}" type="slidenum">
              <a:pPr/>
              <a:t>‹#›</a:t>
            </a:fld>
            <a:endParaRPr lang="zh-TW"/>
          </a:p>
        </p:txBody>
      </p:sp>
    </p:spTree>
    <p:extLst>
      <p:ext uri="{BB962C8B-B14F-4D97-AF65-F5344CB8AC3E}">
        <p14:creationId xmlns:p14="http://schemas.microsoft.com/office/powerpoint/2010/main" val="3910405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zh-TW"/>
            </a:pPr>
            <a:r>
              <a:rPr lang="zh-TW" dirty="0"/>
              <a:t>此範本可作為群組設定中簡報訓練教材的起始檔案。</a:t>
            </a:r>
          </a:p>
          <a:p>
            <a:endParaRPr lang="zh-TW" dirty="0"/>
          </a:p>
          <a:p>
            <a:pPr lvl="0"/>
            <a:r>
              <a:rPr lang="zh-TW" sz="1200" b="1" dirty="0"/>
              <a:t>章節</a:t>
            </a:r>
            <a:endParaRPr lang="zh-TW" sz="1200" b="0" dirty="0"/>
          </a:p>
          <a:p>
            <a:pPr lvl="0"/>
            <a:r>
              <a:rPr lang="zh-TW" sz="1200" b="0" dirty="0"/>
              <a:t>在投影片上按一下右鍵以新增章節。</a:t>
            </a:r>
            <a:r>
              <a:rPr lang="zh-TW" sz="1200" b="0" baseline="0" dirty="0"/>
              <a:t> 章節可協助您組織投影片，或簡化多個作者之間的共同作業。</a:t>
            </a:r>
            <a:endParaRPr lang="zh-TW" sz="1200" b="0" dirty="0"/>
          </a:p>
          <a:p>
            <a:pPr lvl="0"/>
            <a:endParaRPr lang="zh-TW" sz="1200" b="1" dirty="0"/>
          </a:p>
          <a:p>
            <a:pPr lvl="0"/>
            <a:r>
              <a:rPr lang="zh-TW" sz="1200" b="1" dirty="0"/>
              <a:t>備忘稿</a:t>
            </a:r>
          </a:p>
          <a:p>
            <a:pPr lvl="0"/>
            <a:r>
              <a:rPr lang="zh-TW" sz="1200" dirty="0"/>
              <a:t>使用 [備忘稿] 章節記錄交付備忘稿，或提供其他詳細資料給對象。</a:t>
            </a:r>
            <a:r>
              <a:rPr lang="zh-TW" sz="1200" baseline="0" dirty="0"/>
              <a:t> 於簡報期間在 [簡報檢視] 中檢視這些備忘稿。 </a:t>
            </a:r>
          </a:p>
          <a:p>
            <a:pPr lvl="0">
              <a:buFontTx/>
              <a:buNone/>
            </a:pPr>
            <a:r>
              <a:rPr lang="zh-TW" sz="1200" dirty="0"/>
              <a:t>請記住字型大小 (對於協助工具、可見度、影片拍攝及線上生產非常重要)</a:t>
            </a:r>
          </a:p>
          <a:p>
            <a:pPr lvl="0"/>
            <a:endParaRPr lang="zh-TW" sz="1200" dirty="0"/>
          </a:p>
          <a:p>
            <a:pPr lvl="0">
              <a:buFontTx/>
              <a:buNone/>
            </a:pPr>
            <a:r>
              <a:rPr lang="zh-TW" sz="1200" b="1" dirty="0"/>
              <a:t>協調的色彩 </a:t>
            </a:r>
          </a:p>
          <a:p>
            <a:pPr lvl="0">
              <a:buFontTx/>
              <a:buNone/>
            </a:pPr>
            <a:r>
              <a:rPr lang="zh-TW" sz="1200" dirty="0"/>
              <a:t>請特別注意圖形、圖表及文字方塊。</a:t>
            </a:r>
            <a:r>
              <a:rPr lang="zh-TW" sz="1200" baseline="0" dirty="0"/>
              <a:t> </a:t>
            </a:r>
            <a:endParaRPr lang="zh-TW" sz="1200" dirty="0"/>
          </a:p>
          <a:p>
            <a:pPr lvl="0"/>
            <a:r>
              <a:rPr lang="zh-TW" sz="1200" dirty="0"/>
              <a:t>考慮出席者將以黑白或 </a:t>
            </a:r>
            <a:r>
              <a:rPr lang="zh-TW" sz="1200" dirty="0" err="1"/>
              <a:t>灰階列印</a:t>
            </a:r>
            <a:r>
              <a:rPr lang="zh-TW" sz="1200" dirty="0"/>
              <a:t>。執行測試列印，以確保在進行純黑白及 </a:t>
            </a:r>
            <a:r>
              <a:rPr lang="zh-TW" sz="1200" dirty="0" err="1"/>
              <a:t>灰階列印時色彩正確</a:t>
            </a:r>
            <a:r>
              <a:rPr lang="zh-TW" sz="1200" dirty="0"/>
              <a:t>。</a:t>
            </a:r>
          </a:p>
          <a:p>
            <a:pPr lvl="0">
              <a:buFontTx/>
              <a:buNone/>
            </a:pPr>
            <a:endParaRPr lang="zh-TW" sz="1200" dirty="0"/>
          </a:p>
          <a:p>
            <a:pPr lvl="0">
              <a:buFontTx/>
              <a:buNone/>
            </a:pPr>
            <a:r>
              <a:rPr lang="zh-TW" sz="1200" b="1" dirty="0"/>
              <a:t>圖形、表格和圖表</a:t>
            </a:r>
          </a:p>
          <a:p>
            <a:pPr lvl="0"/>
            <a:r>
              <a:rPr lang="zh-TW" sz="1200" dirty="0"/>
              <a:t>保持簡單: 如果可能，使用一致而不令人分心的樣式和色彩。</a:t>
            </a:r>
          </a:p>
          <a:p>
            <a:pPr lvl="0"/>
            <a:r>
              <a:rPr lang="zh-TW" sz="1200" dirty="0"/>
              <a:t>所有圖表和表格都加上標籤。</a:t>
            </a:r>
          </a:p>
          <a:p>
            <a:endParaRPr lang="zh-TW" dirty="0"/>
          </a:p>
          <a:p>
            <a:endParaRPr lang="zh-TW" dirty="0"/>
          </a:p>
          <a:p>
            <a:endParaRPr lang="zh-TW" dirty="0"/>
          </a:p>
        </p:txBody>
      </p:sp>
      <p:sp>
        <p:nvSpPr>
          <p:cNvPr id="4" name="Slide Number Placeholder 3"/>
          <p:cNvSpPr>
            <a:spLocks noGrp="1"/>
          </p:cNvSpPr>
          <p:nvPr>
            <p:ph type="sldNum" sz="quarter" idx="10"/>
          </p:nvPr>
        </p:nvSpPr>
        <p:spPr/>
        <p:txBody>
          <a:bodyPr/>
          <a:lstStyle/>
          <a:p>
            <a:fld id="{EC6EAC7D-5A89-47C2-8ABA-56C9C2DEF7A4}" type="slidenum">
              <a:rPr lang="zh-TW" smtClean="0"/>
              <a:pPr/>
              <a:t>1</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409770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zh-TW" dirty="0"/>
              <a:t>提供簡報的簡短概觀。</a:t>
            </a:r>
            <a:r>
              <a:rPr lang="zh-TW" baseline="0" dirty="0"/>
              <a:t> 描</a:t>
            </a:r>
            <a:r>
              <a:rPr lang="zh-TW" dirty="0"/>
              <a:t>描述簡報的主要焦點與其重要性。</a:t>
            </a:r>
          </a:p>
          <a:p>
            <a:pPr>
              <a:lnSpc>
                <a:spcPct val="80000"/>
              </a:lnSpc>
            </a:pPr>
            <a:r>
              <a:rPr lang="zh-TW" dirty="0"/>
              <a:t>介紹每個主要主題。</a:t>
            </a:r>
          </a:p>
          <a:p>
            <a:r>
              <a:rPr lang="zh-TW" dirty="0"/>
              <a:t>為了幫助簡報對象掌握簡報重點，您</a:t>
            </a:r>
            <a:r>
              <a:rPr lang="zh-TW" baseline="0" dirty="0"/>
              <a:t> 可以 </a:t>
            </a:r>
            <a:r>
              <a:rPr lang="zh-TW" dirty="0"/>
              <a:t>在整個簡報期間重複此概觀投影片，反白顯示您接下來要討論的特定主題。</a:t>
            </a:r>
          </a:p>
        </p:txBody>
      </p:sp>
      <p:sp>
        <p:nvSpPr>
          <p:cNvPr id="4" name="Slide Number Placeholder 3"/>
          <p:cNvSpPr>
            <a:spLocks noGrp="1"/>
          </p:cNvSpPr>
          <p:nvPr>
            <p:ph type="sldNum" sz="quarter" idx="10"/>
          </p:nvPr>
        </p:nvSpPr>
        <p:spPr/>
        <p:txBody>
          <a:bodyPr/>
          <a:lstStyle/>
          <a:p>
            <a:fld id="{EC6EAC7D-5A89-47C2-8ABA-56C9C2DEF7A4}" type="slidenum">
              <a:rPr lang="en-US" altLang="zh-TW" smtClean="0"/>
              <a:pPr/>
              <a:t>4</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37254200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zh-TW" b="1" cap="small" baseline="0">
                <a:solidFill>
                  <a:srgbClr val="003300"/>
                </a:solidFill>
              </a:defRPr>
            </a:lvl1pPr>
          </a:lstStyle>
          <a:p>
            <a:r>
              <a:rPr kumimoji="0" lang="zh-TW"/>
              <a:t>按一下以編輯母片標題樣式</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zh-TW" sz="2000" b="0">
                <a:solidFill>
                  <a:schemeClr val="tx1"/>
                </a:solidFill>
                <a:latin typeface="Georgia" pitchFamily="18" charset="0"/>
              </a:defRPr>
            </a:lvl1pPr>
            <a:lvl2pPr marL="457200" indent="0" algn="ctr" eaLnBrk="1" latinLnBrk="0" hangingPunct="1">
              <a:buNone/>
              <a:defRPr kumimoji="0" lang="zh-TW">
                <a:solidFill>
                  <a:schemeClr val="tx1">
                    <a:tint val="75000"/>
                  </a:schemeClr>
                </a:solidFill>
              </a:defRPr>
            </a:lvl2pPr>
            <a:lvl3pPr marL="914400" indent="0" algn="ctr" eaLnBrk="1" latinLnBrk="0" hangingPunct="1">
              <a:buNone/>
              <a:defRPr kumimoji="0" lang="zh-TW">
                <a:solidFill>
                  <a:schemeClr val="tx1">
                    <a:tint val="75000"/>
                  </a:schemeClr>
                </a:solidFill>
              </a:defRPr>
            </a:lvl3pPr>
            <a:lvl4pPr marL="1371600" indent="0" algn="ctr" eaLnBrk="1" latinLnBrk="0" hangingPunct="1">
              <a:buNone/>
              <a:defRPr kumimoji="0" lang="zh-TW">
                <a:solidFill>
                  <a:schemeClr val="tx1">
                    <a:tint val="75000"/>
                  </a:schemeClr>
                </a:solidFill>
              </a:defRPr>
            </a:lvl4pPr>
            <a:lvl5pPr marL="1828800" indent="0" algn="ctr" eaLnBrk="1" latinLnBrk="0" hangingPunct="1">
              <a:buNone/>
              <a:defRPr kumimoji="0" lang="zh-TW">
                <a:solidFill>
                  <a:schemeClr val="tx1">
                    <a:tint val="75000"/>
                  </a:schemeClr>
                </a:solidFill>
              </a:defRPr>
            </a:lvl5pPr>
            <a:lvl6pPr marL="2286000" indent="0" algn="ctr" eaLnBrk="1" latinLnBrk="0" hangingPunct="1">
              <a:buNone/>
              <a:defRPr kumimoji="0" lang="zh-TW">
                <a:solidFill>
                  <a:schemeClr val="tx1">
                    <a:tint val="75000"/>
                  </a:schemeClr>
                </a:solidFill>
              </a:defRPr>
            </a:lvl6pPr>
            <a:lvl7pPr marL="2743200" indent="0" algn="ctr" eaLnBrk="1" latinLnBrk="0" hangingPunct="1">
              <a:buNone/>
              <a:defRPr kumimoji="0" lang="zh-TW">
                <a:solidFill>
                  <a:schemeClr val="tx1">
                    <a:tint val="75000"/>
                  </a:schemeClr>
                </a:solidFill>
              </a:defRPr>
            </a:lvl7pPr>
            <a:lvl8pPr marL="3200400" indent="0" algn="ctr" eaLnBrk="1" latinLnBrk="0" hangingPunct="1">
              <a:buNone/>
              <a:defRPr kumimoji="0" lang="zh-TW">
                <a:solidFill>
                  <a:schemeClr val="tx1">
                    <a:tint val="75000"/>
                  </a:schemeClr>
                </a:solidFill>
              </a:defRPr>
            </a:lvl8pPr>
            <a:lvl9pPr marL="3657600" indent="0" algn="ctr" eaLnBrk="1" latinLnBrk="0" hangingPunct="1">
              <a:buNone/>
              <a:defRPr kumimoji="0" lang="zh-TW">
                <a:solidFill>
                  <a:schemeClr val="tx1">
                    <a:tint val="75000"/>
                  </a:schemeClr>
                </a:solidFill>
              </a:defRPr>
            </a:lvl9pPr>
          </a:lstStyle>
          <a:p>
            <a:pPr eaLnBrk="1" latinLnBrk="0" hangingPunct="1"/>
            <a:r>
              <a:rPr lang="zh-TW" altLang="en-US"/>
              <a:t>按一下以編輯母片副標題樣式</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zh-TW" sz="2000" baseline="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Date Placeholder 2"/>
          <p:cNvSpPr>
            <a:spLocks noGrp="1"/>
          </p:cNvSpPr>
          <p:nvPr>
            <p:ph type="dt" sz="half" idx="10"/>
          </p:nvPr>
        </p:nvSpPr>
        <p:spPr/>
        <p:txBody>
          <a:bodyPr/>
          <a:lstStyle/>
          <a:p>
            <a:endParaRPr kumimoji="0" lang="zh-TW"/>
          </a:p>
        </p:txBody>
      </p:sp>
      <p:sp>
        <p:nvSpPr>
          <p:cNvPr id="4" name="Footer Placeholder 3"/>
          <p:cNvSpPr>
            <a:spLocks noGrp="1"/>
          </p:cNvSpPr>
          <p:nvPr>
            <p:ph type="ftr" sz="quarter" idx="11"/>
          </p:nvPr>
        </p:nvSpPr>
        <p:spPr/>
        <p:txBody>
          <a:bodyPr/>
          <a:lstStyle/>
          <a:p>
            <a:endParaRPr kumimoji="0" lang="zh-TW"/>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0" lang="zh-TW"/>
          </a:p>
        </p:txBody>
      </p:sp>
      <p:sp>
        <p:nvSpPr>
          <p:cNvPr id="3" name="Footer Placeholder 2"/>
          <p:cNvSpPr>
            <a:spLocks noGrp="1"/>
          </p:cNvSpPr>
          <p:nvPr>
            <p:ph type="ftr" sz="quarter" idx="11"/>
          </p:nvPr>
        </p:nvSpPr>
        <p:spPr/>
        <p:txBody>
          <a:bodyPr/>
          <a:lstStyle/>
          <a:p>
            <a:endParaRPr kumimoji="0" lang="zh-TW"/>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僅背景">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kumimoji="0" lang="zh-TW"/>
          </a:p>
        </p:txBody>
      </p:sp>
      <p:sp>
        <p:nvSpPr>
          <p:cNvPr id="4" name="Footer Placeholder 4"/>
          <p:cNvSpPr>
            <a:spLocks noGrp="1"/>
          </p:cNvSpPr>
          <p:nvPr>
            <p:ph type="ftr" sz="quarter" idx="11"/>
          </p:nvPr>
        </p:nvSpPr>
        <p:spPr>
          <a:xfrm>
            <a:off x="3352800" y="6356350"/>
            <a:ext cx="2895600" cy="365125"/>
          </a:xfrm>
        </p:spPr>
        <p:txBody>
          <a:bodyPr/>
          <a:lstStyle/>
          <a:p>
            <a:endParaRPr kumimoji="0" lang="zh-TW"/>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章節標題">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zh-TW" sz="4000" b="1" cap="small" baseline="0">
                <a:solidFill>
                  <a:srgbClr val="003300"/>
                </a:solidFill>
              </a:defRPr>
            </a:lvl1pPr>
          </a:lstStyle>
          <a:p>
            <a:r>
              <a:rPr kumimoji="0" lang="zh-TW"/>
              <a:t>按一下以編輯母片標題樣式</a:t>
            </a: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zh-TW" sz="180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及物件">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zh-TW"/>
            </a:lvl1pPr>
          </a:lstStyle>
          <a:p>
            <a:r>
              <a:rPr kumimoji="0" lang="zh-TW"/>
              <a:t>按一下以編輯母片標題樣式</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zh-TW" sz="3200">
                <a:latin typeface="+mn-lt"/>
              </a:defRPr>
            </a:lvl1pPr>
            <a:lvl2pPr eaLnBrk="1" latinLnBrk="0" hangingPunct="1">
              <a:defRPr kumimoji="0" lang="zh-TW" sz="2800">
                <a:latin typeface="+mn-lt"/>
              </a:defRPr>
            </a:lvl2pPr>
            <a:lvl3pPr eaLnBrk="1" latinLnBrk="0" hangingPunct="1">
              <a:defRPr kumimoji="0" lang="zh-TW" sz="2400">
                <a:latin typeface="+mn-lt"/>
              </a:defRPr>
            </a:lvl3pPr>
            <a:lvl4pPr eaLnBrk="1" latinLnBrk="0" hangingPunct="1">
              <a:defRPr kumimoji="0" lang="zh-TW" sz="2400">
                <a:latin typeface="+mn-lt"/>
              </a:defRPr>
            </a:lvl4pPr>
            <a:lvl5pPr eaLnBrk="1" latinLnBrk="0" hangingPunct="1">
              <a:defRPr kumimoji="0" lang="zh-TW" sz="2400">
                <a:latin typeface="+mn-lt"/>
              </a:defRPr>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二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對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zh-TW"/>
            </a:lvl1pPr>
          </a:lstStyle>
          <a:p>
            <a:pPr eaLnBrk="1" latinLnBrk="0" hangingPunct="1"/>
            <a:r>
              <a:rPr lang="zh-TW" altLang="en-US"/>
              <a:t>按一下以編輯母片標題樣式</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7" name="Date Placeholder 6"/>
          <p:cNvSpPr>
            <a:spLocks noGrp="1"/>
          </p:cNvSpPr>
          <p:nvPr>
            <p:ph type="dt" sz="half" idx="10"/>
          </p:nvPr>
        </p:nvSpPr>
        <p:spPr/>
        <p:txBody>
          <a:bodyPr/>
          <a:lstStyle/>
          <a:p>
            <a:endParaRPr kumimoji="0" lang="zh-TW"/>
          </a:p>
        </p:txBody>
      </p:sp>
      <p:sp>
        <p:nvSpPr>
          <p:cNvPr id="8" name="Footer Placeholder 7"/>
          <p:cNvSpPr>
            <a:spLocks noGrp="1"/>
          </p:cNvSpPr>
          <p:nvPr>
            <p:ph type="ftr" sz="quarter" idx="11"/>
          </p:nvPr>
        </p:nvSpPr>
        <p:spPr/>
        <p:txBody>
          <a:bodyPr/>
          <a:lstStyle/>
          <a:p>
            <a:endParaRPr kumimoji="0" lang="zh-TW"/>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zh-TW" sz="3200"/>
            </a:lvl1pPr>
            <a:lvl2pPr eaLnBrk="1" latinLnBrk="0" hangingPunct="1">
              <a:defRPr kumimoji="0" lang="zh-TW" sz="2800"/>
            </a:lvl2pPr>
            <a:lvl3pPr eaLnBrk="1" latinLnBrk="0" hangingPunct="1">
              <a:defRPr kumimoji="0" lang="zh-TW" sz="2400"/>
            </a:lvl3pPr>
            <a:lvl4pPr eaLnBrk="1" latinLnBrk="0" hangingPunct="1">
              <a:defRPr kumimoji="0" lang="zh-TW" sz="2000"/>
            </a:lvl4pPr>
            <a:lvl5pPr eaLnBrk="1" latinLnBrk="0" hangingPunct="1">
              <a:defRPr kumimoji="0" lang="zh-TW" sz="2000"/>
            </a:lvl5pPr>
            <a:lvl6pPr eaLnBrk="1" latinLnBrk="0" hangingPunct="1">
              <a:defRPr kumimoji="0" lang="zh-TW" sz="2000"/>
            </a:lvl6pPr>
            <a:lvl7pPr eaLnBrk="1" latinLnBrk="0" hangingPunct="1">
              <a:defRPr kumimoji="0" lang="zh-TW" sz="2000"/>
            </a:lvl7pPr>
            <a:lvl8pPr eaLnBrk="1" latinLnBrk="0" hangingPunct="1">
              <a:defRPr kumimoji="0" lang="zh-TW" sz="2000"/>
            </a:lvl8pPr>
            <a:lvl9pPr eaLnBrk="1" latinLnBrk="0" hangingPunct="1">
              <a:defRPr kumimoji="0" lang="zh-TW" sz="20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zh-TW" sz="3200"/>
            </a:lvl1pPr>
            <a:lvl2pPr marL="457200" indent="0" eaLnBrk="1" latinLnBrk="0" hangingPunct="1">
              <a:buNone/>
              <a:defRPr kumimoji="0" lang="zh-TW" sz="2800"/>
            </a:lvl2pPr>
            <a:lvl3pPr marL="914400" indent="0" eaLnBrk="1" latinLnBrk="0" hangingPunct="1">
              <a:buNone/>
              <a:defRPr kumimoji="0" lang="zh-TW" sz="2400"/>
            </a:lvl3pPr>
            <a:lvl4pPr marL="1371600" indent="0" eaLnBrk="1" latinLnBrk="0" hangingPunct="1">
              <a:buNone/>
              <a:defRPr kumimoji="0" lang="zh-TW" sz="2000"/>
            </a:lvl4pPr>
            <a:lvl5pPr marL="1828800" indent="0" eaLnBrk="1" latinLnBrk="0" hangingPunct="1">
              <a:buNone/>
              <a:defRPr kumimoji="0" lang="zh-TW" sz="2000"/>
            </a:lvl5pPr>
            <a:lvl6pPr marL="2286000" indent="0" eaLnBrk="1" latinLnBrk="0" hangingPunct="1">
              <a:buNone/>
              <a:defRPr kumimoji="0" lang="zh-TW" sz="2000"/>
            </a:lvl6pPr>
            <a:lvl7pPr marL="2743200" indent="0" eaLnBrk="1" latinLnBrk="0" hangingPunct="1">
              <a:buNone/>
              <a:defRPr kumimoji="0" lang="zh-TW" sz="2000"/>
            </a:lvl7pPr>
            <a:lvl8pPr marL="3200400" indent="0" eaLnBrk="1" latinLnBrk="0" hangingPunct="1">
              <a:buNone/>
              <a:defRPr kumimoji="0" lang="zh-TW" sz="2000"/>
            </a:lvl8pPr>
            <a:lvl9pPr marL="3657600" indent="0" eaLnBrk="1" latinLnBrk="0" hangingPunct="1">
              <a:buNone/>
              <a:defRPr kumimoji="0" lang="zh-TW" sz="2000"/>
            </a:lvl9pPr>
          </a:lstStyle>
          <a:p>
            <a:pPr eaLnBrk="1" latinLnBrk="0" hangingPunct="1"/>
            <a:r>
              <a:rPr lang="zh-TW" altLang="en-US"/>
              <a:t>按一下圖示以新增圖片</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zh-TW" altLang="en-US"/>
              <a:t>按一下以編輯母片標題樣式</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zh-TW" sz="1200">
                <a:solidFill>
                  <a:schemeClr val="tx1">
                    <a:tint val="75000"/>
                  </a:schemeClr>
                </a:solidFill>
              </a:defRPr>
            </a:lvl1pPr>
          </a:lstStyle>
          <a:p>
            <a:endParaRPr kumimoji="0" lang="zh-TW"/>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zh-TW" sz="1200">
                <a:solidFill>
                  <a:schemeClr val="tx1">
                    <a:tint val="75000"/>
                  </a:schemeClr>
                </a:solidFill>
              </a:defRPr>
            </a:lvl1pPr>
          </a:lstStyle>
          <a:p>
            <a:endParaRPr kumimoji="0" lang="zh-TW"/>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zh-TW" sz="1200">
                <a:solidFill>
                  <a:schemeClr val="tx1">
                    <a:tint val="75000"/>
                  </a:schemeClr>
                </a:solidFill>
              </a:defRPr>
            </a:lvl1pPr>
          </a:lstStyle>
          <a:p>
            <a:fld id="{33D6E5A2-EC83-451F-A719-9AC1370DD5CF}" type="slidenum">
              <a:pPr/>
              <a:t>‹#›</a:t>
            </a:fld>
            <a:endParaRPr kumimoji="0" lang="zh-TW"/>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hf hdr="0" ftr="0" dt="0"/>
  <p:txStyles>
    <p:titleStyle>
      <a:lvl1pPr algn="l" defTabSz="914400" rtl="0" eaLnBrk="1" latinLnBrk="0" hangingPunct="1">
        <a:spcBef>
          <a:spcPct val="0"/>
        </a:spcBef>
        <a:buNone/>
        <a:defRPr kumimoji="0" lang="zh-TW"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zh-TW"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zh-TW"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9pPr>
    </p:bodyStyle>
    <p:otherStyle>
      <a:defPPr>
        <a:defRPr kumimoji="0" lang="zh-TW"/>
      </a:defPPr>
      <a:lvl1pPr marL="0" algn="l" defTabSz="914400" rtl="0" eaLnBrk="1" latinLnBrk="0" hangingPunct="1">
        <a:defRPr kumimoji="0" lang="zh-TW" sz="1800" kern="1200">
          <a:solidFill>
            <a:schemeClr val="tx1"/>
          </a:solidFill>
          <a:latin typeface="+mn-lt"/>
          <a:ea typeface="+mn-ea"/>
          <a:cs typeface="+mn-cs"/>
        </a:defRPr>
      </a:lvl1pPr>
      <a:lvl2pPr marL="457200" algn="l" defTabSz="914400" rtl="0" eaLnBrk="1" latinLnBrk="0" hangingPunct="1">
        <a:defRPr kumimoji="0" lang="zh-TW" sz="1800" kern="1200">
          <a:solidFill>
            <a:schemeClr val="tx1"/>
          </a:solidFill>
          <a:latin typeface="+mn-lt"/>
          <a:ea typeface="+mn-ea"/>
          <a:cs typeface="+mn-cs"/>
        </a:defRPr>
      </a:lvl2pPr>
      <a:lvl3pPr marL="914400" algn="l" defTabSz="914400" rtl="0" eaLnBrk="1" latinLnBrk="0" hangingPunct="1">
        <a:defRPr kumimoji="0" lang="zh-TW" sz="1800" kern="1200">
          <a:solidFill>
            <a:schemeClr val="tx1"/>
          </a:solidFill>
          <a:latin typeface="+mn-lt"/>
          <a:ea typeface="+mn-ea"/>
          <a:cs typeface="+mn-cs"/>
        </a:defRPr>
      </a:lvl3pPr>
      <a:lvl4pPr marL="1371600" algn="l" defTabSz="914400" rtl="0" eaLnBrk="1" latinLnBrk="0" hangingPunct="1">
        <a:defRPr kumimoji="0" lang="zh-TW" sz="1800" kern="1200">
          <a:solidFill>
            <a:schemeClr val="tx1"/>
          </a:solidFill>
          <a:latin typeface="+mn-lt"/>
          <a:ea typeface="+mn-ea"/>
          <a:cs typeface="+mn-cs"/>
        </a:defRPr>
      </a:lvl4pPr>
      <a:lvl5pPr marL="1828800" algn="l" defTabSz="914400" rtl="0" eaLnBrk="1" latinLnBrk="0" hangingPunct="1">
        <a:defRPr kumimoji="0" lang="zh-TW" sz="1800" kern="1200">
          <a:solidFill>
            <a:schemeClr val="tx1"/>
          </a:solidFill>
          <a:latin typeface="+mn-lt"/>
          <a:ea typeface="+mn-ea"/>
          <a:cs typeface="+mn-cs"/>
        </a:defRPr>
      </a:lvl5pPr>
      <a:lvl6pPr marL="2286000" algn="l" defTabSz="914400" rtl="0" eaLnBrk="1" latinLnBrk="0" hangingPunct="1">
        <a:defRPr kumimoji="0" lang="zh-TW" sz="1800" kern="1200">
          <a:solidFill>
            <a:schemeClr val="tx1"/>
          </a:solidFill>
          <a:latin typeface="+mn-lt"/>
          <a:ea typeface="+mn-ea"/>
          <a:cs typeface="+mn-cs"/>
        </a:defRPr>
      </a:lvl6pPr>
      <a:lvl7pPr marL="2743200" algn="l" defTabSz="914400" rtl="0" eaLnBrk="1" latinLnBrk="0" hangingPunct="1">
        <a:defRPr kumimoji="0" lang="zh-TW" sz="1800" kern="1200">
          <a:solidFill>
            <a:schemeClr val="tx1"/>
          </a:solidFill>
          <a:latin typeface="+mn-lt"/>
          <a:ea typeface="+mn-ea"/>
          <a:cs typeface="+mn-cs"/>
        </a:defRPr>
      </a:lvl7pPr>
      <a:lvl8pPr marL="3200400" algn="l" defTabSz="914400" rtl="0" eaLnBrk="1" latinLnBrk="0" hangingPunct="1">
        <a:defRPr kumimoji="0" lang="zh-TW" sz="1800" kern="1200">
          <a:solidFill>
            <a:schemeClr val="tx1"/>
          </a:solidFill>
          <a:latin typeface="+mn-lt"/>
          <a:ea typeface="+mn-ea"/>
          <a:cs typeface="+mn-cs"/>
        </a:defRPr>
      </a:lvl8pPr>
      <a:lvl9pPr marL="3657600" algn="l" defTabSz="914400" rtl="0" eaLnBrk="1" latinLnBrk="0" hangingPunct="1">
        <a:defRPr kumimoji="0" lang="zh-TW"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ge.cyut.edu.tw/cyutge/course.php" TargetMode="Externa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www.flc.cyut.edu.tw/FLC_web/Lang/Courses1.aspx" TargetMode="External"/><Relationship Id="rId4" Type="http://schemas.openxmlformats.org/officeDocument/2006/relationships/hyperlink" Target="http://www.flc.cyut.edu.tw/FLC_web/Lang/Courses3.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340768"/>
            <a:ext cx="6480720" cy="4248472"/>
          </a:xfrm>
        </p:spPr>
        <p:txBody>
          <a:bodyPr>
            <a:normAutofit fontScale="90000"/>
          </a:bodyPr>
          <a:lstStyle/>
          <a:p>
            <a:pPr algn="l"/>
            <a:r>
              <a:rPr lang="zh-TW" altLang="en-US" sz="6000" b="0" dirty="0">
                <a:solidFill>
                  <a:schemeClr val="tx1"/>
                </a:solidFill>
                <a:latin typeface="華康中圓體" pitchFamily="49" charset="-120"/>
                <a:ea typeface="華康中圓體" pitchFamily="49" charset="-120"/>
              </a:rPr>
              <a:t>朝陽科技大學</a:t>
            </a:r>
            <a:r>
              <a:rPr lang="en-US" altLang="zh-TW" sz="6000" b="0" dirty="0">
                <a:solidFill>
                  <a:schemeClr val="tx1"/>
                </a:solidFill>
                <a:latin typeface="華康中圓體" pitchFamily="49" charset="-120"/>
                <a:ea typeface="華康中圓體" pitchFamily="49" charset="-120"/>
              </a:rPr>
              <a:t/>
            </a:r>
            <a:br>
              <a:rPr lang="en-US" altLang="zh-TW" sz="6000" b="0" dirty="0">
                <a:solidFill>
                  <a:schemeClr val="tx1"/>
                </a:solidFill>
                <a:latin typeface="華康中圓體" pitchFamily="49" charset="-120"/>
                <a:ea typeface="華康中圓體" pitchFamily="49" charset="-120"/>
              </a:rPr>
            </a:br>
            <a:r>
              <a:rPr lang="en-US" altLang="zh-TW" sz="4000" b="0" dirty="0" smtClean="0">
                <a:solidFill>
                  <a:schemeClr val="tx1"/>
                </a:solidFill>
                <a:latin typeface="華康中圓體" pitchFamily="49" charset="-120"/>
                <a:ea typeface="華康中圓體" pitchFamily="49" charset="-120"/>
              </a:rPr>
              <a:t>111</a:t>
            </a:r>
            <a:r>
              <a:rPr lang="zh-TW" altLang="en-US" sz="4000" b="0" dirty="0" smtClean="0">
                <a:solidFill>
                  <a:schemeClr val="tx1"/>
                </a:solidFill>
                <a:latin typeface="華康中圓體" pitchFamily="49" charset="-120"/>
                <a:ea typeface="華康中圓體" pitchFamily="49" charset="-120"/>
              </a:rPr>
              <a:t>學年</a:t>
            </a:r>
            <a:r>
              <a:rPr lang="zh-TW" altLang="en-US" sz="4000" b="0" dirty="0">
                <a:solidFill>
                  <a:schemeClr val="tx1"/>
                </a:solidFill>
                <a:latin typeface="華康中圓體" pitchFamily="49" charset="-120"/>
                <a:ea typeface="華康中圓體" pitchFamily="49" charset="-120"/>
              </a:rPr>
              <a:t>度第</a:t>
            </a:r>
            <a:r>
              <a:rPr lang="en-US" altLang="zh-TW" sz="4000" b="0" dirty="0">
                <a:solidFill>
                  <a:schemeClr val="tx1"/>
                </a:solidFill>
                <a:latin typeface="華康中圓體" pitchFamily="49" charset="-120"/>
                <a:ea typeface="華康中圓體" pitchFamily="49" charset="-120"/>
              </a:rPr>
              <a:t>2</a:t>
            </a:r>
            <a:r>
              <a:rPr lang="zh-TW" altLang="en-US" sz="4000" b="0" dirty="0">
                <a:solidFill>
                  <a:schemeClr val="tx1"/>
                </a:solidFill>
                <a:latin typeface="華康中圓體" pitchFamily="49" charset="-120"/>
                <a:ea typeface="華康中圓體" pitchFamily="49" charset="-120"/>
              </a:rPr>
              <a:t>學期應屆畢業生</a:t>
            </a:r>
            <a:r>
              <a:rPr lang="en-US" altLang="zh-TW" sz="4000" b="0" dirty="0">
                <a:solidFill>
                  <a:schemeClr val="tx1"/>
                </a:solidFill>
                <a:latin typeface="華康中圓體" pitchFamily="49" charset="-120"/>
                <a:ea typeface="華康中圓體" pitchFamily="49" charset="-120"/>
              </a:rPr>
              <a:t/>
            </a:r>
            <a:br>
              <a:rPr lang="en-US" altLang="zh-TW" sz="4000" b="0" dirty="0">
                <a:solidFill>
                  <a:schemeClr val="tx1"/>
                </a:solidFill>
                <a:latin typeface="華康中圓體" pitchFamily="49" charset="-120"/>
                <a:ea typeface="華康中圓體" pitchFamily="49" charset="-120"/>
              </a:rPr>
            </a:br>
            <a:r>
              <a:rPr lang="en-US" altLang="zh-TW" sz="4000" dirty="0">
                <a:solidFill>
                  <a:schemeClr val="tx1"/>
                </a:solidFill>
                <a:latin typeface="標楷體" pitchFamily="65" charset="-120"/>
                <a:ea typeface="標楷體" pitchFamily="65" charset="-120"/>
              </a:rPr>
              <a:t/>
            </a:r>
            <a:br>
              <a:rPr lang="en-US" altLang="zh-TW" sz="4000" dirty="0">
                <a:solidFill>
                  <a:schemeClr val="tx1"/>
                </a:solidFill>
                <a:latin typeface="標楷體" pitchFamily="65" charset="-120"/>
                <a:ea typeface="標楷體" pitchFamily="65" charset="-120"/>
              </a:rPr>
            </a:br>
            <a:r>
              <a:rPr lang="zh-TW" altLang="en-US" b="0" dirty="0">
                <a:solidFill>
                  <a:schemeClr val="tx1"/>
                </a:solidFill>
                <a:latin typeface="華康中圓體" pitchFamily="49" charset="-120"/>
                <a:ea typeface="華康中圓體" pitchFamily="49" charset="-120"/>
              </a:rPr>
              <a:t>畢業資格審核注意事項</a:t>
            </a:r>
            <a:r>
              <a:rPr lang="en-US" altLang="zh-TW" b="0" dirty="0">
                <a:solidFill>
                  <a:schemeClr val="tx1"/>
                </a:solidFill>
                <a:latin typeface="華康中圓體" pitchFamily="49" charset="-120"/>
                <a:ea typeface="華康中圓體" pitchFamily="49" charset="-120"/>
              </a:rPr>
              <a:t/>
            </a:r>
            <a:br>
              <a:rPr lang="en-US" altLang="zh-TW" b="0" dirty="0">
                <a:solidFill>
                  <a:schemeClr val="tx1"/>
                </a:solidFill>
                <a:latin typeface="華康中圓體" pitchFamily="49" charset="-120"/>
                <a:ea typeface="華康中圓體" pitchFamily="49" charset="-120"/>
              </a:rPr>
            </a:br>
            <a:r>
              <a:rPr lang="en-US" altLang="zh-TW" b="0" dirty="0">
                <a:solidFill>
                  <a:schemeClr val="tx1"/>
                </a:solidFill>
                <a:latin typeface="華康中圓體" pitchFamily="49" charset="-120"/>
                <a:ea typeface="華康中圓體" pitchFamily="49" charset="-120"/>
              </a:rPr>
              <a:t/>
            </a:r>
            <a:br>
              <a:rPr lang="en-US" altLang="zh-TW" b="0" dirty="0">
                <a:solidFill>
                  <a:schemeClr val="tx1"/>
                </a:solidFill>
                <a:latin typeface="華康中圓體" pitchFamily="49" charset="-120"/>
                <a:ea typeface="華康中圓體" pitchFamily="49" charset="-120"/>
              </a:rPr>
            </a:br>
            <a:r>
              <a:rPr lang="zh-TW" altLang="en-US" b="0" dirty="0">
                <a:solidFill>
                  <a:schemeClr val="tx1"/>
                </a:solidFill>
                <a:latin typeface="華康中圓體" pitchFamily="49" charset="-120"/>
                <a:ea typeface="華康中圓體" pitchFamily="49" charset="-120"/>
              </a:rPr>
              <a:t>　　</a:t>
            </a:r>
            <a:r>
              <a:rPr lang="en-US" altLang="zh-TW" dirty="0">
                <a:solidFill>
                  <a:srgbClr val="0000FF"/>
                </a:solidFill>
                <a:latin typeface="華康中圓體" pitchFamily="49" charset="-120"/>
                <a:ea typeface="華康中圓體" pitchFamily="49" charset="-120"/>
              </a:rPr>
              <a:t> </a:t>
            </a:r>
            <a:r>
              <a:rPr lang="zh-TW" altLang="en-US" b="0" dirty="0">
                <a:solidFill>
                  <a:schemeClr val="tx1"/>
                </a:solidFill>
                <a:latin typeface="華康中圓體" pitchFamily="49" charset="-120"/>
                <a:ea typeface="華康中圓體" pitchFamily="49" charset="-120"/>
              </a:rPr>
              <a:t>　－</a:t>
            </a:r>
            <a:r>
              <a:rPr lang="zh-TW" altLang="en-US" dirty="0">
                <a:solidFill>
                  <a:srgbClr val="0000FF"/>
                </a:solidFill>
                <a:latin typeface="華康中圓體" pitchFamily="49" charset="-120"/>
                <a:ea typeface="華康中圓體" pitchFamily="49" charset="-120"/>
              </a:rPr>
              <a:t>營建系</a:t>
            </a:r>
            <a:endParaRPr lang="zh-TW" b="0" dirty="0">
              <a:solidFill>
                <a:schemeClr val="tx1"/>
              </a:solidFill>
              <a:latin typeface="華康中圓體" pitchFamily="49" charset="-120"/>
              <a:ea typeface="華康中圓體" pitchFamily="49" charset="-120"/>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33D6E5A2-EC83-451F-A719-9AC1370DD5CF}" type="slidenum">
              <a:rPr lang="en-US" altLang="zh-TW" smtClean="0"/>
              <a:pPr/>
              <a:t>10</a:t>
            </a:fld>
            <a:endParaRPr kumimoji="0" lang="zh-TW" altLang="en-US"/>
          </a:p>
        </p:txBody>
      </p:sp>
      <p:sp>
        <p:nvSpPr>
          <p:cNvPr id="5" name="Title 1"/>
          <p:cNvSpPr txBox="1">
            <a:spLocks/>
          </p:cNvSpPr>
          <p:nvPr/>
        </p:nvSpPr>
        <p:spPr>
          <a:xfrm>
            <a:off x="395536" y="2852936"/>
            <a:ext cx="8352928" cy="3456384"/>
          </a:xfrm>
          <a:prstGeom prst="rect">
            <a:avLst/>
          </a:prstGeom>
        </p:spPr>
        <p:txBody>
          <a:bodyPr vert="horz" lIns="91440" tIns="45720" rIns="91440" bIns="45720" rtlCol="0" anchor="ctr" anchorCtr="0">
            <a:normAutofit fontScale="92500" lnSpcReduction="1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專業必修、專業選修及自由選修之認列，請先洽系辦助教確認（分機</a:t>
            </a:r>
            <a:r>
              <a:rPr lang="en-US" altLang="zh-TW" sz="2000" dirty="0">
                <a:solidFill>
                  <a:srgbClr val="0000FF"/>
                </a:solidFill>
                <a:latin typeface="Times New Roman" panose="02020603050405020304" pitchFamily="18" charset="0"/>
                <a:ea typeface="標楷體" pitchFamily="65" charset="-120"/>
                <a:cs typeface="Times New Roman" panose="02020603050405020304" pitchFamily="18" charset="0"/>
              </a:rPr>
              <a:t>7002</a:t>
            </a:r>
            <a:r>
              <a:rPr lang="zh-TW" altLang="en-US" sz="2000" dirty="0">
                <a:solidFill>
                  <a:prstClr val="black"/>
                </a:solidFill>
                <a:latin typeface="標楷體" pitchFamily="65" charset="-120"/>
                <a:ea typeface="標楷體" pitchFamily="65" charset="-120"/>
                <a:cs typeface="+mn-cs"/>
              </a:rPr>
              <a:t>）</a:t>
            </a:r>
            <a:r>
              <a:rPr lang="zh-TW" altLang="zh-TW"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hlinkClick r:id="rId3"/>
              </a:rPr>
              <a:t>通識課程</a:t>
            </a:r>
            <a:r>
              <a:rPr lang="zh-TW" altLang="en-US" sz="2000" dirty="0">
                <a:solidFill>
                  <a:prstClr val="black"/>
                </a:solidFill>
                <a:latin typeface="標楷體" pitchFamily="65" charset="-120"/>
                <a:ea typeface="標楷體" pitchFamily="65" charset="-120"/>
                <a:cs typeface="+mn-cs"/>
              </a:rPr>
              <a:t>，請洽通識中心</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學院</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老師（分機</a:t>
            </a:r>
            <a:r>
              <a:rPr lang="en-US" altLang="zh-TW" sz="2000" dirty="0">
                <a:solidFill>
                  <a:prstClr val="black"/>
                </a:solidFill>
                <a:latin typeface="標楷體" pitchFamily="65" charset="-120"/>
                <a:ea typeface="標楷體" pitchFamily="65" charset="-120"/>
                <a:cs typeface="+mn-cs"/>
              </a:rPr>
              <a:t>7246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hlinkClick r:id="rId4"/>
              </a:rPr>
              <a:t>外語能力檢定</a:t>
            </a:r>
            <a:r>
              <a:rPr lang="zh-TW" altLang="en-US"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hlinkClick r:id="rId5"/>
              </a:rPr>
              <a:t>大一大二英文</a:t>
            </a:r>
            <a:r>
              <a:rPr lang="zh-TW" altLang="en-US" sz="2000" dirty="0">
                <a:solidFill>
                  <a:prstClr val="black"/>
                </a:solidFill>
                <a:latin typeface="標楷體" pitchFamily="65" charset="-120"/>
                <a:ea typeface="標楷體" pitchFamily="65" charset="-120"/>
                <a:cs typeface="+mn-cs"/>
              </a:rPr>
              <a:t>，請洽語言中心助教（分機</a:t>
            </a:r>
            <a:r>
              <a:rPr lang="en-US" altLang="zh-TW" sz="2000" dirty="0">
                <a:solidFill>
                  <a:prstClr val="black"/>
                </a:solidFill>
                <a:latin typeface="標楷體" pitchFamily="65" charset="-120"/>
                <a:ea typeface="標楷體" pitchFamily="65" charset="-120"/>
                <a:cs typeface="+mn-cs"/>
              </a:rPr>
              <a:t>7525)</a:t>
            </a: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創造力講座，請洽三創教育與發展中心陳明妙小姐（分機</a:t>
            </a:r>
            <a:r>
              <a:rPr lang="en-US" altLang="zh-TW" sz="2000" dirty="0">
                <a:solidFill>
                  <a:prstClr val="black"/>
                </a:solidFill>
                <a:latin typeface="標楷體" pitchFamily="65" charset="-120"/>
                <a:ea typeface="標楷體" pitchFamily="65" charset="-120"/>
                <a:cs typeface="+mn-cs"/>
              </a:rPr>
              <a:t>7602)</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勞作教育，請洽學務處服務學習組（分機</a:t>
            </a:r>
            <a:r>
              <a:rPr lang="en-US" altLang="zh-TW" sz="2000" dirty="0">
                <a:solidFill>
                  <a:prstClr val="black"/>
                </a:solidFill>
                <a:latin typeface="標楷體" pitchFamily="65" charset="-120"/>
                <a:ea typeface="標楷體" pitchFamily="65" charset="-120"/>
                <a:cs typeface="+mn-cs"/>
              </a:rPr>
              <a:t>5042</a:t>
            </a:r>
            <a:r>
              <a:rPr lang="zh-TW" altLang="en-US" sz="2000" dirty="0">
                <a:solidFill>
                  <a:prstClr val="black"/>
                </a:solidFill>
                <a:latin typeface="標楷體" pitchFamily="65" charset="-120"/>
                <a:ea typeface="標楷體" pitchFamily="65" charset="-120"/>
                <a:cs typeface="+mn-cs"/>
              </a:rPr>
              <a:t>、</a:t>
            </a:r>
            <a:r>
              <a:rPr lang="en-US" altLang="zh-TW" sz="2000" dirty="0">
                <a:solidFill>
                  <a:prstClr val="black"/>
                </a:solidFill>
                <a:latin typeface="標楷體" pitchFamily="65" charset="-120"/>
                <a:ea typeface="標楷體" pitchFamily="65" charset="-120"/>
                <a:cs typeface="+mn-cs"/>
              </a:rPr>
              <a:t>5044)</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畢業資格審查系統問題</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如已修科目未出現等</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日間部學生：請洽註冊組（分機</a:t>
            </a:r>
            <a:r>
              <a:rPr lang="en-US" altLang="zh-TW" sz="2000" dirty="0">
                <a:solidFill>
                  <a:prstClr val="black"/>
                </a:solidFill>
                <a:latin typeface="標楷體" pitchFamily="65" charset="-120"/>
                <a:ea typeface="標楷體" pitchFamily="65" charset="-120"/>
                <a:cs typeface="+mn-cs"/>
              </a:rPr>
              <a:t>4012~4016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進修部學生</a:t>
            </a:r>
            <a:r>
              <a:rPr lang="zh-TW" altLang="zh-TW" sz="2000" dirty="0">
                <a:solidFill>
                  <a:prstClr val="black"/>
                </a:solidFill>
                <a:cs typeface="+mn-cs"/>
              </a:rPr>
              <a:t>：</a:t>
            </a:r>
            <a:r>
              <a:rPr lang="zh-TW" altLang="en-US" sz="2000" dirty="0">
                <a:solidFill>
                  <a:prstClr val="black"/>
                </a:solidFill>
                <a:latin typeface="標楷體" pitchFamily="65" charset="-120"/>
                <a:ea typeface="標楷體" pitchFamily="65" charset="-120"/>
                <a:cs typeface="+mn-cs"/>
              </a:rPr>
              <a:t>請洽進修教學組（分機</a:t>
            </a:r>
            <a:r>
              <a:rPr lang="en-US" altLang="zh-TW" sz="2000" dirty="0">
                <a:solidFill>
                  <a:prstClr val="black"/>
                </a:solidFill>
                <a:latin typeface="標楷體" pitchFamily="65" charset="-120"/>
                <a:ea typeface="標楷體" pitchFamily="65" charset="-120"/>
                <a:cs typeface="+mn-cs"/>
              </a:rPr>
              <a:t>4652~4654</a:t>
            </a:r>
            <a:r>
              <a:rPr lang="zh-TW" altLang="en-US" sz="2000" dirty="0">
                <a:solidFill>
                  <a:prstClr val="black"/>
                </a:solidFill>
                <a:latin typeface="標楷體" pitchFamily="65" charset="-120"/>
                <a:ea typeface="標楷體" pitchFamily="65" charset="-120"/>
                <a:cs typeface="+mn-cs"/>
              </a:rPr>
              <a:t>）</a:t>
            </a:r>
            <a:endParaRPr lang="en-US" altLang="zh-TW" sz="2000" dirty="0">
              <a:solidFill>
                <a:srgbClr val="0000FF"/>
              </a:solidFill>
              <a:latin typeface="標楷體" pitchFamily="65" charset="-120"/>
              <a:ea typeface="標楷體" pitchFamily="65" charset="-120"/>
              <a:cs typeface="+mn-cs"/>
            </a:endParaRPr>
          </a:p>
        </p:txBody>
      </p:sp>
      <p:sp>
        <p:nvSpPr>
          <p:cNvPr id="6" name="Rectangle 2"/>
          <p:cNvSpPr>
            <a:spLocks noGrp="1" noChangeArrowheads="1"/>
          </p:cNvSpPr>
          <p:nvPr>
            <p:ph type="title"/>
            <p:custDataLst>
              <p:tags r:id="rId1"/>
            </p:custDataLst>
          </p:nvPr>
        </p:nvSpPr>
        <p:spPr>
          <a:xfrm>
            <a:off x="3563888" y="1700808"/>
            <a:ext cx="2520280" cy="792088"/>
          </a:xfrm>
        </p:spPr>
        <p:txBody>
          <a:bodyPr>
            <a:noAutofit/>
          </a:bodyPr>
          <a:lstStyle/>
          <a:p>
            <a:pPr algn="ctr">
              <a:defRPr lang="zh-TW"/>
            </a:pPr>
            <a:r>
              <a:rPr lang="zh-TW" altLang="en-US" sz="3800" u="sng" dirty="0">
                <a:solidFill>
                  <a:schemeClr val="tx1"/>
                </a:solidFill>
                <a:latin typeface="華康中圓體" pitchFamily="49" charset="-120"/>
                <a:ea typeface="華康中圓體" pitchFamily="49" charset="-120"/>
              </a:rPr>
              <a:t>洽詢單位</a:t>
            </a:r>
            <a:endParaRPr lang="zh-TW" sz="3800" u="sng" dirty="0">
              <a:solidFill>
                <a:schemeClr val="tx1"/>
              </a:solidFill>
              <a:latin typeface="華康中圓體" pitchFamily="49" charset="-120"/>
              <a:ea typeface="華康中圓體" pitchFamily="49" charset="-120"/>
            </a:endParaRPr>
          </a:p>
        </p:txBody>
      </p:sp>
    </p:spTree>
    <p:extLst>
      <p:ext uri="{BB962C8B-B14F-4D97-AF65-F5344CB8AC3E}">
        <p14:creationId xmlns:p14="http://schemas.microsoft.com/office/powerpoint/2010/main" val="32375339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一、應屆畢業生規定：</a:t>
            </a:r>
          </a:p>
        </p:txBody>
      </p:sp>
      <p:sp>
        <p:nvSpPr>
          <p:cNvPr id="3" name="內容版面配置區 2"/>
          <p:cNvSpPr>
            <a:spLocks noGrp="1"/>
          </p:cNvSpPr>
          <p:nvPr>
            <p:ph idx="1"/>
          </p:nvPr>
        </p:nvSpPr>
        <p:spPr>
          <a:xfrm>
            <a:off x="762000" y="1412777"/>
            <a:ext cx="8077200" cy="4680520"/>
          </a:xfrm>
        </p:spPr>
        <p:txBody>
          <a:bodyPr>
            <a:normAutofit lnSpcReduction="10000"/>
          </a:bodyPr>
          <a:lstStyle/>
          <a:p>
            <a:r>
              <a:rPr lang="zh-TW" altLang="en-US" sz="3000" dirty="0">
                <a:latin typeface="標楷體" pitchFamily="65" charset="-120"/>
                <a:ea typeface="標楷體" pitchFamily="65" charset="-120"/>
              </a:rPr>
              <a:t>應屆畢業生規定：</a:t>
            </a:r>
            <a:endParaRPr lang="en-US" altLang="zh-TW" sz="3000" dirty="0">
              <a:latin typeface="標楷體" pitchFamily="65" charset="-120"/>
              <a:ea typeface="標楷體" pitchFamily="65" charset="-120"/>
            </a:endParaRPr>
          </a:p>
          <a:p>
            <a:pPr marL="0" indent="0">
              <a:buNone/>
            </a:pPr>
            <a:r>
              <a:rPr lang="zh-TW" altLang="en-US" dirty="0"/>
              <a:t>　</a:t>
            </a:r>
            <a:endParaRPr lang="en-US" altLang="zh-TW" dirty="0"/>
          </a:p>
          <a:p>
            <a:pPr marL="0" indent="0">
              <a:buNone/>
            </a:pPr>
            <a:r>
              <a:rPr lang="zh-TW" altLang="en-US" dirty="0"/>
              <a:t>　</a:t>
            </a:r>
            <a:endParaRPr lang="en-US" altLang="zh-TW" dirty="0"/>
          </a:p>
          <a:p>
            <a:pPr marL="0" indent="0">
              <a:buNone/>
            </a:pPr>
            <a:endParaRPr lang="en-US" altLang="zh-TW" dirty="0"/>
          </a:p>
          <a:p>
            <a:r>
              <a:rPr lang="zh-TW" altLang="en-US" sz="3000" dirty="0">
                <a:latin typeface="標楷體" pitchFamily="65" charset="-120"/>
                <a:ea typeface="標楷體" pitchFamily="65" charset="-120"/>
              </a:rPr>
              <a:t>未修足學期數，但學分已修足欲畢業者，須依學則第</a:t>
            </a:r>
            <a:r>
              <a:rPr lang="en-US" altLang="zh-TW" sz="3000" dirty="0">
                <a:latin typeface="標楷體" pitchFamily="65" charset="-120"/>
                <a:ea typeface="標楷體" pitchFamily="65" charset="-120"/>
              </a:rPr>
              <a:t>54</a:t>
            </a:r>
            <a:r>
              <a:rPr lang="zh-TW" altLang="en-US" sz="3000" dirty="0">
                <a:latin typeface="標楷體" pitchFamily="65" charset="-120"/>
                <a:ea typeface="標楷體" pitchFamily="65" charset="-120"/>
              </a:rPr>
              <a:t>條規定申請提前</a:t>
            </a:r>
            <a:r>
              <a:rPr lang="en-US" altLang="zh-TW" sz="3000" dirty="0">
                <a:latin typeface="標楷體" pitchFamily="65" charset="-120"/>
                <a:ea typeface="標楷體" pitchFamily="65" charset="-120"/>
              </a:rPr>
              <a:t>1</a:t>
            </a:r>
            <a:r>
              <a:rPr lang="zh-TW" altLang="en-US" sz="3000" dirty="0">
                <a:latin typeface="標楷體" pitchFamily="65" charset="-120"/>
                <a:ea typeface="標楷體" pitchFamily="65" charset="-120"/>
              </a:rPr>
              <a:t>學期畢業，審核通過者始得畢業。</a:t>
            </a:r>
            <a:endParaRPr lang="en-US" altLang="zh-TW" sz="3000" dirty="0">
              <a:latin typeface="標楷體" pitchFamily="65" charset="-120"/>
              <a:ea typeface="標楷體" pitchFamily="65" charset="-120"/>
            </a:endParaRPr>
          </a:p>
          <a:p>
            <a:r>
              <a:rPr lang="zh-TW" altLang="en-US" sz="3000" dirty="0">
                <a:latin typeface="標楷體" pitchFamily="65" charset="-120"/>
                <a:ea typeface="標楷體" pitchFamily="65" charset="-120"/>
              </a:rPr>
              <a:t>申請提前畢業，請依「本校行事曆」規定時間辦理，約為期中考後</a:t>
            </a:r>
            <a:r>
              <a:rPr lang="en-US" altLang="zh-TW" sz="3000" dirty="0">
                <a:latin typeface="標楷體" pitchFamily="65" charset="-120"/>
                <a:ea typeface="標楷體" pitchFamily="65" charset="-120"/>
              </a:rPr>
              <a:t>1</a:t>
            </a:r>
            <a:r>
              <a:rPr lang="zh-TW" altLang="en-US" sz="3000" dirty="0">
                <a:latin typeface="標楷體" pitchFamily="65" charset="-120"/>
                <a:ea typeface="標楷體" pitchFamily="65" charset="-120"/>
              </a:rPr>
              <a:t>週內申請。</a:t>
            </a:r>
            <a:endParaRPr lang="zh-TW" altLang="en-US" sz="3000" dirty="0"/>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2</a:t>
            </a:fld>
            <a:endParaRPr kumimoji="0"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993651703"/>
              </p:ext>
            </p:extLst>
          </p:nvPr>
        </p:nvGraphicFramePr>
        <p:xfrm>
          <a:off x="1619672" y="1988840"/>
          <a:ext cx="4752528" cy="1371600"/>
        </p:xfrm>
        <a:graphic>
          <a:graphicData uri="http://schemas.openxmlformats.org/drawingml/2006/table">
            <a:tbl>
              <a:tblPr firstRow="1" bandRow="1"/>
              <a:tblGrid>
                <a:gridCol w="4752528">
                  <a:extLst>
                    <a:ext uri="{9D8B030D-6E8A-4147-A177-3AD203B41FA5}">
                      <a16:colId xmlns:a16="http://schemas.microsoft.com/office/drawing/2014/main" val="20000"/>
                    </a:ext>
                  </a:extLst>
                </a:gridCol>
              </a:tblGrid>
              <a:tr h="370840">
                <a:tc>
                  <a:txBody>
                    <a:bodyPr/>
                    <a:lstStyle/>
                    <a:p>
                      <a:pPr algn="ctr">
                        <a:spcAft>
                          <a:spcPts val="0"/>
                        </a:spcAft>
                      </a:pPr>
                      <a:r>
                        <a:rPr lang="zh-TW" sz="2400" b="1" kern="1200" dirty="0">
                          <a:solidFill>
                            <a:srgbClr val="000000"/>
                          </a:solidFill>
                          <a:effectLst/>
                          <a:latin typeface="標楷體" pitchFamily="65" charset="-120"/>
                          <a:ea typeface="標楷體" pitchFamily="65" charset="-120"/>
                          <a:cs typeface="Arial"/>
                        </a:rPr>
                        <a:t>四技</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370840">
                <a:tc>
                  <a:txBody>
                    <a:bodyPr/>
                    <a:lstStyle/>
                    <a:p>
                      <a:pPr algn="ctr">
                        <a:spcAft>
                          <a:spcPts val="0"/>
                        </a:spcAft>
                      </a:pPr>
                      <a:r>
                        <a:rPr lang="en-US" sz="2400" kern="1200" dirty="0">
                          <a:solidFill>
                            <a:srgbClr val="000000"/>
                          </a:solidFill>
                          <a:effectLst/>
                          <a:latin typeface="標楷體" pitchFamily="65" charset="-120"/>
                          <a:ea typeface="標楷體" pitchFamily="65" charset="-120"/>
                        </a:rPr>
                        <a:t>8</a:t>
                      </a:r>
                      <a:r>
                        <a:rPr lang="zh-TW" sz="2400" kern="1200" dirty="0">
                          <a:solidFill>
                            <a:srgbClr val="000000"/>
                          </a:solidFill>
                          <a:effectLst/>
                          <a:latin typeface="標楷體" pitchFamily="65" charset="-120"/>
                          <a:ea typeface="標楷體" pitchFamily="65" charset="-120"/>
                          <a:cs typeface="Arial"/>
                        </a:rPr>
                        <a:t>學期</a:t>
                      </a:r>
                      <a:r>
                        <a:rPr lang="zh-TW" altLang="en-US" sz="2400" kern="1200" dirty="0">
                          <a:solidFill>
                            <a:srgbClr val="000000"/>
                          </a:solidFill>
                          <a:effectLst/>
                          <a:latin typeface="標楷體" pitchFamily="65" charset="-120"/>
                          <a:ea typeface="標楷體" pitchFamily="65" charset="-120"/>
                          <a:cs typeface="Arial"/>
                        </a:rPr>
                        <a:t>皆在學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l">
                        <a:spcAft>
                          <a:spcPts val="0"/>
                        </a:spcAft>
                      </a:pPr>
                      <a:r>
                        <a:rPr lang="zh-TW" altLang="en-US" sz="2400" kern="100" dirty="0">
                          <a:effectLst/>
                          <a:latin typeface="標楷體" pitchFamily="65" charset="-120"/>
                          <a:ea typeface="標楷體" pitchFamily="65" charset="-120"/>
                        </a:rPr>
                        <a:t>註：休學之學期不算在學。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138132"/>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二、畢業自審：</a:t>
            </a:r>
            <a:endParaRPr lang="zh-TW" altLang="en-US" sz="3400" dirty="0"/>
          </a:p>
        </p:txBody>
      </p:sp>
      <p:sp>
        <p:nvSpPr>
          <p:cNvPr id="3" name="內容版面配置區 2"/>
          <p:cNvSpPr>
            <a:spLocks noGrp="1"/>
          </p:cNvSpPr>
          <p:nvPr>
            <p:ph idx="1"/>
          </p:nvPr>
        </p:nvSpPr>
        <p:spPr>
          <a:xfrm>
            <a:off x="762000" y="1340769"/>
            <a:ext cx="8077200" cy="5184576"/>
          </a:xfrm>
        </p:spPr>
        <p:txBody>
          <a:bodyPr>
            <a:noAutofit/>
          </a:bodyPr>
          <a:lstStyle/>
          <a:p>
            <a:r>
              <a:rPr lang="zh-TW" altLang="en-US" sz="2800" dirty="0">
                <a:latin typeface="標楷體" pitchFamily="65" charset="-120"/>
                <a:ea typeface="標楷體" pitchFamily="65" charset="-120"/>
              </a:rPr>
              <a:t>畢業應修科目及學分數，係依入學時之課程規劃表修習。</a:t>
            </a:r>
            <a:endParaRPr lang="en-US" altLang="zh-TW" sz="2800" dirty="0">
              <a:latin typeface="標楷體" pitchFamily="65" charset="-120"/>
              <a:ea typeface="標楷體" pitchFamily="65" charset="-120"/>
            </a:endParaRPr>
          </a:p>
          <a:p>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學生資訊系統＼畢業審核自審</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自我審核各應修類別是否有漏修。</a:t>
            </a:r>
            <a:endParaRPr lang="en-US" altLang="zh-TW" sz="2800" dirty="0">
              <a:latin typeface="標楷體" pitchFamily="65" charset="-120"/>
              <a:ea typeface="標楷體" pitchFamily="65" charset="-120"/>
            </a:endParaRPr>
          </a:p>
          <a:p>
            <a:pPr>
              <a:spcBef>
                <a:spcPts val="1200"/>
              </a:spcBef>
            </a:pPr>
            <a:r>
              <a:rPr lang="zh-TW" altLang="en-US" sz="2800" dirty="0">
                <a:latin typeface="標楷體" pitchFamily="65" charset="-120"/>
                <a:ea typeface="標楷體" pitchFamily="65" charset="-120"/>
              </a:rPr>
              <a:t>「畢業審核自審」自三上起，即可自行上網查看。</a:t>
            </a:r>
          </a:p>
          <a:p>
            <a:pPr>
              <a:spcBef>
                <a:spcPts val="1200"/>
              </a:spcBef>
            </a:pPr>
            <a:r>
              <a:rPr lang="zh-TW" altLang="en-US" sz="2800" dirty="0">
                <a:latin typeface="標楷體" pitchFamily="65" charset="-120"/>
                <a:ea typeface="標楷體" pitchFamily="65" charset="-120"/>
              </a:rPr>
              <a:t>校訂必修及專業必修，若為重補修課會對應至「自由選修」頁籤，請先與通識中心老師或系辦助教確認後，再於</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自審異動</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註記即可。</a:t>
            </a:r>
            <a:endParaRPr lang="en-US" altLang="zh-TW" sz="2800" dirty="0">
              <a:latin typeface="標楷體" pitchFamily="65" charset="-120"/>
              <a:ea typeface="標楷體" pitchFamily="65" charset="-120"/>
            </a:endParaRPr>
          </a:p>
          <a:p>
            <a:pPr>
              <a:spcBef>
                <a:spcPts val="1200"/>
              </a:spcBef>
            </a:pPr>
            <a:r>
              <a:rPr lang="zh-TW" altLang="en-US" sz="2800" b="1" dirty="0">
                <a:solidFill>
                  <a:srgbClr val="FF0000"/>
                </a:solidFill>
                <a:latin typeface="標楷體" pitchFamily="65" charset="-120"/>
                <a:ea typeface="標楷體" pitchFamily="65" charset="-120"/>
              </a:rPr>
              <a:t>自審異動後，須經系辦助教確認並審核通過後，才會對應至正確的位置</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3</a:t>
            </a:fld>
            <a:endParaRPr kumimoji="0" lang="zh-TW" altLang="en-US"/>
          </a:p>
        </p:txBody>
      </p:sp>
    </p:spTree>
    <p:extLst>
      <p:ext uri="{BB962C8B-B14F-4D97-AF65-F5344CB8AC3E}">
        <p14:creationId xmlns:p14="http://schemas.microsoft.com/office/powerpoint/2010/main" val="4083541187"/>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485656"/>
            <a:ext cx="8077200" cy="1503184"/>
          </a:xfrm>
        </p:spPr>
        <p:txBody>
          <a:bodyPr>
            <a:normAutofit fontScale="90000"/>
          </a:bodyPr>
          <a:lstStyle/>
          <a:p>
            <a:pPr>
              <a:lnSpc>
                <a:spcPts val="5500"/>
              </a:lnSpc>
              <a:spcBef>
                <a:spcPts val="600"/>
              </a:spcBef>
            </a:pPr>
            <a:r>
              <a:rPr lang="zh-TW" altLang="en-US" sz="3800" dirty="0">
                <a:latin typeface="華康中圓體" pitchFamily="49" charset="-120"/>
                <a:ea typeface="華康中圓體" pitchFamily="49" charset="-120"/>
              </a:rPr>
              <a:t>三、</a:t>
            </a:r>
            <a:r>
              <a:rPr lang="zh-TW" altLang="en-US" sz="3800" dirty="0">
                <a:solidFill>
                  <a:srgbClr val="0000FF"/>
                </a:solidFill>
                <a:latin typeface="華康中圓體" pitchFamily="49" charset="-120"/>
                <a:ea typeface="華康中圓體" pitchFamily="49" charset="-120"/>
              </a:rPr>
              <a:t>營建系（四日）</a:t>
            </a:r>
            <a:r>
              <a:rPr lang="zh-TW" altLang="en-US" sz="3800" dirty="0">
                <a:latin typeface="華康中圓體" pitchFamily="49" charset="-120"/>
                <a:ea typeface="華康中圓體" pitchFamily="49" charset="-120"/>
              </a:rPr>
              <a:t>畢業資格應修學分數：</a:t>
            </a:r>
            <a:r>
              <a:rPr lang="en-US" altLang="zh-TW" sz="3800" dirty="0">
                <a:latin typeface="華康中圓體" pitchFamily="49" charset="-120"/>
                <a:ea typeface="華康中圓體" pitchFamily="49" charset="-120"/>
              </a:rPr>
              <a:t/>
            </a:r>
            <a:br>
              <a:rPr lang="en-US" altLang="zh-TW" sz="3800" dirty="0">
                <a:latin typeface="華康中圓體" pitchFamily="49" charset="-120"/>
                <a:ea typeface="華康中圓體" pitchFamily="49" charset="-120"/>
              </a:rPr>
            </a:br>
            <a:r>
              <a:rPr lang="zh-TW" altLang="en-US" sz="3800" dirty="0">
                <a:latin typeface="華康中圓體" pitchFamily="49" charset="-120"/>
                <a:ea typeface="華康中圓體" pitchFamily="49" charset="-120"/>
              </a:rPr>
              <a:t>◎</a:t>
            </a:r>
            <a:r>
              <a:rPr lang="zh-TW" altLang="en-US" sz="2900" dirty="0">
                <a:latin typeface="標楷體" pitchFamily="65" charset="-120"/>
                <a:ea typeface="標楷體" pitchFamily="65" charset="-120"/>
              </a:rPr>
              <a:t>適用課規：</a:t>
            </a:r>
            <a:r>
              <a:rPr lang="en-US" altLang="zh-TW" sz="2900" dirty="0">
                <a:latin typeface="標楷體" pitchFamily="65" charset="-120"/>
                <a:ea typeface="標楷體" pitchFamily="65" charset="-120"/>
              </a:rPr>
              <a:t>108</a:t>
            </a:r>
            <a:r>
              <a:rPr lang="zh-TW" altLang="en-US" sz="2900" dirty="0">
                <a:latin typeface="標楷體" pitchFamily="65" charset="-120"/>
                <a:ea typeface="標楷體" pitchFamily="65" charset="-120"/>
              </a:rPr>
              <a:t>學年度入學適用</a:t>
            </a:r>
            <a:endParaRPr lang="zh-TW" sz="2900" dirty="0">
              <a:latin typeface="標楷體" pitchFamily="65" charset="-120"/>
              <a:ea typeface="標楷體" pitchFamily="65" charset="-120"/>
            </a:endParaRPr>
          </a:p>
        </p:txBody>
      </p:sp>
      <p:sp>
        <p:nvSpPr>
          <p:cNvPr id="4" name="Title 1"/>
          <p:cNvSpPr txBox="1">
            <a:spLocks/>
          </p:cNvSpPr>
          <p:nvPr/>
        </p:nvSpPr>
        <p:spPr>
          <a:xfrm>
            <a:off x="827584" y="6093296"/>
            <a:ext cx="7920880" cy="432048"/>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畢業自審：請至</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學生資訊系統</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畢業審核自審</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先進行自審作業。</a:t>
            </a:r>
          </a:p>
        </p:txBody>
      </p:sp>
      <p:graphicFrame>
        <p:nvGraphicFramePr>
          <p:cNvPr id="5" name="表格 4"/>
          <p:cNvGraphicFramePr>
            <a:graphicFrameLocks noGrp="1"/>
          </p:cNvGraphicFramePr>
          <p:nvPr>
            <p:extLst>
              <p:ext uri="{D42A27DB-BD31-4B8C-83A1-F6EECF244321}">
                <p14:modId xmlns:p14="http://schemas.microsoft.com/office/powerpoint/2010/main" val="2255000793"/>
              </p:ext>
            </p:extLst>
          </p:nvPr>
        </p:nvGraphicFramePr>
        <p:xfrm>
          <a:off x="899592" y="1988840"/>
          <a:ext cx="7776863" cy="3841402"/>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433398">
                  <a:extLst>
                    <a:ext uri="{9D8B030D-6E8A-4147-A177-3AD203B41FA5}">
                      <a16:colId xmlns:a16="http://schemas.microsoft.com/office/drawing/2014/main" val="20001"/>
                    </a:ext>
                  </a:extLst>
                </a:gridCol>
                <a:gridCol w="1382931">
                  <a:extLst>
                    <a:ext uri="{9D8B030D-6E8A-4147-A177-3AD203B41FA5}">
                      <a16:colId xmlns:a16="http://schemas.microsoft.com/office/drawing/2014/main" val="20002"/>
                    </a:ext>
                  </a:extLst>
                </a:gridCol>
                <a:gridCol w="1410843">
                  <a:extLst>
                    <a:ext uri="{9D8B030D-6E8A-4147-A177-3AD203B41FA5}">
                      <a16:colId xmlns:a16="http://schemas.microsoft.com/office/drawing/2014/main" val="20003"/>
                    </a:ext>
                  </a:extLst>
                </a:gridCol>
                <a:gridCol w="1202623">
                  <a:extLst>
                    <a:ext uri="{9D8B030D-6E8A-4147-A177-3AD203B41FA5}">
                      <a16:colId xmlns:a16="http://schemas.microsoft.com/office/drawing/2014/main" val="20004"/>
                    </a:ext>
                  </a:extLst>
                </a:gridCol>
                <a:gridCol w="1044162">
                  <a:extLst>
                    <a:ext uri="{9D8B030D-6E8A-4147-A177-3AD203B41FA5}">
                      <a16:colId xmlns:a16="http://schemas.microsoft.com/office/drawing/2014/main" val="20005"/>
                    </a:ext>
                  </a:extLst>
                </a:gridCol>
              </a:tblGrid>
              <a:tr h="790324">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5">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256327">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校訂必修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自由</a:t>
                      </a:r>
                      <a:endParaRPr lang="en-US" altLang="zh-TW" sz="2200" kern="1200" dirty="0">
                        <a:solidFill>
                          <a:srgbClr val="000000"/>
                        </a:solidFill>
                        <a:effectLst/>
                        <a:latin typeface="Times New Roman"/>
                        <a:ea typeface="標楷體"/>
                        <a:cs typeface="新細明體"/>
                      </a:endParaRPr>
                    </a:p>
                    <a:p>
                      <a:pPr algn="ctr">
                        <a:spcAft>
                          <a:spcPts val="0"/>
                        </a:spcAft>
                      </a:pPr>
                      <a:r>
                        <a:rPr lang="zh-TW" sz="2200" kern="1200" dirty="0">
                          <a:solidFill>
                            <a:srgbClr val="000000"/>
                          </a:solidFill>
                          <a:effectLst/>
                          <a:latin typeface="Times New Roman"/>
                          <a:ea typeface="標楷體"/>
                          <a:cs typeface="新細明體"/>
                        </a:rPr>
                        <a:t>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0" dirty="0">
                          <a:effectLst/>
                          <a:latin typeface="Times New Roman"/>
                          <a:ea typeface="標楷體"/>
                          <a:cs typeface="新細明體"/>
                        </a:rPr>
                        <a:t>總學</a:t>
                      </a:r>
                      <a:endParaRPr lang="en-US" altLang="zh-TW" sz="2200" kern="0" dirty="0">
                        <a:effectLst/>
                        <a:latin typeface="Times New Roman"/>
                        <a:ea typeface="標楷體"/>
                        <a:cs typeface="新細明體"/>
                      </a:endParaRPr>
                    </a:p>
                    <a:p>
                      <a:pPr algn="ctr">
                        <a:spcAft>
                          <a:spcPts val="0"/>
                        </a:spcAft>
                      </a:pPr>
                      <a:r>
                        <a:rPr lang="zh-TW" sz="2200" kern="0" dirty="0">
                          <a:effectLst/>
                          <a:latin typeface="Times New Roman"/>
                          <a:ea typeface="標楷體"/>
                          <a:cs typeface="新細明體"/>
                        </a:rPr>
                        <a:t>分數</a:t>
                      </a:r>
                      <a:endParaRPr lang="zh-TW" sz="2200" kern="100" dirty="0">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794751">
                <a:tc>
                  <a:txBody>
                    <a:bodyPr/>
                    <a:lstStyle/>
                    <a:p>
                      <a:pPr algn="ctr">
                        <a:spcAft>
                          <a:spcPts val="0"/>
                        </a:spcAft>
                      </a:pPr>
                      <a:r>
                        <a:rPr lang="zh-TW" sz="2200" kern="1200" dirty="0">
                          <a:solidFill>
                            <a:srgbClr val="000000"/>
                          </a:solidFill>
                          <a:effectLst/>
                          <a:latin typeface="Times New Roman"/>
                          <a:ea typeface="標楷體"/>
                          <a:cs typeface="新細明體"/>
                        </a:rPr>
                        <a:t>應修科目數及學分</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2400" kern="1200" dirty="0">
                          <a:solidFill>
                            <a:srgbClr val="0000FF"/>
                          </a:solidFill>
                          <a:effectLst/>
                          <a:latin typeface="Times New Roman"/>
                          <a:ea typeface="標楷體"/>
                          <a:cs typeface="新細明體"/>
                        </a:rPr>
                        <a:t>30</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400" kern="1200" dirty="0">
                          <a:solidFill>
                            <a:srgbClr val="0000FF"/>
                          </a:solidFill>
                          <a:effectLst/>
                          <a:latin typeface="Times New Roman"/>
                          <a:ea typeface="標楷體"/>
                          <a:cs typeface="新細明體"/>
                        </a:rPr>
                        <a:t>82</a:t>
                      </a:r>
                      <a:r>
                        <a:rPr lang="zh-TW" sz="2400" kern="1200" dirty="0">
                          <a:solidFill>
                            <a:srgbClr val="0000FF"/>
                          </a:solidFill>
                          <a:effectLst/>
                          <a:latin typeface="Times New Roman"/>
                          <a:ea typeface="標楷體"/>
                          <a:cs typeface="新細明體"/>
                        </a:rPr>
                        <a:t>學分</a:t>
                      </a:r>
                      <a:endParaRPr lang="en-US" altLang="zh-TW" sz="2400" kern="1200" dirty="0">
                        <a:solidFill>
                          <a:srgbClr val="0000FF"/>
                        </a:solidFill>
                        <a:effectLst/>
                        <a:latin typeface="Times New Roman"/>
                        <a:ea typeface="標楷體"/>
                        <a:cs typeface="新細明體"/>
                      </a:endParaRPr>
                    </a:p>
                    <a:p>
                      <a:pPr algn="ctr">
                        <a:spcAft>
                          <a:spcPts val="0"/>
                        </a:spcAft>
                      </a:pPr>
                      <a:r>
                        <a:rPr lang="en-US" altLang="zh-TW" sz="1600" b="1" kern="100" baseline="0" dirty="0">
                          <a:solidFill>
                            <a:srgbClr val="0000FF"/>
                          </a:solidFill>
                          <a:effectLst/>
                          <a:latin typeface="Times New Roman"/>
                          <a:ea typeface="標楷體" panose="03000509000000000000" pitchFamily="65" charset="-120"/>
                          <a:cs typeface="新細明體"/>
                        </a:rPr>
                        <a:t>(</a:t>
                      </a:r>
                      <a:r>
                        <a:rPr lang="zh-TW" altLang="en-US" sz="1600" b="1" kern="100" baseline="0" dirty="0">
                          <a:solidFill>
                            <a:srgbClr val="0000FF"/>
                          </a:solidFill>
                          <a:effectLst/>
                          <a:latin typeface="Times New Roman"/>
                          <a:ea typeface="標楷體" panose="03000509000000000000" pitchFamily="65" charset="-120"/>
                          <a:cs typeface="新細明體"/>
                        </a:rPr>
                        <a:t>第四學年專業必修</a:t>
                      </a:r>
                      <a:r>
                        <a:rPr lang="en-US" altLang="zh-TW" sz="1600" b="1" kern="100" baseline="0" dirty="0">
                          <a:solidFill>
                            <a:srgbClr val="0000FF"/>
                          </a:solidFill>
                          <a:effectLst/>
                          <a:latin typeface="Times New Roman"/>
                          <a:ea typeface="標楷體" panose="03000509000000000000" pitchFamily="65" charset="-120"/>
                          <a:cs typeface="新細明體"/>
                        </a:rPr>
                        <a:t>4</a:t>
                      </a:r>
                      <a:r>
                        <a:rPr lang="zh-TW" altLang="en-US" sz="1600" b="1" kern="100" baseline="0" dirty="0">
                          <a:solidFill>
                            <a:srgbClr val="0000FF"/>
                          </a:solidFill>
                          <a:effectLst/>
                          <a:latin typeface="Times New Roman"/>
                          <a:ea typeface="標楷體" panose="03000509000000000000" pitchFamily="65" charset="-120"/>
                          <a:cs typeface="新細明體"/>
                        </a:rPr>
                        <a:t>選</a:t>
                      </a:r>
                      <a:r>
                        <a:rPr lang="en-US" altLang="zh-TW" sz="1600" b="1" kern="100" baseline="0" dirty="0">
                          <a:solidFill>
                            <a:srgbClr val="0000FF"/>
                          </a:solidFill>
                          <a:effectLst/>
                          <a:latin typeface="Times New Roman"/>
                          <a:ea typeface="標楷體" panose="03000509000000000000" pitchFamily="65" charset="-120"/>
                          <a:cs typeface="新細明體"/>
                        </a:rPr>
                        <a:t>1</a:t>
                      </a:r>
                      <a:r>
                        <a:rPr lang="zh-TW" altLang="en-US" sz="1600" b="1" kern="100" baseline="0" dirty="0">
                          <a:solidFill>
                            <a:srgbClr val="0000FF"/>
                          </a:solidFill>
                          <a:effectLst/>
                          <a:latin typeface="Times New Roman"/>
                          <a:ea typeface="標楷體" panose="03000509000000000000" pitchFamily="65" charset="-120"/>
                          <a:cs typeface="新細明體"/>
                        </a:rPr>
                        <a:t>修習</a:t>
                      </a:r>
                      <a:r>
                        <a:rPr lang="en-US" altLang="zh-TW" sz="1600" b="1" kern="100" baseline="0" dirty="0">
                          <a:solidFill>
                            <a:srgbClr val="0000FF"/>
                          </a:solidFill>
                          <a:effectLst/>
                          <a:latin typeface="Times New Roman"/>
                          <a:ea typeface="標楷體" panose="03000509000000000000" pitchFamily="65" charset="-120"/>
                          <a:cs typeface="新細明體"/>
                        </a:rPr>
                        <a:t>)</a:t>
                      </a:r>
                      <a:endParaRPr lang="zh-TW" sz="1600" b="1" kern="100" baseline="0" dirty="0">
                        <a:solidFill>
                          <a:srgbClr val="0000FF"/>
                        </a:solidFill>
                        <a:effectLst/>
                        <a:latin typeface="Times New Roman"/>
                        <a:ea typeface="標楷體" panose="03000509000000000000" pitchFamily="65" charset="-120"/>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1200" dirty="0">
                          <a:solidFill>
                            <a:srgbClr val="0000FF"/>
                          </a:solidFill>
                          <a:effectLst/>
                          <a:latin typeface="Times New Roman"/>
                          <a:ea typeface="標楷體"/>
                          <a:cs typeface="新細明體"/>
                        </a:rPr>
                        <a:t>最少應選修</a:t>
                      </a:r>
                      <a:r>
                        <a:rPr lang="en-US" altLang="zh-TW" sz="2400" kern="1200" dirty="0">
                          <a:solidFill>
                            <a:srgbClr val="0000FF"/>
                          </a:solidFill>
                          <a:effectLst/>
                          <a:latin typeface="Times New Roman"/>
                          <a:ea typeface="標楷體"/>
                          <a:cs typeface="新細明體"/>
                        </a:rPr>
                        <a:t>16</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200" dirty="0">
                          <a:solidFill>
                            <a:srgbClr val="0000FF"/>
                          </a:solidFill>
                          <a:effectLst/>
                          <a:latin typeface="Times New Roman"/>
                          <a:ea typeface="標楷體"/>
                          <a:cs typeface="新細明體"/>
                        </a:rPr>
                        <a:t>6</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FF"/>
                          </a:solidFill>
                          <a:effectLst/>
                          <a:latin typeface="Times New Roman"/>
                          <a:ea typeface="標楷體"/>
                          <a:cs typeface="新細明體"/>
                        </a:rPr>
                        <a:t>134</a:t>
                      </a:r>
                      <a:r>
                        <a:rPr lang="zh-TW" sz="2400" kern="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投影片編號版面配置區 6"/>
          <p:cNvSpPr>
            <a:spLocks noGrp="1"/>
          </p:cNvSpPr>
          <p:nvPr>
            <p:ph type="sldNum" sz="quarter" idx="12"/>
          </p:nvPr>
        </p:nvSpPr>
        <p:spPr/>
        <p:txBody>
          <a:bodyPr/>
          <a:lstStyle/>
          <a:p>
            <a:fld id="{33D6E5A2-EC83-451F-A719-9AC1370DD5CF}" type="slidenum">
              <a:rPr lang="en-US" altLang="zh-TW" smtClean="0"/>
              <a:pPr/>
              <a:t>4</a:t>
            </a:fld>
            <a:endParaRPr kumimoji="0" lang="zh-TW" altLang="en-US"/>
          </a:p>
        </p:txBody>
      </p:sp>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33D6E5A2-EC83-451F-A719-9AC1370DD5CF}" type="slidenum">
              <a:rPr lang="en-US" altLang="zh-TW" smtClean="0"/>
              <a:pPr/>
              <a:t>5</a:t>
            </a:fld>
            <a:endParaRPr kumimoji="0"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986489322"/>
              </p:ext>
            </p:extLst>
          </p:nvPr>
        </p:nvGraphicFramePr>
        <p:xfrm>
          <a:off x="971600" y="1340768"/>
          <a:ext cx="7776863" cy="4536505"/>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64942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512167">
                  <a:extLst>
                    <a:ext uri="{9D8B030D-6E8A-4147-A177-3AD203B41FA5}">
                      <a16:colId xmlns:a16="http://schemas.microsoft.com/office/drawing/2014/main" val="20004"/>
                    </a:ext>
                  </a:extLst>
                </a:gridCol>
              </a:tblGrid>
              <a:tr h="827153">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4">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841343">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校訂必修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自由選修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868009">
                <a:tc>
                  <a:txBody>
                    <a:bodyPr/>
                    <a:lstStyle/>
                    <a:p>
                      <a:pPr algn="ctr">
                        <a:spcAft>
                          <a:spcPts val="0"/>
                        </a:spcAft>
                      </a:pPr>
                      <a:r>
                        <a:rPr lang="zh-TW" sz="2400" kern="100" dirty="0">
                          <a:solidFill>
                            <a:srgbClr val="000000"/>
                          </a:solidFill>
                          <a:effectLst/>
                          <a:latin typeface="Times New Roman"/>
                          <a:ea typeface="標楷體"/>
                          <a:cs typeface="Arial"/>
                        </a:rPr>
                        <a:t>備註</a:t>
                      </a:r>
                      <a:endParaRPr lang="zh-TW" sz="1000" dirty="0">
                        <a:effectLst/>
                        <a:latin typeface="Times New Roman"/>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DE9D9"/>
                    </a:solidFill>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除表列課程外，尚須修習「大學入門」及「創造力講座」</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以系上開立之課程為主</a:t>
                      </a:r>
                      <a:endParaRPr lang="en-US" altLang="zh-TW" sz="2600" kern="100" dirty="0">
                        <a:solidFill>
                          <a:srgbClr val="000000"/>
                        </a:solidFill>
                        <a:effectLst/>
                        <a:latin typeface="Times New Roman"/>
                        <a:ea typeface="標楷體"/>
                        <a:cs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多修之學分數</a:t>
                      </a:r>
                      <a:r>
                        <a:rPr lang="zh-TW" sz="2600" b="1" kern="100" dirty="0">
                          <a:solidFill>
                            <a:srgbClr val="FF0000"/>
                          </a:solidFill>
                          <a:effectLst/>
                          <a:latin typeface="Times New Roman"/>
                          <a:ea typeface="標楷體"/>
                          <a:cs typeface="Arial"/>
                        </a:rPr>
                        <a:t>得</a:t>
                      </a:r>
                      <a:r>
                        <a:rPr lang="zh-TW" sz="2600" kern="100" dirty="0">
                          <a:solidFill>
                            <a:srgbClr val="000000"/>
                          </a:solidFill>
                          <a:effectLst/>
                          <a:latin typeface="Times New Roman"/>
                          <a:ea typeface="標楷體"/>
                          <a:cs typeface="Arial"/>
                        </a:rPr>
                        <a:t>認列為自由選修</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altLang="zh-TW" sz="2600" b="1" kern="100" dirty="0">
                          <a:solidFill>
                            <a:srgbClr val="FF0000"/>
                          </a:solidFill>
                          <a:effectLst/>
                          <a:latin typeface="Times New Roman"/>
                          <a:ea typeface="標楷體"/>
                          <a:cs typeface="Arial"/>
                        </a:rPr>
                        <a:t>得</a:t>
                      </a:r>
                      <a:r>
                        <a:rPr lang="zh-TW" altLang="en-US" sz="2600" b="0" kern="100" dirty="0">
                          <a:solidFill>
                            <a:schemeClr val="tx1"/>
                          </a:solidFill>
                          <a:effectLst/>
                          <a:latin typeface="Times New Roman"/>
                          <a:ea typeface="標楷體"/>
                          <a:cs typeface="Arial"/>
                        </a:rPr>
                        <a:t>修習各系或通識課程</a:t>
                      </a:r>
                      <a:endParaRPr lang="zh-TW" sz="2600" b="0" kern="100" dirty="0">
                        <a:solidFill>
                          <a:schemeClr val="tx1"/>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itle 1"/>
          <p:cNvSpPr>
            <a:spLocks noGrp="1"/>
          </p:cNvSpPr>
          <p:nvPr>
            <p:ph type="title"/>
            <p:custDataLst>
              <p:tags r:id="rId1"/>
            </p:custDataLst>
          </p:nvPr>
        </p:nvSpPr>
        <p:spPr>
          <a:xfrm>
            <a:off x="762000" y="269632"/>
            <a:ext cx="8077200" cy="999128"/>
          </a:xfrm>
        </p:spPr>
        <p:txBody>
          <a:bodyPr>
            <a:normAutofit/>
          </a:bodyPr>
          <a:lstStyle/>
          <a:p>
            <a:r>
              <a:rPr lang="zh-TW" altLang="en-US" sz="3400" dirty="0">
                <a:latin typeface="華康中圓體" pitchFamily="49" charset="-120"/>
                <a:ea typeface="華康中圓體" pitchFamily="49" charset="-120"/>
              </a:rPr>
              <a:t>四、</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畢業資格審查項目：</a:t>
            </a:r>
            <a:endParaRPr lang="zh-TW" sz="3400" dirty="0">
              <a:latin typeface="華康中圓體" pitchFamily="49" charset="-120"/>
              <a:ea typeface="華康中圓體" pitchFamily="49" charset="-120"/>
            </a:endParaRPr>
          </a:p>
        </p:txBody>
      </p:sp>
    </p:spTree>
    <p:extLst>
      <p:ext uri="{BB962C8B-B14F-4D97-AF65-F5344CB8AC3E}">
        <p14:creationId xmlns:p14="http://schemas.microsoft.com/office/powerpoint/2010/main" val="421810381"/>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1</a:t>
            </a:r>
            <a:r>
              <a:rPr lang="zh-TW" altLang="en-US" sz="3400" dirty="0">
                <a:latin typeface="華康中圓體" pitchFamily="49" charset="-120"/>
                <a:ea typeface="華康中圓體" pitchFamily="49" charset="-120"/>
              </a:rPr>
              <a:t>：</a:t>
            </a:r>
            <a:endParaRPr lang="zh-TW" sz="3400" dirty="0">
              <a:latin typeface="華康中圓體" pitchFamily="49" charset="-120"/>
              <a:ea typeface="華康中圓體" pitchFamily="49" charset="-120"/>
            </a:endParaRPr>
          </a:p>
        </p:txBody>
      </p:sp>
      <p:sp>
        <p:nvSpPr>
          <p:cNvPr id="7" name="Title 1"/>
          <p:cNvSpPr txBox="1">
            <a:spLocks/>
          </p:cNvSpPr>
          <p:nvPr/>
        </p:nvSpPr>
        <p:spPr>
          <a:xfrm>
            <a:off x="827584" y="1844824"/>
            <a:ext cx="7920880" cy="4392488"/>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zh-TW" sz="2800" dirty="0">
                <a:latin typeface="標楷體" pitchFamily="65" charset="-120"/>
                <a:ea typeface="標楷體" pitchFamily="65" charset="-120"/>
              </a:rPr>
              <a:t>非學年度課程，</a:t>
            </a:r>
            <a:r>
              <a:rPr lang="zh-TW" altLang="zh-TW" sz="2800" dirty="0">
                <a:solidFill>
                  <a:srgbClr val="FF0000"/>
                </a:solidFill>
                <a:latin typeface="標楷體" pitchFamily="65" charset="-120"/>
                <a:ea typeface="標楷體" pitchFamily="65" charset="-120"/>
              </a:rPr>
              <a:t>同一科目名稱重</a:t>
            </a:r>
            <a:r>
              <a:rPr lang="zh-TW" altLang="en-US" sz="2800" dirty="0">
                <a:solidFill>
                  <a:srgbClr val="FF0000"/>
                </a:solidFill>
                <a:latin typeface="標楷體" pitchFamily="65" charset="-120"/>
                <a:ea typeface="標楷體" pitchFamily="65" charset="-120"/>
              </a:rPr>
              <a:t>複</a:t>
            </a:r>
            <a:r>
              <a:rPr lang="zh-TW" altLang="zh-TW" sz="2800" dirty="0">
                <a:solidFill>
                  <a:srgbClr val="FF0000"/>
                </a:solidFill>
                <a:latin typeface="標楷體" pitchFamily="65" charset="-120"/>
                <a:ea typeface="標楷體" pitchFamily="65" charset="-120"/>
              </a:rPr>
              <a:t>修習，第</a:t>
            </a:r>
            <a:r>
              <a:rPr lang="en-US" altLang="zh-TW" sz="2800" dirty="0">
                <a:solidFill>
                  <a:srgbClr val="FF0000"/>
                </a:solidFill>
                <a:latin typeface="標楷體" pitchFamily="65" charset="-120"/>
                <a:ea typeface="標楷體" pitchFamily="65" charset="-120"/>
              </a:rPr>
              <a:t>2</a:t>
            </a:r>
            <a:r>
              <a:rPr lang="zh-TW" altLang="zh-TW" sz="2800" dirty="0">
                <a:solidFill>
                  <a:srgbClr val="FF0000"/>
                </a:solidFill>
                <a:latin typeface="標楷體" pitchFamily="65" charset="-120"/>
                <a:ea typeface="標楷體" pitchFamily="65" charset="-120"/>
              </a:rPr>
              <a:t>門</a:t>
            </a:r>
            <a:r>
              <a:rPr lang="zh-TW" altLang="zh-TW" sz="2800" b="1" dirty="0">
                <a:solidFill>
                  <a:srgbClr val="FF0000"/>
                </a:solidFill>
                <a:latin typeface="標楷體" pitchFamily="65" charset="-120"/>
                <a:ea typeface="標楷體" pitchFamily="65" charset="-120"/>
              </a:rPr>
              <a:t>不</a:t>
            </a:r>
            <a:r>
              <a:rPr lang="zh-TW" altLang="en-US" sz="2800" b="1" dirty="0">
                <a:solidFill>
                  <a:srgbClr val="FF0000"/>
                </a:solidFill>
                <a:latin typeface="標楷體" pitchFamily="65" charset="-120"/>
                <a:ea typeface="標楷體" pitchFamily="65" charset="-120"/>
              </a:rPr>
              <a:t>得</a:t>
            </a:r>
            <a:r>
              <a:rPr lang="zh-TW" altLang="zh-TW" sz="2800" dirty="0">
                <a:solidFill>
                  <a:srgbClr val="FF0000"/>
                </a:solidFill>
                <a:latin typeface="標楷體" pitchFamily="65" charset="-120"/>
                <a:ea typeface="標楷體" pitchFamily="65" charset="-120"/>
              </a:rPr>
              <a:t>認列為畢業學分</a:t>
            </a:r>
            <a:r>
              <a:rPr lang="zh-TW" altLang="zh-TW" sz="2800" dirty="0">
                <a:latin typeface="標楷體" pitchFamily="65" charset="-120"/>
                <a:ea typeface="標楷體" pitchFamily="65" charset="-120"/>
              </a:rPr>
              <a:t>，如：</a:t>
            </a:r>
          </a:p>
          <a:p>
            <a:r>
              <a:rPr lang="zh-TW" altLang="en-US" sz="2800" dirty="0">
                <a:latin typeface="標楷體" pitchFamily="65" charset="-120"/>
                <a:ea typeface="標楷體" pitchFamily="65" charset="-120"/>
              </a:rPr>
              <a:t>　</a:t>
            </a:r>
            <a:r>
              <a:rPr lang="zh-TW" altLang="zh-TW" sz="2400" dirty="0">
                <a:latin typeface="標楷體" pitchFamily="65" charset="-120"/>
                <a:ea typeface="標楷體" pitchFamily="65" charset="-120"/>
              </a:rPr>
              <a:t>選項體育選修</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次籃球課，第</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次修習的籃球</a:t>
            </a:r>
            <a:r>
              <a:rPr lang="zh-TW" altLang="zh-TW" sz="2400" b="1" dirty="0">
                <a:latin typeface="標楷體" pitchFamily="65" charset="-120"/>
                <a:ea typeface="標楷體" pitchFamily="65" charset="-120"/>
              </a:rPr>
              <a:t>不得列計</a:t>
            </a:r>
            <a:r>
              <a:rPr lang="zh-TW" altLang="zh-TW" sz="2400" dirty="0">
                <a:latin typeface="標楷體" pitchFamily="65" charset="-120"/>
                <a:ea typeface="標楷體" pitchFamily="65" charset="-120"/>
              </a:rPr>
              <a:t>至</a:t>
            </a:r>
            <a:r>
              <a:rPr lang="zh-TW" altLang="en-US" sz="2400" dirty="0">
                <a:latin typeface="標楷體" pitchFamily="65" charset="-120"/>
                <a:ea typeface="標楷體" pitchFamily="65" charset="-120"/>
              </a:rPr>
              <a:t>　</a:t>
            </a:r>
            <a:endParaRPr lang="en-US" altLang="zh-TW" sz="2400" dirty="0">
              <a:latin typeface="標楷體" pitchFamily="65" charset="-120"/>
              <a:ea typeface="標楷體" pitchFamily="65" charset="-120"/>
            </a:endParaRPr>
          </a:p>
          <a:p>
            <a:r>
              <a:rPr lang="en-US" altLang="zh-TW" sz="2400" dirty="0">
                <a:latin typeface="標楷體" pitchFamily="65" charset="-120"/>
                <a:ea typeface="標楷體" pitchFamily="65" charset="-120"/>
              </a:rPr>
              <a:t>  </a:t>
            </a:r>
            <a:r>
              <a:rPr lang="zh-TW" altLang="zh-TW" sz="2400" dirty="0">
                <a:latin typeface="標楷體" pitchFamily="65" charset="-120"/>
                <a:ea typeface="標楷體" pitchFamily="65" charset="-120"/>
              </a:rPr>
              <a:t>畢業學分中，須再</a:t>
            </a:r>
            <a:r>
              <a:rPr lang="zh-TW" altLang="en-US" sz="2400" dirty="0">
                <a:latin typeface="標楷體" pitchFamily="65" charset="-120"/>
                <a:ea typeface="標楷體" pitchFamily="65" charset="-120"/>
              </a:rPr>
              <a:t>補</a:t>
            </a:r>
            <a:r>
              <a:rPr lang="zh-TW" altLang="zh-TW" sz="2400" dirty="0">
                <a:latin typeface="標楷體" pitchFamily="65" charset="-120"/>
                <a:ea typeface="標楷體" pitchFamily="65" charset="-120"/>
              </a:rPr>
              <a:t>修</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門非籃球</a:t>
            </a:r>
            <a:r>
              <a:rPr lang="zh-TW" altLang="en-US" sz="2400" dirty="0">
                <a:latin typeface="標楷體" pitchFamily="65" charset="-120"/>
                <a:ea typeface="標楷體" pitchFamily="65" charset="-120"/>
              </a:rPr>
              <a:t>課</a:t>
            </a:r>
            <a:r>
              <a:rPr lang="zh-TW" altLang="zh-TW" sz="2400" dirty="0">
                <a:latin typeface="標楷體" pitchFamily="65" charset="-120"/>
                <a:ea typeface="標楷體" pitchFamily="65" charset="-120"/>
              </a:rPr>
              <a:t>之選項體育。</a:t>
            </a:r>
            <a:endParaRPr lang="en-US" altLang="zh-TW" sz="2400"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a:p>
            <a:pPr marL="457200" indent="-457200">
              <a:buFont typeface="Arial" pitchFamily="34" charset="0"/>
              <a:buChar char="•"/>
            </a:pPr>
            <a:r>
              <a:rPr lang="zh-TW" altLang="zh-TW" sz="2800" dirty="0">
                <a:latin typeface="標楷體" pitchFamily="65" charset="-120"/>
                <a:ea typeface="標楷體" pitchFamily="65" charset="-120"/>
              </a:rPr>
              <a:t>專業必修課</a:t>
            </a:r>
            <a:r>
              <a:rPr lang="zh-TW" altLang="en-US" sz="2800" dirty="0">
                <a:latin typeface="標楷體" pitchFamily="65" charset="-120"/>
                <a:ea typeface="標楷體" pitchFamily="65" charset="-120"/>
              </a:rPr>
              <a:t>程</a:t>
            </a:r>
            <a:r>
              <a:rPr lang="zh-TW" altLang="zh-TW" sz="2800" dirty="0">
                <a:solidFill>
                  <a:srgbClr val="FF0000"/>
                </a:solidFill>
                <a:latin typeface="標楷體" pitchFamily="65" charset="-120"/>
                <a:ea typeface="標楷體" pitchFamily="65" charset="-120"/>
              </a:rPr>
              <a:t>務必</a:t>
            </a:r>
            <a:r>
              <a:rPr lang="zh-TW" altLang="zh-TW" sz="2800" dirty="0">
                <a:latin typeface="標楷體" pitchFamily="65" charset="-120"/>
                <a:ea typeface="標楷體" pitchFamily="65" charset="-120"/>
              </a:rPr>
              <a:t>修習系上開設之課程，延修等因素經</a:t>
            </a:r>
            <a:r>
              <a:rPr lang="zh-TW" altLang="en-US" sz="2800" dirty="0">
                <a:latin typeface="標楷體" pitchFamily="65" charset="-120"/>
                <a:ea typeface="標楷體" pitchFamily="65" charset="-120"/>
              </a:rPr>
              <a:t>系上課程規劃委員主席及</a:t>
            </a:r>
            <a:r>
              <a:rPr lang="zh-TW" altLang="zh-TW" sz="2800" dirty="0">
                <a:latin typeface="標楷體" pitchFamily="65" charset="-120"/>
                <a:ea typeface="標楷體" pitchFamily="65" charset="-120"/>
              </a:rPr>
              <a:t>系</a:t>
            </a:r>
            <a:r>
              <a:rPr lang="zh-TW" altLang="en-US" sz="2800" dirty="0">
                <a:latin typeface="標楷體" pitchFamily="65" charset="-120"/>
                <a:ea typeface="標楷體" pitchFamily="65" charset="-120"/>
              </a:rPr>
              <a:t>主任</a:t>
            </a:r>
            <a:r>
              <a:rPr lang="zh-TW" altLang="zh-TW" sz="2800" dirty="0">
                <a:latin typeface="標楷體" pitchFamily="65" charset="-120"/>
                <a:ea typeface="標楷體" pitchFamily="65" charset="-120"/>
              </a:rPr>
              <a:t>同意</a:t>
            </a:r>
            <a:r>
              <a:rPr lang="zh-TW" altLang="en-US" sz="2800" dirty="0">
                <a:latin typeface="標楷體" pitchFamily="65" charset="-120"/>
                <a:ea typeface="標楷體" pitchFamily="65" charset="-120"/>
              </a:rPr>
              <a:t>，</a:t>
            </a:r>
            <a:r>
              <a:rPr lang="zh-TW" altLang="zh-TW" sz="2800" dirty="0">
                <a:latin typeface="標楷體" pitchFamily="65" charset="-120"/>
                <a:ea typeface="標楷體" pitchFamily="65" charset="-120"/>
              </a:rPr>
              <a:t>始得修習系上規定之相近課程替代。</a:t>
            </a:r>
            <a:endParaRPr lang="en-US" altLang="zh-TW" sz="2800"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33D6E5A2-EC83-451F-A719-9AC1370DD5CF}" type="slidenum">
              <a:rPr lang="en-US" altLang="zh-TW" smtClean="0"/>
              <a:pPr/>
              <a:t>6</a:t>
            </a:fld>
            <a:endParaRPr kumimoji="0" lang="zh-TW" altLang="en-US"/>
          </a:p>
        </p:txBody>
      </p:sp>
    </p:spTree>
    <p:extLst>
      <p:ext uri="{BB962C8B-B14F-4D97-AF65-F5344CB8AC3E}">
        <p14:creationId xmlns:p14="http://schemas.microsoft.com/office/powerpoint/2010/main" val="2595466480"/>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2</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7" name="Title 1"/>
          <p:cNvSpPr txBox="1">
            <a:spLocks/>
          </p:cNvSpPr>
          <p:nvPr/>
        </p:nvSpPr>
        <p:spPr>
          <a:xfrm>
            <a:off x="827584" y="1628800"/>
            <a:ext cx="7920880" cy="4536504"/>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zh-TW" altLang="en-US" sz="1800" dirty="0">
              <a:latin typeface="標楷體" pitchFamily="65" charset="-120"/>
              <a:ea typeface="標楷體" pitchFamily="65" charset="-120"/>
            </a:endParaRPr>
          </a:p>
        </p:txBody>
      </p:sp>
      <p:sp>
        <p:nvSpPr>
          <p:cNvPr id="8" name="Title 1"/>
          <p:cNvSpPr txBox="1">
            <a:spLocks/>
          </p:cNvSpPr>
          <p:nvPr/>
        </p:nvSpPr>
        <p:spPr>
          <a:xfrm>
            <a:off x="1043608" y="1916832"/>
            <a:ext cx="7704856" cy="468052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en-US" sz="3000" kern="100">
                <a:solidFill>
                  <a:srgbClr val="0000FF"/>
                </a:solidFill>
                <a:latin typeface="Times New Roman"/>
                <a:ea typeface="標楷體"/>
                <a:cs typeface="Arial"/>
              </a:rPr>
              <a:t>營建</a:t>
            </a:r>
            <a:r>
              <a:rPr lang="zh-TW" altLang="en-US" sz="3000" kern="100" dirty="0">
                <a:solidFill>
                  <a:srgbClr val="0000FF"/>
                </a:solidFill>
                <a:latin typeface="Times New Roman"/>
                <a:ea typeface="標楷體"/>
                <a:cs typeface="Arial"/>
              </a:rPr>
              <a:t>系學生資訊證照畢業門檻以及邏輯思考與運算及格門檻</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須取得</a:t>
            </a:r>
            <a:r>
              <a:rPr lang="en-US" altLang="zh-TW" sz="3000" kern="100" dirty="0">
                <a:solidFill>
                  <a:srgbClr val="0000FF"/>
                </a:solidFill>
                <a:latin typeface="Times New Roman"/>
                <a:ea typeface="標楷體"/>
                <a:cs typeface="Arial"/>
              </a:rPr>
              <a:t>EXCEL</a:t>
            </a:r>
            <a:r>
              <a:rPr lang="zh-TW" altLang="en-US" sz="3000" kern="100" dirty="0">
                <a:solidFill>
                  <a:srgbClr val="0000FF"/>
                </a:solidFill>
                <a:latin typeface="Times New Roman"/>
                <a:ea typeface="標楷體"/>
                <a:cs typeface="Arial"/>
              </a:rPr>
              <a:t>之</a:t>
            </a:r>
            <a:r>
              <a:rPr lang="en-US" altLang="zh-TW" sz="3000" kern="100" dirty="0">
                <a:solidFill>
                  <a:srgbClr val="0000FF"/>
                </a:solidFill>
                <a:latin typeface="Times New Roman"/>
                <a:ea typeface="標楷體"/>
                <a:cs typeface="Arial"/>
              </a:rPr>
              <a:t>TQC(</a:t>
            </a:r>
            <a:r>
              <a:rPr lang="zh-TW" altLang="en-US" sz="3000" kern="100" dirty="0">
                <a:solidFill>
                  <a:srgbClr val="0000FF"/>
                </a:solidFill>
                <a:latin typeface="Times New Roman"/>
                <a:ea typeface="標楷體"/>
                <a:cs typeface="Arial"/>
              </a:rPr>
              <a:t>實用級</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證照。</a:t>
            </a:r>
            <a:endParaRPr lang="zh-TW" altLang="en-US" sz="3000" dirty="0">
              <a:solidFill>
                <a:srgbClr val="0000FF"/>
              </a:solidFill>
              <a:latin typeface="標楷體" pitchFamily="65" charset="-120"/>
              <a:ea typeface="標楷體" pitchFamily="65" charset="-120"/>
            </a:endParaRPr>
          </a:p>
          <a:p>
            <a:endParaRPr lang="en-US" altLang="zh-TW" sz="3000" dirty="0">
              <a:solidFill>
                <a:srgbClr val="0000FF"/>
              </a:solidFill>
              <a:latin typeface="標楷體" pitchFamily="65" charset="-120"/>
              <a:ea typeface="標楷體" pitchFamily="65" charset="-120"/>
            </a:endParaRPr>
          </a:p>
          <a:p>
            <a:pPr marL="457200" indent="-457200">
              <a:buFont typeface="Arial" pitchFamily="34" charset="0"/>
              <a:buChar char="•"/>
            </a:pPr>
            <a:r>
              <a:rPr lang="zh-TW" altLang="en-US" sz="3000" kern="100" dirty="0">
                <a:solidFill>
                  <a:srgbClr val="0000FF"/>
                </a:solidFill>
                <a:latin typeface="Times New Roman"/>
                <a:ea typeface="標楷體"/>
                <a:cs typeface="Arial"/>
              </a:rPr>
              <a:t>第四學年上學期有</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註記之科目為專業必修科目，需從所列四科中選擇一門修習。</a:t>
            </a:r>
            <a:r>
              <a:rPr lang="en-US" altLang="zh-TW" sz="3000" kern="100" dirty="0">
                <a:solidFill>
                  <a:srgbClr val="0000FF"/>
                </a:solidFill>
                <a:latin typeface="Times New Roman"/>
                <a:ea typeface="標楷體"/>
                <a:cs typeface="Arial"/>
              </a:rPr>
              <a:t> “</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註記之科目有</a:t>
            </a:r>
            <a:r>
              <a:rPr lang="zh-TW" altLang="en-US" sz="3000" kern="100" dirty="0">
                <a:solidFill>
                  <a:srgbClr val="0000FF"/>
                </a:solidFill>
                <a:latin typeface="新細明體" panose="02020500000000000000" pitchFamily="18" charset="-120"/>
                <a:ea typeface="新細明體" panose="02020500000000000000" pitchFamily="18" charset="-120"/>
                <a:cs typeface="Arial"/>
              </a:rPr>
              <a:t>「</a:t>
            </a:r>
            <a:r>
              <a:rPr lang="zh-TW" altLang="en-US" sz="3000" kern="100" dirty="0">
                <a:solidFill>
                  <a:srgbClr val="0000FF"/>
                </a:solidFill>
                <a:latin typeface="Times New Roman"/>
                <a:ea typeface="標楷體"/>
                <a:cs typeface="Arial"/>
              </a:rPr>
              <a:t>現場實習實務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營建操作</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專題製作</a:t>
            </a:r>
            <a:r>
              <a:rPr lang="zh-TW" altLang="en-US" sz="3000" kern="100" dirty="0">
                <a:solidFill>
                  <a:srgbClr val="0000FF"/>
                </a:solidFill>
                <a:latin typeface="標楷體" panose="03000509000000000000" pitchFamily="65" charset="-120"/>
                <a:ea typeface="標楷體" panose="03000509000000000000" pitchFamily="65" charset="-120"/>
                <a:cs typeface="Arial"/>
              </a:rPr>
              <a:t>」及</a:t>
            </a:r>
            <a:r>
              <a:rPr lang="zh-TW" altLang="en-US" sz="3000" kern="100" dirty="0">
                <a:solidFill>
                  <a:srgbClr val="0000FF"/>
                </a:solidFill>
                <a:latin typeface="新細明體" panose="02020500000000000000" pitchFamily="18" charset="-120"/>
                <a:cs typeface="Arial"/>
              </a:rPr>
              <a:t>「</a:t>
            </a:r>
            <a:r>
              <a:rPr lang="zh-TW" altLang="en-US" sz="3000" kern="100" dirty="0">
                <a:solidFill>
                  <a:srgbClr val="0000FF"/>
                </a:solidFill>
                <a:latin typeface="Times New Roman"/>
                <a:ea typeface="標楷體"/>
                <a:cs typeface="Arial"/>
              </a:rPr>
              <a:t>設計實務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endParaRPr lang="en-US" altLang="zh-TW" sz="2200" dirty="0">
              <a:solidFill>
                <a:srgbClr val="0000FF"/>
              </a:solidFill>
              <a:latin typeface="標楷體" pitchFamily="65" charset="-120"/>
              <a:ea typeface="標楷體" pitchFamily="65" charset="-120"/>
            </a:endParaRPr>
          </a:p>
        </p:txBody>
      </p:sp>
      <p:sp>
        <p:nvSpPr>
          <p:cNvPr id="10" name="投影片編號版面配置區 9"/>
          <p:cNvSpPr>
            <a:spLocks noGrp="1"/>
          </p:cNvSpPr>
          <p:nvPr>
            <p:ph type="sldNum" sz="quarter" idx="12"/>
          </p:nvPr>
        </p:nvSpPr>
        <p:spPr/>
        <p:txBody>
          <a:bodyPr/>
          <a:lstStyle/>
          <a:p>
            <a:fld id="{33D6E5A2-EC83-451F-A719-9AC1370DD5CF}" type="slidenum">
              <a:rPr lang="en-US" altLang="zh-TW" smtClean="0"/>
              <a:pPr/>
              <a:t>7</a:t>
            </a:fld>
            <a:endParaRPr kumimoji="0" lang="zh-TW" altLang="en-US"/>
          </a:p>
        </p:txBody>
      </p:sp>
    </p:spTree>
    <p:extLst>
      <p:ext uri="{BB962C8B-B14F-4D97-AF65-F5344CB8AC3E}">
        <p14:creationId xmlns:p14="http://schemas.microsoft.com/office/powerpoint/2010/main" val="375915135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3</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4536504"/>
          </a:xfrm>
          <a:prstGeom prst="rect">
            <a:avLst/>
          </a:prstGeom>
        </p:spPr>
        <p:txBody>
          <a:bodyPr vert="horz" lIns="91440" tIns="45720" rIns="91440" bIns="45720" rtlCol="0" anchor="ctr" anchorCtr="0">
            <a:normAutofit fontScale="850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本系開設專業選修課程，涵蓋「營建管理」「施工監造」及「規劃設計」等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個類組，學生修業期間，至少需完成一類組課程之修習，及最少應選修</a:t>
            </a:r>
            <a:r>
              <a:rPr lang="en-US" altLang="zh-TW" sz="2800" dirty="0">
                <a:solidFill>
                  <a:srgbClr val="0000FF"/>
                </a:solidFill>
                <a:latin typeface="Times New Roman" panose="02020603050405020304" pitchFamily="18" charset="0"/>
                <a:ea typeface="標楷體" panose="03000509000000000000" pitchFamily="65" charset="-120"/>
              </a:rPr>
              <a:t>16</a:t>
            </a:r>
            <a:r>
              <a:rPr lang="zh-TW" altLang="en-US" sz="2800" dirty="0">
                <a:solidFill>
                  <a:srgbClr val="0000FF"/>
                </a:solidFill>
                <a:latin typeface="Times New Roman" panose="02020603050405020304" pitchFamily="18" charset="0"/>
                <a:ea typeface="標楷體" panose="03000509000000000000" pitchFamily="65" charset="-120"/>
              </a:rPr>
              <a:t>學分，始得畢業。各類組專業選修課程如下：</a:t>
            </a:r>
            <a:r>
              <a:rPr lang="en-US" altLang="zh-TW" sz="2800" dirty="0">
                <a:solidFill>
                  <a:srgbClr val="0000FF"/>
                </a:solidFill>
                <a:latin typeface="Times New Roman" panose="02020603050405020304" pitchFamily="18" charset="0"/>
                <a:ea typeface="標楷體" panose="03000509000000000000" pitchFamily="65" charset="-120"/>
              </a:rPr>
              <a:t>(1)</a:t>
            </a:r>
            <a:r>
              <a:rPr lang="zh-TW" altLang="en-US" sz="2800" dirty="0">
                <a:solidFill>
                  <a:srgbClr val="0000FF"/>
                </a:solidFill>
                <a:latin typeface="Times New Roman" panose="02020603050405020304" pitchFamily="18" charset="0"/>
                <a:ea typeface="標楷體" panose="03000509000000000000" pitchFamily="65" charset="-120"/>
              </a:rPr>
              <a:t>營建管類組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工程經濟、安衛與環保、工業安全、建築法規、工業衛生、築資訊模型建置技術、工程財務管理、建機電工程設計整合實務、建築資訊模型個案整合探討。</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施工監造類組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建築設備、安衛與環保、工業安全、邊坡工程、工程測量、建築法規、工業衛生、工址調查、道路工程。</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規劃設計類組</a:t>
            </a:r>
            <a:r>
              <a:rPr lang="en-US" altLang="zh-TW" sz="2800" dirty="0">
                <a:solidFill>
                  <a:srgbClr val="0000FF"/>
                </a:solidFill>
                <a:latin typeface="Times New Roman" panose="02020603050405020304" pitchFamily="18" charset="0"/>
                <a:ea typeface="標楷體" panose="03000509000000000000" pitchFamily="65" charset="-120"/>
              </a:rPr>
              <a:t>(10</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工程數學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一</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、結構學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、鋼結構設計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、土壤力學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、鋼筋混凝土設計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、工程測量、流體力學、工址調查、預力混凝土設計、道路工程。</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8</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94565397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4</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2952328"/>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修讀本系「國考學程」學生，學生修業期間，需至少通過</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科大學部開設的「國考學程」科目；或至少需通過</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科大學部開設的「國考學程」科目，以及外加</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科之本系開設分流制度所屬模組 </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開設課程中之專業必選修課程。上述兩項修畢後所獲得之學分可抵免本系開設分流制度所屬之模組專業必選修規定學分。</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9</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671225992"/>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訓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1151</Words>
  <Application>Microsoft Office PowerPoint</Application>
  <PresentationFormat>如螢幕大小 (4:3)</PresentationFormat>
  <Paragraphs>107</Paragraphs>
  <Slides>10</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10</vt:i4>
      </vt:variant>
    </vt:vector>
  </HeadingPairs>
  <TitlesOfParts>
    <vt:vector size="18" baseType="lpstr">
      <vt:lpstr>華康中圓體</vt:lpstr>
      <vt:lpstr>新細明體</vt:lpstr>
      <vt:lpstr>標楷體</vt:lpstr>
      <vt:lpstr>Arial</vt:lpstr>
      <vt:lpstr>Calibri</vt:lpstr>
      <vt:lpstr>Georgia</vt:lpstr>
      <vt:lpstr>Times New Roman</vt:lpstr>
      <vt:lpstr>訓練</vt:lpstr>
      <vt:lpstr>朝陽科技大學 111學年度第2學期應屆畢業生  畢業資格審核注意事項  　　 　－營建系</vt:lpstr>
      <vt:lpstr>一、應屆畢業生規定：</vt:lpstr>
      <vt:lpstr>二、畢業自審：</vt:lpstr>
      <vt:lpstr>三、營建系（四日）畢業資格應修學分數： ◎適用課規：108學年度入學適用</vt:lpstr>
      <vt:lpstr>四、營建系（四日）畢業資格審查項目：</vt:lpstr>
      <vt:lpstr>五、營建系（四日）畢業資格： 注意事項－1：</vt:lpstr>
      <vt:lpstr>五、營建系（四日）畢業資格： 注意事項－2：</vt:lpstr>
      <vt:lpstr>五、營建系（四日）畢業資格： 注意事項－3：</vt:lpstr>
      <vt:lpstr>五、營建系（四日）畢業資格： 注意事項－4：</vt:lpstr>
      <vt:lpstr>洽詢單位</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2015-11-09T06:45:29Z</dcterms:created>
  <dcterms:modified xsi:type="dcterms:W3CDTF">2021-12-24T03:02:46Z</dcterms:modified>
</cp:coreProperties>
</file>