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3.xml" ContentType="application/vnd.openxmlformats-officedocument.presentationml.notesSlide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9" r:id="rId2"/>
    <p:sldId id="291" r:id="rId3"/>
    <p:sldId id="292" r:id="rId4"/>
    <p:sldId id="261" r:id="rId5"/>
    <p:sldId id="290" r:id="rId6"/>
    <p:sldId id="294" r:id="rId7"/>
    <p:sldId id="295" r:id="rId8"/>
    <p:sldId id="289" r:id="rId9"/>
    <p:sldId id="288" r:id="rId10"/>
    <p:sldId id="296" r:id="rId11"/>
    <p:sldId id="297" r:id="rId12"/>
    <p:sldId id="277" r:id="rId13"/>
    <p:sldId id="293" r:id="rId14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94"/>
            <p14:sldId id="295"/>
            <p14:sldId id="289"/>
            <p14:sldId id="288"/>
            <p14:sldId id="296"/>
            <p14:sldId id="297"/>
            <p14:sldId id="277"/>
            <p14:sldId id="29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393" autoAdjust="0"/>
  </p:normalViewPr>
  <p:slideViewPr>
    <p:cSldViewPr>
      <p:cViewPr varScale="1">
        <p:scale>
          <a:sx n="112" d="100"/>
          <a:sy n="112" d="100"/>
        </p:scale>
        <p:origin x="-16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11/29/2018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2018/11/29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386132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203564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12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146476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5A42-A801-4753-9EAE-3FFA834853F0}" type="datetimeFigureOut">
              <a:rPr lang="zh-TW" altLang="en-US" smtClean="0"/>
              <a:t>2018/11/29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2927-9D29-4275-8F45-E87D12A8DA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7551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  <p:sldLayoutId id="2147483664" r:id="rId13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plchem.cyut.edu.tw/main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464496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108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應用化學系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日間部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b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      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105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3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度課程規劃表</a:t>
            </a:r>
            <a:endParaRPr lang="zh-TW" sz="33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、應化系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5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71600" y="1819846"/>
            <a:ext cx="7867600" cy="45365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381125" indent="-579438">
              <a:spcBef>
                <a:spcPts val="1200"/>
              </a:spcBef>
            </a:pPr>
            <a:r>
              <a:rPr lang="en-US" altLang="zh-TW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zh-TW" altLang="en-US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2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．</a:t>
            </a:r>
            <a:r>
              <a:rPr lang="zh-TW" altLang="en-US" sz="26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第二</a:t>
            </a:r>
            <a:r>
              <a:rPr lang="zh-TW" altLang="en-US" sz="2600" dirty="0">
                <a:solidFill>
                  <a:prstClr val="black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學年以上之專業選修採課程模組分流方式進行，區分成</a:t>
            </a:r>
            <a:r>
              <a:rPr lang="zh-TW" altLang="en-US" sz="26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「特用化學」</a:t>
            </a:r>
            <a:r>
              <a:rPr lang="zh-TW" altLang="en-US" sz="2600" dirty="0">
                <a:solidFill>
                  <a:prstClr val="black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sz="26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「健康農業」</a:t>
            </a:r>
            <a:r>
              <a:rPr lang="zh-TW" altLang="en-US" sz="2600" dirty="0">
                <a:solidFill>
                  <a:prstClr val="black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及</a:t>
            </a:r>
            <a:r>
              <a:rPr lang="zh-TW" altLang="en-US" sz="26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「食品藥妝」</a:t>
            </a:r>
            <a:r>
              <a:rPr lang="zh-TW" altLang="en-US" sz="2600" dirty="0">
                <a:solidFill>
                  <a:prstClr val="black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等三個課程模組，各課程模組所涵括之課程包括該模組專屬課程、與任一模組之跨組共通課程，以及所有課程模組之三組共通課程</a:t>
            </a:r>
            <a:r>
              <a:rPr lang="zh-TW" altLang="en-US" sz="26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r>
              <a:rPr lang="zh-TW" altLang="en-US" sz="26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（詳如下圖）</a:t>
            </a:r>
            <a:endParaRPr lang="en-US" altLang="zh-TW" sz="26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1381125" indent="-579438">
              <a:spcBef>
                <a:spcPts val="1200"/>
              </a:spcBef>
            </a:pPr>
            <a:r>
              <a:rPr lang="en-US" altLang="zh-TW" sz="26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</a:t>
            </a:r>
            <a:r>
              <a:rPr lang="zh-TW" altLang="en-US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．專業選修課程應至少選修</a:t>
            </a:r>
            <a:r>
              <a:rPr lang="en-US" altLang="zh-TW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33</a:t>
            </a:r>
            <a:r>
              <a:rPr lang="zh-TW" altLang="en-US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學分，其中除第一學年之不分組專業選修課程，以及所有課程模組之三組共通課程之外，各課程模組所涵括之專業選修課程（包含與</a:t>
            </a:r>
            <a:r>
              <a:rPr lang="zh-TW" altLang="en-US" sz="2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任一</a:t>
            </a:r>
            <a:r>
              <a:rPr lang="zh-TW" altLang="en-US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模組之跨組共通課程）</a:t>
            </a:r>
            <a:r>
              <a:rPr lang="zh-TW" altLang="en-US" sz="26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應至少選修</a:t>
            </a:r>
            <a:r>
              <a:rPr lang="en-US" altLang="zh-TW" sz="26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17</a:t>
            </a:r>
            <a:r>
              <a:rPr lang="zh-TW" altLang="en-US" sz="26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學分</a:t>
            </a:r>
            <a:r>
              <a:rPr lang="zh-TW" altLang="en-US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altLang="en-US" sz="2600" dirty="0">
              <a:solidFill>
                <a:prstClr val="black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altLang="en-US">
              <a:solidFill>
                <a:prstClr val="black">
                  <a:tint val="75000"/>
                </a:prstClr>
              </a:solidFill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11985247"/>
      </p:ext>
    </p:extLst>
  </p:cSld>
  <p:clrMapOvr>
    <a:masterClrMapping/>
  </p:clrMapOvr>
  <p:transition spd="slow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圓角矩形 61"/>
          <p:cNvSpPr/>
          <p:nvPr/>
        </p:nvSpPr>
        <p:spPr>
          <a:xfrm>
            <a:off x="323528" y="665993"/>
            <a:ext cx="1368472" cy="1728000"/>
          </a:xfrm>
          <a:prstGeom prst="roundRect">
            <a:avLst>
              <a:gd name="adj" fmla="val 6186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Bef>
                <a:spcPts val="600"/>
              </a:spcBef>
            </a:pPr>
            <a:r>
              <a:rPr lang="zh-TW" altLang="en-US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學期</a:t>
            </a:r>
            <a:r>
              <a:rPr lang="en-US" altLang="zh-TW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顏色</a:t>
            </a:r>
            <a:endParaRPr lang="zh-TW" altLang="en-US" b="1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" name="橢圓 8"/>
          <p:cNvSpPr/>
          <p:nvPr/>
        </p:nvSpPr>
        <p:spPr>
          <a:xfrm>
            <a:off x="483439" y="2097280"/>
            <a:ext cx="5760000" cy="4680000"/>
          </a:xfrm>
          <a:prstGeom prst="ellipse">
            <a:avLst/>
          </a:prstGeom>
          <a:noFill/>
          <a:ln w="381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00B050"/>
              </a:solidFill>
            </a:endParaRPr>
          </a:p>
        </p:txBody>
      </p:sp>
      <p:sp>
        <p:nvSpPr>
          <p:cNvPr id="10" name="橢圓 9"/>
          <p:cNvSpPr/>
          <p:nvPr/>
        </p:nvSpPr>
        <p:spPr>
          <a:xfrm>
            <a:off x="2900562" y="2097280"/>
            <a:ext cx="5760000" cy="468000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橢圓 3"/>
          <p:cNvSpPr/>
          <p:nvPr/>
        </p:nvSpPr>
        <p:spPr>
          <a:xfrm>
            <a:off x="1692000" y="551327"/>
            <a:ext cx="5760000" cy="4680000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文字方塊 16"/>
          <p:cNvSpPr txBox="1"/>
          <p:nvPr/>
        </p:nvSpPr>
        <p:spPr>
          <a:xfrm>
            <a:off x="3864114" y="38594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特用化學</a:t>
            </a:r>
          </a:p>
        </p:txBody>
      </p:sp>
      <p:sp>
        <p:nvSpPr>
          <p:cNvPr id="18" name="文字方塊 17"/>
          <p:cNvSpPr txBox="1"/>
          <p:nvPr/>
        </p:nvSpPr>
        <p:spPr>
          <a:xfrm>
            <a:off x="163053" y="6201216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健康農業</a:t>
            </a:r>
            <a:endParaRPr lang="zh-TW" altLang="en-US" sz="24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7565176" y="6201216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食品藥妝</a:t>
            </a:r>
          </a:p>
        </p:txBody>
      </p:sp>
      <p:sp>
        <p:nvSpPr>
          <p:cNvPr id="22" name="文字方塊 21"/>
          <p:cNvSpPr txBox="1"/>
          <p:nvPr/>
        </p:nvSpPr>
        <p:spPr>
          <a:xfrm>
            <a:off x="6948264" y="4264606"/>
            <a:ext cx="1652310" cy="340519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TW" altLang="en-US" sz="1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藥物食品產業概論</a:t>
            </a:r>
            <a:endParaRPr lang="zh-TW" altLang="en-US" sz="14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2061572" y="5959312"/>
            <a:ext cx="1286292" cy="340519"/>
          </a:xfrm>
          <a:prstGeom prst="round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TW" altLang="en-US" sz="1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植物保護實務</a:t>
            </a:r>
            <a:endParaRPr lang="zh-TW" altLang="en-US" sz="14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3640841" y="5325272"/>
            <a:ext cx="1469301" cy="340519"/>
          </a:xfrm>
          <a:prstGeom prst="round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TW" altLang="en-US" sz="1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微生物利用工業</a:t>
            </a:r>
            <a:endParaRPr lang="zh-TW" altLang="en-US" sz="14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3059832" y="3949185"/>
            <a:ext cx="1286292" cy="340519"/>
          </a:xfrm>
          <a:prstGeom prst="round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TW" altLang="en-US" sz="1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科技產業分析</a:t>
            </a:r>
            <a:endParaRPr lang="zh-TW" altLang="en-US" sz="14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4653860" y="1259507"/>
            <a:ext cx="1286292" cy="340519"/>
          </a:xfrm>
          <a:prstGeom prst="round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TW" altLang="en-US" sz="1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有機反應機構</a:t>
            </a:r>
            <a:endParaRPr lang="zh-TW" altLang="en-US" sz="14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4480626" y="3949185"/>
            <a:ext cx="1652310" cy="340519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TW" altLang="en-US" sz="1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創造力開發與實務</a:t>
            </a:r>
            <a:endParaRPr lang="zh-TW" altLang="en-US" sz="14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3783786" y="4364856"/>
            <a:ext cx="1652310" cy="340519"/>
          </a:xfrm>
          <a:prstGeom prst="round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TW" altLang="en-US" sz="1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職業安全衛生法規</a:t>
            </a:r>
            <a:endParaRPr lang="zh-TW" altLang="en-US" sz="14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1" name="文字方塊 30"/>
          <p:cNvSpPr txBox="1"/>
          <p:nvPr/>
        </p:nvSpPr>
        <p:spPr>
          <a:xfrm>
            <a:off x="4335765" y="1675215"/>
            <a:ext cx="2180451" cy="340519"/>
          </a:xfrm>
          <a:prstGeom prst="round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TW" altLang="en-US" sz="1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界面化學與製劑開發實務</a:t>
            </a:r>
            <a:endParaRPr lang="zh-TW" altLang="en-US" sz="14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2" name="文字方塊 31"/>
          <p:cNvSpPr txBox="1"/>
          <p:nvPr/>
        </p:nvSpPr>
        <p:spPr>
          <a:xfrm>
            <a:off x="1123697" y="5489059"/>
            <a:ext cx="1999178" cy="340519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TW" altLang="en-US" sz="1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有機農產</a:t>
            </a:r>
            <a:r>
              <a:rPr lang="zh-TW" altLang="en-US" sz="14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品</a:t>
            </a:r>
            <a:r>
              <a:rPr lang="zh-TW" altLang="en-US" sz="1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驗證與管理</a:t>
            </a:r>
            <a:endParaRPr lang="zh-TW" altLang="en-US" sz="14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3" name="文字方塊 32"/>
          <p:cNvSpPr txBox="1"/>
          <p:nvPr/>
        </p:nvSpPr>
        <p:spPr>
          <a:xfrm>
            <a:off x="1341492" y="5018808"/>
            <a:ext cx="1286292" cy="340519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TW" altLang="en-US" sz="1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健康農業實務</a:t>
            </a:r>
            <a:endParaRPr lang="zh-TW" altLang="en-US" sz="14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4" name="文字方塊 33"/>
          <p:cNvSpPr txBox="1"/>
          <p:nvPr/>
        </p:nvSpPr>
        <p:spPr>
          <a:xfrm>
            <a:off x="6732240" y="4725678"/>
            <a:ext cx="1286292" cy="340519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TW" altLang="en-US" sz="1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食品化學實務</a:t>
            </a:r>
            <a:endParaRPr lang="zh-TW" altLang="en-US" sz="14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5" name="文字方塊 34"/>
          <p:cNvSpPr txBox="1"/>
          <p:nvPr/>
        </p:nvSpPr>
        <p:spPr>
          <a:xfrm>
            <a:off x="3059832" y="1259507"/>
            <a:ext cx="1113750" cy="340519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TW" altLang="en-US" sz="1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高分子</a:t>
            </a:r>
            <a:r>
              <a:rPr lang="zh-TW" altLang="en-US" sz="14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材料</a:t>
            </a:r>
            <a:endParaRPr lang="zh-TW" altLang="en-US" sz="14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3851920" y="3533514"/>
            <a:ext cx="1817906" cy="340519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TW" altLang="en-US" sz="1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專利分析與行銷管理</a:t>
            </a:r>
          </a:p>
        </p:txBody>
      </p:sp>
      <p:sp>
        <p:nvSpPr>
          <p:cNvPr id="37" name="文字方塊 36"/>
          <p:cNvSpPr txBox="1"/>
          <p:nvPr/>
        </p:nvSpPr>
        <p:spPr>
          <a:xfrm>
            <a:off x="5940152" y="2656433"/>
            <a:ext cx="1286292" cy="340519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TW" altLang="en-US" sz="1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有機光譜實務</a:t>
            </a:r>
            <a:endParaRPr lang="zh-TW" altLang="en-US" sz="14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8" name="文字方塊 37"/>
          <p:cNvSpPr txBox="1"/>
          <p:nvPr/>
        </p:nvSpPr>
        <p:spPr>
          <a:xfrm>
            <a:off x="3275856" y="838303"/>
            <a:ext cx="1469301" cy="340519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TW" altLang="en-US" sz="1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材料化學及實習</a:t>
            </a:r>
            <a:endParaRPr lang="en-US" altLang="zh-TW" sz="14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9" name="文字方塊 38"/>
          <p:cNvSpPr txBox="1"/>
          <p:nvPr/>
        </p:nvSpPr>
        <p:spPr>
          <a:xfrm>
            <a:off x="3707904" y="3117843"/>
            <a:ext cx="929005" cy="340519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TW" altLang="en-US" sz="1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化工演習</a:t>
            </a:r>
            <a:endParaRPr lang="zh-TW" altLang="en-US" sz="14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0" name="文字方塊 39"/>
          <p:cNvSpPr txBox="1"/>
          <p:nvPr/>
        </p:nvSpPr>
        <p:spPr>
          <a:xfrm>
            <a:off x="679968" y="4078306"/>
            <a:ext cx="1286292" cy="340519"/>
          </a:xfrm>
          <a:prstGeom prst="roundRect">
            <a:avLst/>
          </a:prstGeom>
          <a:solidFill>
            <a:srgbClr val="FF66CC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TW" altLang="en-US" sz="1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作物生產實務</a:t>
            </a:r>
            <a:endParaRPr lang="zh-TW" altLang="en-US" sz="14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1" name="文字方塊 40"/>
          <p:cNvSpPr txBox="1"/>
          <p:nvPr/>
        </p:nvSpPr>
        <p:spPr>
          <a:xfrm>
            <a:off x="4876096" y="838303"/>
            <a:ext cx="929005" cy="340519"/>
          </a:xfrm>
          <a:prstGeom prst="roundRect">
            <a:avLst/>
          </a:prstGeom>
          <a:solidFill>
            <a:srgbClr val="FF66CC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TW" altLang="en-US" sz="1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質能均衡</a:t>
            </a:r>
            <a:endParaRPr lang="zh-TW" altLang="en-US" sz="14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3" name="文字方塊 42"/>
          <p:cNvSpPr txBox="1"/>
          <p:nvPr/>
        </p:nvSpPr>
        <p:spPr>
          <a:xfrm>
            <a:off x="3928854" y="2702172"/>
            <a:ext cx="1286292" cy="340519"/>
          </a:xfrm>
          <a:prstGeom prst="roundRect">
            <a:avLst/>
          </a:prstGeom>
          <a:solidFill>
            <a:srgbClr val="FF66CC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TW" altLang="en-US" sz="1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量子化學導論</a:t>
            </a:r>
            <a:endParaRPr lang="zh-TW" altLang="en-US" sz="14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4" name="文字方塊 43"/>
          <p:cNvSpPr txBox="1"/>
          <p:nvPr/>
        </p:nvSpPr>
        <p:spPr>
          <a:xfrm>
            <a:off x="611560" y="4548557"/>
            <a:ext cx="1817906" cy="340519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TW" altLang="en-US" sz="1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植物細胞與組織培養</a:t>
            </a:r>
            <a:endParaRPr lang="zh-TW" altLang="en-US" sz="14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5" name="文字方塊 44"/>
          <p:cNvSpPr txBox="1"/>
          <p:nvPr/>
        </p:nvSpPr>
        <p:spPr>
          <a:xfrm>
            <a:off x="5839835" y="6108895"/>
            <a:ext cx="1286292" cy="340519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TW" altLang="en-US" sz="14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化妝品調製學</a:t>
            </a:r>
          </a:p>
        </p:txBody>
      </p:sp>
      <p:sp>
        <p:nvSpPr>
          <p:cNvPr id="46" name="文字方塊 45"/>
          <p:cNvSpPr txBox="1"/>
          <p:nvPr/>
        </p:nvSpPr>
        <p:spPr>
          <a:xfrm>
            <a:off x="6446381" y="5647822"/>
            <a:ext cx="929005" cy="340519"/>
          </a:xfrm>
          <a:prstGeom prst="round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TW" altLang="en-US" sz="1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化妝品學</a:t>
            </a:r>
            <a:endParaRPr lang="zh-TW" altLang="en-US" sz="14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7" name="文字方塊 46"/>
          <p:cNvSpPr txBox="1"/>
          <p:nvPr/>
        </p:nvSpPr>
        <p:spPr>
          <a:xfrm>
            <a:off x="3969510" y="5768376"/>
            <a:ext cx="1286292" cy="340519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TW" altLang="en-US" sz="1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醱酵生物技術</a:t>
            </a:r>
            <a:endParaRPr lang="zh-TW" altLang="en-US" sz="14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8" name="文字方塊 47"/>
          <p:cNvSpPr txBox="1"/>
          <p:nvPr/>
        </p:nvSpPr>
        <p:spPr>
          <a:xfrm>
            <a:off x="3928854" y="4780525"/>
            <a:ext cx="1286292" cy="340519"/>
          </a:xfrm>
          <a:prstGeom prst="roundRect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TW" altLang="en-US" sz="1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生產製造實</a:t>
            </a:r>
            <a:r>
              <a:rPr lang="zh-TW" altLang="en-US" sz="14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務</a:t>
            </a:r>
          </a:p>
        </p:txBody>
      </p:sp>
      <p:sp>
        <p:nvSpPr>
          <p:cNvPr id="49" name="文字方塊 48"/>
          <p:cNvSpPr txBox="1"/>
          <p:nvPr/>
        </p:nvSpPr>
        <p:spPr>
          <a:xfrm>
            <a:off x="2699792" y="1675216"/>
            <a:ext cx="1113750" cy="340519"/>
          </a:xfrm>
          <a:prstGeom prst="roundRect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TW" altLang="en-US" sz="1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特用化學</a:t>
            </a:r>
            <a:r>
              <a:rPr lang="zh-TW" altLang="en-US" sz="14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品</a:t>
            </a:r>
          </a:p>
        </p:txBody>
      </p:sp>
      <p:sp>
        <p:nvSpPr>
          <p:cNvPr id="50" name="文字方塊 49"/>
          <p:cNvSpPr txBox="1"/>
          <p:nvPr/>
        </p:nvSpPr>
        <p:spPr>
          <a:xfrm>
            <a:off x="1776937" y="2656433"/>
            <a:ext cx="1652310" cy="340519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TW" altLang="en-US" sz="1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費洛蒙應用與實務</a:t>
            </a:r>
            <a:endParaRPr lang="zh-TW" altLang="en-US" sz="14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1" name="文字方塊 50"/>
          <p:cNvSpPr txBox="1"/>
          <p:nvPr/>
        </p:nvSpPr>
        <p:spPr>
          <a:xfrm>
            <a:off x="6121031" y="5186750"/>
            <a:ext cx="2180451" cy="340519"/>
          </a:xfrm>
          <a:prstGeom prst="roundRect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TW" altLang="en-US" sz="1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食品藥物分析檢測與應用</a:t>
            </a:r>
            <a:endParaRPr lang="zh-TW" altLang="en-US" sz="14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6" name="文字方塊 55"/>
          <p:cNvSpPr txBox="1"/>
          <p:nvPr/>
        </p:nvSpPr>
        <p:spPr>
          <a:xfrm>
            <a:off x="392922" y="1074251"/>
            <a:ext cx="575290" cy="340519"/>
          </a:xfrm>
          <a:prstGeom prst="roundRect">
            <a:avLst/>
          </a:prstGeom>
          <a:solidFill>
            <a:srgbClr val="FF66CC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TW" altLang="en-US" sz="1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二上</a:t>
            </a:r>
            <a:endParaRPr lang="zh-TW" altLang="en-US" sz="14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7" name="文字方塊 56"/>
          <p:cNvSpPr txBox="1"/>
          <p:nvPr/>
        </p:nvSpPr>
        <p:spPr>
          <a:xfrm>
            <a:off x="1047316" y="1074251"/>
            <a:ext cx="575290" cy="340519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TW" altLang="en-US" sz="1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二下</a:t>
            </a:r>
            <a:endParaRPr lang="zh-TW" altLang="en-US" sz="14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8" name="文字方塊 57"/>
          <p:cNvSpPr txBox="1"/>
          <p:nvPr/>
        </p:nvSpPr>
        <p:spPr>
          <a:xfrm>
            <a:off x="392922" y="1516419"/>
            <a:ext cx="575290" cy="340519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TW" altLang="en-US" sz="14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三</a:t>
            </a:r>
            <a:r>
              <a:rPr lang="zh-TW" altLang="en-US" sz="1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上</a:t>
            </a:r>
            <a:endParaRPr lang="zh-TW" altLang="en-US" sz="14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9" name="文字方塊 58"/>
          <p:cNvSpPr txBox="1"/>
          <p:nvPr/>
        </p:nvSpPr>
        <p:spPr>
          <a:xfrm>
            <a:off x="1047316" y="1516419"/>
            <a:ext cx="575290" cy="340519"/>
          </a:xfrm>
          <a:prstGeom prst="round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TW" altLang="en-US" sz="14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三下</a:t>
            </a:r>
          </a:p>
        </p:txBody>
      </p:sp>
      <p:sp>
        <p:nvSpPr>
          <p:cNvPr id="60" name="文字方塊 59"/>
          <p:cNvSpPr txBox="1"/>
          <p:nvPr/>
        </p:nvSpPr>
        <p:spPr>
          <a:xfrm>
            <a:off x="392922" y="1958586"/>
            <a:ext cx="575290" cy="340519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TW" altLang="en-US" sz="14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四</a:t>
            </a:r>
            <a:r>
              <a:rPr lang="zh-TW" altLang="en-US" sz="1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上</a:t>
            </a:r>
            <a:endParaRPr lang="zh-TW" altLang="en-US" sz="14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1" name="文字方塊 60"/>
          <p:cNvSpPr txBox="1"/>
          <p:nvPr/>
        </p:nvSpPr>
        <p:spPr>
          <a:xfrm>
            <a:off x="1047316" y="1958586"/>
            <a:ext cx="575290" cy="340519"/>
          </a:xfrm>
          <a:prstGeom prst="roundRect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TW" altLang="en-US" sz="14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四下</a:t>
            </a:r>
          </a:p>
        </p:txBody>
      </p:sp>
    </p:spTree>
    <p:extLst>
      <p:ext uri="{BB962C8B-B14F-4D97-AF65-F5344CB8AC3E}">
        <p14:creationId xmlns:p14="http://schemas.microsoft.com/office/powerpoint/2010/main" val="366369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12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13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1520" y="2636912"/>
            <a:ext cx="8712968" cy="388843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7272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，請洽語言中心助教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、分機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創造力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講座，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請洽三創教育與發展中心（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200" smtClean="0">
                <a:latin typeface="標楷體" pitchFamily="65" charset="-120"/>
                <a:ea typeface="標楷體" pitchFamily="65" charset="-120"/>
              </a:rPr>
              <a:t>6302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/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日間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部學生：請洽註冊組（分機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/>
              <a:t>　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進修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部學生：請洽進修教學組（分機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老師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三、應化系（四日）畢業資格應修學分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105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347166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2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990867"/>
              </p:ext>
            </p:extLst>
          </p:nvPr>
        </p:nvGraphicFramePr>
        <p:xfrm>
          <a:off x="971600" y="1340768"/>
          <a:ext cx="7776863" cy="4929856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四、應化系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27584" y="424557"/>
            <a:ext cx="8077200" cy="864096"/>
          </a:xfrm>
        </p:spPr>
        <p:txBody>
          <a:bodyPr>
            <a:noAutofit/>
          </a:bodyPr>
          <a:lstStyle/>
          <a:p>
            <a:r>
              <a:rPr lang="zh-TW" altLang="en-US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五、應化系</a:t>
            </a:r>
            <a:r>
              <a:rPr lang="zh-TW" altLang="en-US" sz="36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畢業資格：</a:t>
            </a:r>
            <a:r>
              <a:rPr lang="en-US" altLang="zh-TW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28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7584" y="1556792"/>
            <a:ext cx="7920880" cy="489654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658599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638944"/>
          </a:xfrm>
        </p:spPr>
        <p:txBody>
          <a:bodyPr>
            <a:noAutofit/>
          </a:bodyPr>
          <a:lstStyle/>
          <a:p>
            <a:r>
              <a:rPr lang="zh-TW" altLang="en-US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五、應化系</a:t>
            </a:r>
            <a:r>
              <a:rPr lang="zh-TW" altLang="en-US" sz="36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畢業資格：</a:t>
            </a:r>
            <a:r>
              <a:rPr lang="en-US" altLang="zh-TW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28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90604" y="1700808"/>
            <a:ext cx="7920880" cy="5256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勞作教育為必修，須２次成績及格</a:t>
            </a:r>
            <a:r>
              <a:rPr lang="en-US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(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學則第</a:t>
            </a:r>
            <a:r>
              <a:rPr lang="en-US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23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條規定</a:t>
            </a:r>
            <a:r>
              <a:rPr lang="en-US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)</a:t>
            </a:r>
            <a:r>
              <a:rPr lang="zh-TW" altLang="zh-TW" sz="28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。</a:t>
            </a:r>
            <a:endParaRPr lang="en-US" altLang="zh-TW" sz="28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endParaRPr lang="en-US" altLang="zh-TW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講座</a:t>
            </a:r>
            <a:r>
              <a:rPr lang="zh-TW" altLang="en-US" sz="28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8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8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8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800" kern="100" dirty="0">
                <a:latin typeface="Times New Roman"/>
                <a:ea typeface="標楷體"/>
                <a:cs typeface="Arial"/>
              </a:rPr>
              <a:t>查詢是否通過</a:t>
            </a:r>
            <a:r>
              <a:rPr lang="zh-TW" altLang="en-US" sz="28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2800" kern="100" dirty="0" smtClean="0">
              <a:latin typeface="Times New Roman"/>
              <a:ea typeface="標楷體"/>
              <a:cs typeface="Arial"/>
            </a:endParaRPr>
          </a:p>
          <a:p>
            <a:endParaRPr lang="en-US" altLang="zh-TW" sz="2800" kern="100" dirty="0" smtClean="0">
              <a:latin typeface="Times New Roman"/>
              <a:ea typeface="標楷體"/>
              <a:cs typeface="Arial"/>
            </a:endParaRP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  <a:hlinkClick r:id="rId3"/>
              </a:rPr>
              <a:t>外語能力輔導課程</a:t>
            </a:r>
            <a:r>
              <a:rPr lang="zh-TW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，若於應屆畢業之次學期開學前未及格或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未</a:t>
            </a:r>
            <a:r>
              <a:rPr lang="zh-TW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取得規定之證照門檻，須選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修</a:t>
            </a:r>
            <a:r>
              <a:rPr lang="zh-TW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「外語能力輔導課程」並完成註冊繳費。</a:t>
            </a:r>
            <a:endParaRPr lang="en-US" altLang="zh-TW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658599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、應化系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36637" y="1954404"/>
            <a:ext cx="7704856" cy="446449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本</a:t>
            </a:r>
            <a:r>
              <a:rPr lang="zh-TW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系學生須於畢業前取得化學</a:t>
            </a:r>
            <a:r>
              <a:rPr lang="en-US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或化工</a:t>
            </a:r>
            <a:r>
              <a:rPr lang="en-US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相關丙級證照，並</a:t>
            </a:r>
            <a:r>
              <a:rPr lang="zh-TW" altLang="zh-TW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通過乙級證照學科或術科考試。</a:t>
            </a:r>
            <a:endParaRPr lang="zh-TW" altLang="en-US" sz="30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endParaRPr lang="en-US" altLang="zh-TW" sz="3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3000" kern="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本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系學生修習「計算機概論」及格門檻為：</a:t>
            </a: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須取得</a:t>
            </a:r>
            <a:r>
              <a:rPr lang="en-US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EXCEL</a:t>
            </a: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之</a:t>
            </a:r>
            <a:r>
              <a:rPr lang="en-US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TQC</a:t>
            </a: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證照，另再取得</a:t>
            </a:r>
            <a:r>
              <a:rPr lang="en-US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張</a:t>
            </a:r>
            <a:r>
              <a:rPr lang="en-US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TQC</a:t>
            </a: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全國電腦專業人才技能認證證照</a:t>
            </a:r>
            <a:r>
              <a:rPr lang="en-US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不含</a:t>
            </a:r>
            <a:r>
              <a:rPr lang="en-US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IE)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即達</a:t>
            </a: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及格門檻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</a:pPr>
            <a:endParaRPr lang="en-US" altLang="zh-TW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35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取得</a:t>
            </a:r>
            <a:r>
              <a:rPr lang="zh-TW" altLang="en-US" sz="35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證照時，請至</a:t>
            </a:r>
            <a:r>
              <a:rPr lang="en-US" altLang="zh-TW" sz="35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5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35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+mn-cs"/>
              </a:rPr>
              <a:t>證照門檻</a:t>
            </a:r>
            <a:r>
              <a:rPr lang="en-US" altLang="zh-TW" sz="35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35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上傳證照電子檔並將紙本繳至系辦查驗，始得通過。</a:t>
            </a:r>
            <a:endParaRPr lang="en-US" altLang="zh-TW" sz="3500" kern="100" dirty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、應化系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4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71600" y="1819846"/>
            <a:ext cx="7867600" cy="45365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停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修之替代課程，請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至系網頁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3"/>
              </a:rPr>
              <a:t>http</a:t>
            </a:r>
            <a:r>
              <a:rPr lang="en-US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3"/>
              </a:rPr>
              <a:t>://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3"/>
              </a:rPr>
              <a:t>www.applchem.cyut.edu.tw/main.php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查看</a:t>
            </a:r>
            <a:endParaRPr lang="en-US" altLang="zh-TW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理工學院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開設之專業選修課程，可認列為本系之專業選修課程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2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選課須知：</a:t>
            </a:r>
          </a:p>
          <a:p>
            <a:pPr marL="1287463" indent="-493713"/>
            <a:r>
              <a:rPr lang="en-US" altLang="zh-TW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．化學技術組之同學，若修習生化科技組專業必修課程，則該課程視同專業選修學分數。</a:t>
            </a:r>
          </a:p>
          <a:p>
            <a:pPr marL="1287463" indent="-493713"/>
            <a:r>
              <a:rPr lang="en-US" altLang="zh-TW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en-US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．生化科技組之同學，若修習化學技術組專業必修課程，則該課程視同專業選修學分數</a:t>
            </a:r>
            <a:r>
              <a:rPr lang="zh-TW" altLang="en-US" sz="2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26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287463" lvl="0" indent="-493713">
              <a:spcBef>
                <a:spcPts val="0"/>
              </a:spcBef>
            </a:pPr>
            <a:endParaRPr lang="en-US" altLang="zh-TW" sz="26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287463" lvl="0" indent="-493713">
              <a:spcBef>
                <a:spcPts val="0"/>
              </a:spcBef>
            </a:pPr>
            <a:endParaRPr lang="en-US" altLang="zh-TW" sz="2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287463" lvl="0" indent="-493713">
              <a:spcBef>
                <a:spcPts val="0"/>
              </a:spcBef>
            </a:pPr>
            <a:endParaRPr lang="en-US" altLang="zh-TW" sz="26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287463" lvl="0" indent="-493713">
              <a:spcBef>
                <a:spcPts val="0"/>
              </a:spcBef>
            </a:pPr>
            <a:endParaRPr lang="en-US" altLang="zh-TW" sz="2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287463" lvl="0" indent="-493713">
              <a:spcBef>
                <a:spcPts val="0"/>
              </a:spcBef>
            </a:pPr>
            <a:endParaRPr lang="en-US" altLang="zh-TW" sz="26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287463" lvl="0" indent="-493713">
              <a:spcBef>
                <a:spcPts val="0"/>
              </a:spcBef>
            </a:pPr>
            <a:endParaRPr lang="en-US" altLang="zh-TW" sz="2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287463" lvl="0" indent="-493713">
              <a:spcBef>
                <a:spcPts val="0"/>
              </a:spcBef>
            </a:pPr>
            <a:endParaRPr lang="en-US" altLang="zh-TW" sz="26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287463" lvl="0" indent="-493713">
              <a:spcBef>
                <a:spcPts val="0"/>
              </a:spcBef>
            </a:pPr>
            <a:endParaRPr lang="en-US" altLang="zh-TW" sz="2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287463" lvl="0" indent="-493713">
              <a:spcBef>
                <a:spcPts val="0"/>
              </a:spcBef>
            </a:pPr>
            <a:endParaRPr lang="en-US" altLang="zh-TW" sz="26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1307</Words>
  <Application>Microsoft Office PowerPoint</Application>
  <PresentationFormat>如螢幕大小 (4:3)</PresentationFormat>
  <Paragraphs>176</Paragraphs>
  <Slides>13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訓練</vt:lpstr>
      <vt:lpstr>朝陽科技大學 108學年度第2學期應屆畢業生  畢業資格審核注意事項  　　 －應用化學系(日間部)        適用105學年度課程規劃表</vt:lpstr>
      <vt:lpstr>一、應屆畢業生規定：</vt:lpstr>
      <vt:lpstr>二、畢業自審：</vt:lpstr>
      <vt:lpstr>三、應化系（四日）畢業資格應修學分數： ◎適用課規：105學年度入學適用</vt:lpstr>
      <vt:lpstr>四、應化系（四日）畢業資格審查項目：</vt:lpstr>
      <vt:lpstr>五、應化系（四日）畢業資格： 注意事項－1：</vt:lpstr>
      <vt:lpstr>五、應化系（四日）畢業資格： 注意事項－2：</vt:lpstr>
      <vt:lpstr>五、應化系（四日）畢業資格： 注意事項－3：</vt:lpstr>
      <vt:lpstr>五、應化系（四日）畢業資格： 注意事項－4：</vt:lpstr>
      <vt:lpstr>五、應化系（四日）畢業資格： 注意事項－5：</vt:lpstr>
      <vt:lpstr>PowerPoint 簡報</vt:lpstr>
      <vt:lpstr>Q&amp;A  是否仍有問題? ． 請先上網查看【畢業生專區】資訊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2018-11-29T08:15:14Z</dcterms:modified>
</cp:coreProperties>
</file>