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3.xml" ContentType="application/vnd.openxmlformats-officedocument.presentationml.notesSlide+xml"/>
  <Override PartName="/ppt/tags/tag1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9" r:id="rId2"/>
    <p:sldId id="291" r:id="rId3"/>
    <p:sldId id="292" r:id="rId4"/>
    <p:sldId id="261" r:id="rId5"/>
    <p:sldId id="290" r:id="rId6"/>
    <p:sldId id="287" r:id="rId7"/>
    <p:sldId id="289" r:id="rId8"/>
    <p:sldId id="288" r:id="rId9"/>
    <p:sldId id="277" r:id="rId10"/>
    <p:sldId id="293" r:id="rId11"/>
  </p:sldIdLst>
  <p:sldSz cx="9144000" cy="6858000" type="screen4x3"/>
  <p:notesSz cx="6797675" cy="9928225"/>
  <p:defaultTextStyle>
    <a:defPPr>
      <a:defRPr lang="zh-TW"/>
    </a:defPPr>
    <a:lvl1pPr marL="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封面" id="{779CC93D-E52E-4D84-901B-11D7331DD495}">
          <p14:sldIdLst>
            <p14:sldId id="259"/>
          </p14:sldIdLst>
        </p14:section>
        <p14:section name="畢審說明及注意事項" id="{6D9936A3-3945-4757-BC8B-B5C252D8E036}">
          <p14:sldIdLst>
            <p14:sldId id="291"/>
            <p14:sldId id="292"/>
            <p14:sldId id="261"/>
            <p14:sldId id="290"/>
            <p14:sldId id="287"/>
            <p14:sldId id="289"/>
            <p14:sldId id="288"/>
            <p14:sldId id="277"/>
            <p14:sldId id="29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9ED6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74" autoAdjust="0"/>
    <p:restoredTop sz="97658" autoAdjust="0"/>
  </p:normalViewPr>
  <p:slideViewPr>
    <p:cSldViewPr>
      <p:cViewPr varScale="1">
        <p:scale>
          <a:sx n="83" d="100"/>
          <a:sy n="83" d="100"/>
        </p:scale>
        <p:origin x="1565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D83FDC75-7F73-4A4A-A77C-09AADF00E0EA}" type="datetimeFigureOut">
              <a:rPr lang="en-US" altLang="zh-TW" smtClean="0"/>
              <a:pPr/>
              <a:t>10/27/2020</a:t>
            </a:fld>
            <a:endParaRPr lang="zh-TW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459226BF-1F13-42D3-80DC-373E7ADD1EBC}" type="slidenum">
              <a:rPr lang="zh-TW" smtClean="0"/>
              <a:pPr/>
              <a:t>‹#›</a:t>
            </a:fld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379558040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48AEF76B-3757-4A0B-AF93-28494465C1DD}" type="datetimeFigureOut">
              <a:pPr/>
              <a:t>2020/10/27</a:t>
            </a:fld>
            <a:endParaRPr lang="zh-T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75693FD4-8F83-4EF7-AC3F-0DC0388986B0}" type="slidenum"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91040594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zh-TW"/>
            </a:pPr>
            <a:r>
              <a:rPr lang="zh-TW" dirty="0" smtClean="0"/>
              <a:t>此範本可作為群組設定中簡報訓練教材的起始檔案。</a:t>
            </a:r>
          </a:p>
          <a:p>
            <a:endParaRPr lang="zh-TW" dirty="0" smtClean="0"/>
          </a:p>
          <a:p>
            <a:pPr lvl="0"/>
            <a:r>
              <a:rPr lang="zh-TW" sz="1200" b="1" dirty="0" smtClean="0"/>
              <a:t>章節</a:t>
            </a:r>
            <a:endParaRPr lang="zh-TW" sz="1200" b="0" dirty="0" smtClean="0"/>
          </a:p>
          <a:p>
            <a:pPr lvl="0"/>
            <a:r>
              <a:rPr lang="zh-TW" sz="1200" b="0" dirty="0" smtClean="0"/>
              <a:t>在投影片上按一下右鍵以新增章節。</a:t>
            </a:r>
            <a:r>
              <a:rPr lang="zh-TW" sz="1200" b="0" baseline="0" dirty="0" smtClean="0"/>
              <a:t> 章節可協助您組織投影片，或簡化多個作者之間的共同作業。</a:t>
            </a:r>
            <a:endParaRPr lang="zh-TW" sz="1200" b="0" dirty="0" smtClean="0"/>
          </a:p>
          <a:p>
            <a:pPr lvl="0"/>
            <a:endParaRPr lang="zh-TW" sz="1200" b="1" dirty="0" smtClean="0"/>
          </a:p>
          <a:p>
            <a:pPr lvl="0"/>
            <a:r>
              <a:rPr lang="zh-TW" sz="1200" b="1" dirty="0" smtClean="0"/>
              <a:t>備忘稿</a:t>
            </a:r>
          </a:p>
          <a:p>
            <a:pPr lvl="0"/>
            <a:r>
              <a:rPr lang="zh-TW" sz="1200" dirty="0" smtClean="0"/>
              <a:t>使用 [備忘稿] 章節記錄交付備忘稿，或提供其他詳細資料給對象。</a:t>
            </a:r>
            <a:r>
              <a:rPr lang="zh-TW" sz="1200" baseline="0" dirty="0" smtClean="0"/>
              <a:t> 於簡報期間在 [簡報檢視] 中檢視這些備忘稿。 </a:t>
            </a:r>
          </a:p>
          <a:p>
            <a:pPr lvl="0">
              <a:buFontTx/>
              <a:buNone/>
            </a:pPr>
            <a:r>
              <a:rPr lang="zh-TW" sz="1200" dirty="0" smtClean="0"/>
              <a:t>請記住字型大小 (對於協助工具、可見度、影片拍攝及線上生產非常重要)</a:t>
            </a:r>
          </a:p>
          <a:p>
            <a:pPr lvl="0"/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協調的色彩 </a:t>
            </a:r>
          </a:p>
          <a:p>
            <a:pPr lvl="0">
              <a:buFontTx/>
              <a:buNone/>
            </a:pPr>
            <a:r>
              <a:rPr lang="zh-TW" sz="1200" dirty="0" smtClean="0"/>
              <a:t>請特別注意圖形、圖表及文字方塊。</a:t>
            </a:r>
            <a:r>
              <a:rPr lang="zh-TW" sz="1200" baseline="0" dirty="0" smtClean="0"/>
              <a:t> </a:t>
            </a:r>
            <a:endParaRPr lang="zh-TW" sz="1200" dirty="0" smtClean="0"/>
          </a:p>
          <a:p>
            <a:pPr lvl="0"/>
            <a:r>
              <a:rPr lang="zh-TW" sz="1200" dirty="0" smtClean="0"/>
              <a:t>考慮出席者將以黑白或 </a:t>
            </a:r>
            <a:r>
              <a:rPr lang="zh-TW" sz="1200" dirty="0" err="1" smtClean="0"/>
              <a:t>灰階列印</a:t>
            </a:r>
            <a:r>
              <a:rPr lang="zh-TW" sz="1200" dirty="0" smtClean="0"/>
              <a:t>。執行測試列印，以確保在進行純黑白及 </a:t>
            </a:r>
            <a:r>
              <a:rPr lang="zh-TW" sz="1200" dirty="0" err="1" smtClean="0"/>
              <a:t>灰階列印時色彩正確</a:t>
            </a:r>
            <a:r>
              <a:rPr lang="zh-TW" sz="1200" dirty="0" smtClean="0"/>
              <a:t>。</a:t>
            </a:r>
          </a:p>
          <a:p>
            <a:pPr lvl="0">
              <a:buFontTx/>
              <a:buNone/>
            </a:pPr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圖形、表格和圖表</a:t>
            </a:r>
          </a:p>
          <a:p>
            <a:pPr lvl="0"/>
            <a:r>
              <a:rPr lang="zh-TW" sz="1200" dirty="0" smtClean="0"/>
              <a:t>保持簡單: 如果可能，使用一致而不令人分心的樣式和色彩。</a:t>
            </a:r>
          </a:p>
          <a:p>
            <a:pPr lvl="0"/>
            <a:r>
              <a:rPr lang="zh-TW" sz="1200" dirty="0" smtClean="0"/>
              <a:t>所有圖表和表格都加上標籤。</a:t>
            </a:r>
          </a:p>
          <a:p>
            <a:endParaRPr lang="zh-TW" dirty="0" smtClean="0"/>
          </a:p>
          <a:p>
            <a:endParaRPr lang="zh-TW" dirty="0" smtClean="0"/>
          </a:p>
          <a:p>
            <a:endParaRPr lang="zh-T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zh-TW" smtClean="0"/>
              <a:pPr/>
              <a:t>1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9669018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zh-TW" dirty="0" smtClean="0"/>
              <a:t>提供簡報的簡短概觀。</a:t>
            </a:r>
            <a:r>
              <a:rPr lang="zh-TW" baseline="0" dirty="0" smtClean="0"/>
              <a:t> 描</a:t>
            </a:r>
            <a:r>
              <a:rPr lang="zh-TW" dirty="0" smtClean="0"/>
              <a:t>描述簡報的主要焦點與其重要性。</a:t>
            </a:r>
          </a:p>
          <a:p>
            <a:pPr>
              <a:lnSpc>
                <a:spcPct val="80000"/>
              </a:lnSpc>
            </a:pPr>
            <a:r>
              <a:rPr lang="zh-TW" dirty="0" smtClean="0"/>
              <a:t>介紹每個主要主題。</a:t>
            </a:r>
          </a:p>
          <a:p>
            <a:r>
              <a:rPr lang="zh-TW" dirty="0" smtClean="0"/>
              <a:t>為了幫助簡報對象掌握簡報重點，您</a:t>
            </a:r>
            <a:r>
              <a:rPr lang="zh-TW" baseline="0" dirty="0" smtClean="0"/>
              <a:t> 可以 </a:t>
            </a:r>
            <a:r>
              <a:rPr lang="zh-TW" dirty="0" smtClean="0"/>
              <a:t>在整個簡報期間重複此概觀投影片，反白顯示您接下來要討論的特定主題。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altLang="zh-TW" smtClean="0"/>
              <a:pPr/>
              <a:t>4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26949750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</a:t>
            </a:r>
            <a:r>
              <a:rPr lang="zh-TW" b="1" dirty="0" smtClean="0"/>
              <a:t>卓越工程</a:t>
            </a:r>
            <a:endParaRPr lang="zh-TW" dirty="0" smtClean="0"/>
          </a:p>
        </p:txBody>
      </p:sp>
      <p:sp>
        <p:nvSpPr>
          <p:cNvPr id="41987" name="Rectangle 25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機密</a:t>
            </a:r>
          </a:p>
        </p:txBody>
      </p:sp>
      <p:sp>
        <p:nvSpPr>
          <p:cNvPr id="41988" name="Rectangle 2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B44A5F-6CE4-493C-A0D7-6834FF76660C}" type="slidenum">
              <a:rPr lang="en-US" altLang="zh-TW" smtClean="0"/>
              <a:pPr/>
              <a:t>9</a:t>
            </a:fld>
            <a:endParaRPr lang="zh-TW" dirty="0" smtClean="0"/>
          </a:p>
        </p:txBody>
      </p:sp>
      <p:sp>
        <p:nvSpPr>
          <p:cNvPr id="419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488950"/>
            <a:ext cx="4965700" cy="3724275"/>
          </a:xfrm>
          <a:ln/>
        </p:spPr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787" y="4484318"/>
            <a:ext cx="6206573" cy="4945462"/>
          </a:xfrm>
          <a:noFill/>
          <a:ln/>
        </p:spPr>
        <p:txBody>
          <a:bodyPr/>
          <a:lstStyle/>
          <a:p>
            <a:pPr>
              <a:buFontTx/>
              <a:buNone/>
            </a:pPr>
            <a:endParaRPr lang="zh-TW" dirty="0" smtClean="0"/>
          </a:p>
        </p:txBody>
      </p:sp>
    </p:spTree>
    <p:extLst>
      <p:ext uri="{BB962C8B-B14F-4D97-AF65-F5344CB8AC3E}">
        <p14:creationId xmlns:p14="http://schemas.microsoft.com/office/powerpoint/2010/main" val="13823537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zh-TW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zh-TW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zh-TW" altLang="en-US" smtClean="0"/>
              <a:t>按一下以編輯母片副標題樣式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2000" baseline="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僅背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zh-TW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180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zh-TW"/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zh-TW" sz="3200">
                <a:latin typeface="+mn-lt"/>
              </a:defRPr>
            </a:lvl1pPr>
            <a:lvl2pPr eaLnBrk="1" latinLnBrk="0" hangingPunct="1">
              <a:defRPr kumimoji="0" lang="zh-TW" sz="2800">
                <a:latin typeface="+mn-lt"/>
              </a:defRPr>
            </a:lvl2pPr>
            <a:lvl3pPr eaLnBrk="1" latinLnBrk="0" hangingPunct="1">
              <a:defRPr kumimoji="0" lang="zh-TW" sz="2400">
                <a:latin typeface="+mn-lt"/>
              </a:defRPr>
            </a:lvl3pPr>
            <a:lvl4pPr eaLnBrk="1" latinLnBrk="0" hangingPunct="1">
              <a:defRPr kumimoji="0" lang="zh-TW" sz="2400">
                <a:latin typeface="+mn-lt"/>
              </a:defRPr>
            </a:lvl4pPr>
            <a:lvl5pPr eaLnBrk="1" latinLnBrk="0" hangingPunct="1">
              <a:defRPr kumimoji="0" lang="zh-TW" sz="2400">
                <a:latin typeface="+mn-lt"/>
              </a:defRPr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二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對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eaLnBrk="1" latinLnBrk="0" hangingPunct="1">
              <a:defRPr kumimoji="0" lang="zh-TW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eaLnBrk="1" latinLnBrk="0" hangingPunct="1">
              <a:defRPr kumimoji="0" lang="zh-TW" sz="3200"/>
            </a:lvl1pPr>
            <a:lvl2pPr eaLnBrk="1" latinLnBrk="0" hangingPunct="1">
              <a:defRPr kumimoji="0" lang="zh-TW" sz="2800"/>
            </a:lvl2pPr>
            <a:lvl3pPr eaLnBrk="1" latinLnBrk="0" hangingPunct="1">
              <a:defRPr kumimoji="0" lang="zh-TW" sz="2400"/>
            </a:lvl3pPr>
            <a:lvl4pPr eaLnBrk="1" latinLnBrk="0" hangingPunct="1">
              <a:defRPr kumimoji="0" lang="zh-TW" sz="2000"/>
            </a:lvl4pPr>
            <a:lvl5pPr eaLnBrk="1" latinLnBrk="0" hangingPunct="1">
              <a:defRPr kumimoji="0" lang="zh-TW" sz="2000"/>
            </a:lvl5pPr>
            <a:lvl6pPr eaLnBrk="1" latinLnBrk="0" hangingPunct="1">
              <a:defRPr kumimoji="0" lang="zh-TW" sz="2000"/>
            </a:lvl6pPr>
            <a:lvl7pPr eaLnBrk="1" latinLnBrk="0" hangingPunct="1">
              <a:defRPr kumimoji="0" lang="zh-TW" sz="2000"/>
            </a:lvl7pPr>
            <a:lvl8pPr eaLnBrk="1" latinLnBrk="0" hangingPunct="1">
              <a:defRPr kumimoji="0" lang="zh-TW" sz="2000"/>
            </a:lvl8pPr>
            <a:lvl9pPr eaLnBrk="1" latinLnBrk="0" hangingPunct="1">
              <a:defRPr kumimoji="0" lang="zh-TW"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zh-TW" sz="3200"/>
            </a:lvl1pPr>
            <a:lvl2pPr marL="457200" indent="0" eaLnBrk="1" latinLnBrk="0" hangingPunct="1">
              <a:buNone/>
              <a:defRPr kumimoji="0" lang="zh-TW" sz="2800"/>
            </a:lvl2pPr>
            <a:lvl3pPr marL="914400" indent="0" eaLnBrk="1" latinLnBrk="0" hangingPunct="1">
              <a:buNone/>
              <a:defRPr kumimoji="0" lang="zh-TW" sz="2400"/>
            </a:lvl3pPr>
            <a:lvl4pPr marL="1371600" indent="0" eaLnBrk="1" latinLnBrk="0" hangingPunct="1">
              <a:buNone/>
              <a:defRPr kumimoji="0" lang="zh-TW" sz="2000"/>
            </a:lvl4pPr>
            <a:lvl5pPr marL="1828800" indent="0" eaLnBrk="1" latinLnBrk="0" hangingPunct="1">
              <a:buNone/>
              <a:defRPr kumimoji="0" lang="zh-TW" sz="2000"/>
            </a:lvl5pPr>
            <a:lvl6pPr marL="2286000" indent="0" eaLnBrk="1" latinLnBrk="0" hangingPunct="1">
              <a:buNone/>
              <a:defRPr kumimoji="0" lang="zh-TW" sz="2000"/>
            </a:lvl6pPr>
            <a:lvl7pPr marL="2743200" indent="0" eaLnBrk="1" latinLnBrk="0" hangingPunct="1">
              <a:buNone/>
              <a:defRPr kumimoji="0" lang="zh-TW" sz="2000"/>
            </a:lvl7pPr>
            <a:lvl8pPr marL="3200400" indent="0" eaLnBrk="1" latinLnBrk="0" hangingPunct="1">
              <a:buNone/>
              <a:defRPr kumimoji="0" lang="zh-TW" sz="2000"/>
            </a:lvl8pPr>
            <a:lvl9pPr marL="3657600" indent="0" eaLnBrk="1" latinLnBrk="0" hangingPunct="1">
              <a:buNone/>
              <a:defRPr kumimoji="0" lang="zh-TW" sz="2000"/>
            </a:lvl9pPr>
          </a:lstStyle>
          <a:p>
            <a:pPr eaLnBrk="1" latinLnBrk="0" hangingPunct="1"/>
            <a:r>
              <a:rPr lang="zh-TW" altLang="en-US" smtClean="0"/>
              <a:t>按一下圖示以新增圖片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zh-TW" altLang="en-US" smtClean="0"/>
              <a:t>按一下以編輯母片標題樣式</a:t>
            </a:r>
            <a:endParaRPr kumimoji="0"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0" lang="zh-TW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zh-TW"/>
      </a:defPPr>
      <a:lvl1pPr marL="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ge.cyut.edu.tw/p/412-1023-3957.php?Lang=zh-tw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6" Type="http://schemas.openxmlformats.org/officeDocument/2006/relationships/hyperlink" Target="http://lc.cyut.edu.tw/CyutLC_Web/Lang/Courses2.aspx?Show=1" TargetMode="External"/><Relationship Id="rId5" Type="http://schemas.openxmlformats.org/officeDocument/2006/relationships/hyperlink" Target="http://www.flc.cyut.edu.tw/FLC_web/Lang/Courses1.aspx" TargetMode="External"/><Relationship Id="rId4" Type="http://schemas.openxmlformats.org/officeDocument/2006/relationships/hyperlink" Target="http://lc.cyut.edu.tw/CyutLC_Web/Lang/Courses3.aspx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auth2.cyut.edu.tw/User/Login?ReturnUrl=%2fcyApp%2fST0061%3fru%3d%26rh%3dhttps%253a%252f%252fstudent.cyut.edu.tw&amp;ru=&amp;rh=https%3a%2f%2fstudent.cyut.edu.tw" TargetMode="External"/><Relationship Id="rId2" Type="http://schemas.openxmlformats.org/officeDocument/2006/relationships/hyperlink" Target="https://admin.cyut.edu.tw/student/loginstu.asp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5" Type="http://schemas.openxmlformats.org/officeDocument/2006/relationships/hyperlink" Target="https://www.cyut.edu.tw/~enroll/graduate/graduate/main-graduate.html" TargetMode="External"/><Relationship Id="rId4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2339752" y="1340768"/>
            <a:ext cx="6840760" cy="4248472"/>
          </a:xfrm>
        </p:spPr>
        <p:txBody>
          <a:bodyPr>
            <a:normAutofit fontScale="90000"/>
          </a:bodyPr>
          <a:lstStyle/>
          <a:p>
            <a:pPr algn="l"/>
            <a:r>
              <a:rPr lang="zh-TW" altLang="en-US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朝陽科技大學</a:t>
            </a:r>
            <a: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109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學年度第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2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學期應屆畢業生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畢業資格審核注意事項</a:t>
            </a:r>
            <a: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en-US" altLang="zh-TW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 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－</a:t>
            </a:r>
            <a:r>
              <a:rPr lang="zh-TW" altLang="en-US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環境工程與管理</a:t>
            </a:r>
            <a:r>
              <a:rPr lang="zh-TW" altLang="en-US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系</a:t>
            </a:r>
            <a:endParaRPr lang="zh-TW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3" name="Title 1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3635896" y="5297016"/>
            <a:ext cx="4896544" cy="58025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5000" lnSpcReduction="20000"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kumimoji="0" lang="zh-TW" sz="4400" b="1" kern="1200" cap="small" baseline="0">
                <a:solidFill>
                  <a:srgbClr val="00330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r>
              <a:rPr lang="zh-TW" altLang="en-US" sz="32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適用</a:t>
            </a:r>
            <a:r>
              <a:rPr lang="en-US" altLang="zh-TW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106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學年度課程規劃表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endParaRPr lang="zh-TW" altLang="en-US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10</a:t>
            </a:fld>
            <a:endParaRPr kumimoji="0" lang="zh-TW" altLang="en-US"/>
          </a:p>
        </p:txBody>
      </p:sp>
      <p:sp>
        <p:nvSpPr>
          <p:cNvPr id="7" name="投影片編號版面配置區 2"/>
          <p:cNvSpPr txBox="1">
            <a:spLocks/>
          </p:cNvSpPr>
          <p:nvPr/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TW"/>
            </a:defPPr>
            <a:lvl1pPr marL="0" algn="r" defTabSz="914400" rtl="0" eaLnBrk="1" latinLnBrk="0" hangingPunct="1">
              <a:defRPr kumimoji="0" lang="zh-TW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lang="zh-TW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lang="zh-TW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lang="zh-TW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lang="zh-TW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lang="zh-TW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lang="zh-TW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lang="zh-TW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lang="zh-TW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3D6E5A2-EC83-451F-A719-9AC1370DD5CF}" type="slidenum">
              <a:rPr lang="en-US" altLang="zh-TW" smtClean="0"/>
              <a:pPr/>
              <a:t>10</a:t>
            </a:fld>
            <a:endParaRPr lang="en-US" altLang="en-US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251520" y="2852936"/>
            <a:ext cx="8712968" cy="381642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62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專業必修、專業選修及自由選修之認列，請先洽系辦助教確認（分機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7489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>
                <a:latin typeface="標楷體" pitchFamily="65" charset="-120"/>
                <a:ea typeface="標楷體" pitchFamily="65" charset="-120"/>
                <a:hlinkClick r:id="rId3"/>
              </a:rPr>
              <a:t>通識課程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，請洽通識中心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學院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老師（分機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7246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>
                <a:latin typeface="標楷體" pitchFamily="65" charset="-120"/>
                <a:ea typeface="標楷體" pitchFamily="65" charset="-120"/>
                <a:hlinkClick r:id="rId4"/>
              </a:rPr>
              <a:t>外語能力檢定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  <a:hlinkClick r:id="rId5"/>
              </a:rPr>
              <a:t>大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  <a:hlinkClick r:id="rId6"/>
              </a:rPr>
              <a:t>一大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  <a:hlinkClick r:id="rId5"/>
              </a:rPr>
              <a:t>二英文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，請洽語言中心助教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7524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、分機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7525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創造力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講座，請洽三創教育與發展中心（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分機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6302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16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勞作教育，請洽學務處服務學習組（分機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5042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5044)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畢業資格審查系統問題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如已修科目未出現等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　 日間部學生：請洽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註冊組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4012~4016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　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 進修部學生</a:t>
            </a:r>
            <a:r>
              <a:rPr lang="zh-TW" altLang="zh-TW" sz="3200" dirty="0"/>
              <a:t>：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請洽進修教學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組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4652~4654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22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995936" y="692696"/>
            <a:ext cx="2880320" cy="936104"/>
          </a:xfrm>
        </p:spPr>
        <p:txBody>
          <a:bodyPr>
            <a:noAutofit/>
          </a:bodyPr>
          <a:lstStyle/>
          <a:p>
            <a:pPr algn="ctr">
              <a:defRPr lang="zh-TW"/>
            </a:pPr>
            <a:r>
              <a:rPr lang="zh-TW" altLang="en-US" sz="4500" b="0" u="sng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洽詢單</a:t>
            </a:r>
            <a:r>
              <a:rPr lang="zh-TW" altLang="en-US" sz="4500" b="0" u="sng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位</a:t>
            </a:r>
            <a:endParaRPr lang="zh-TW" sz="4500" b="0" u="sng" dirty="0">
              <a:solidFill>
                <a:srgbClr val="0000FF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282335" y="1700808"/>
            <a:ext cx="43140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  <a:cs typeface="+mj-cs"/>
              </a:rPr>
              <a:t>學校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  <a:cs typeface="+mj-cs"/>
              </a:rPr>
              <a:t>電話：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cs typeface="+mj-cs"/>
                <a:sym typeface="Wingdings" panose="05000000000000000000" pitchFamily="2" charset="2"/>
              </a:rPr>
              <a:t>(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cs typeface="+mj-cs"/>
              </a:rPr>
              <a:t>04)2332-3000</a:t>
            </a:r>
            <a:endParaRPr lang="zh-TW" altLang="en-US" sz="2800" dirty="0">
              <a:latin typeface="標楷體" pitchFamily="65" charset="-120"/>
              <a:ea typeface="標楷體" pitchFamily="65" charset="-12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3753396"/>
      </p:ext>
    </p:extLst>
  </p:cSld>
  <p:clrMapOvr>
    <a:masterClrMapping/>
  </p:clrMapOvr>
  <p:transition spd="slow"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一、應屆畢業生規定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412777"/>
            <a:ext cx="8077200" cy="4680520"/>
          </a:xfrm>
        </p:spPr>
        <p:txBody>
          <a:bodyPr>
            <a:normAutofit lnSpcReduction="10000"/>
          </a:bodyPr>
          <a:lstStyle/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應屆畢業生規定：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/>
              <a:t>　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　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未修足學期數，但學分已修足欲畢業者，須依學則第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54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條規定申請提前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學期畢業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，審核通過者始得畢業。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申請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提前畢業，請依「本校行事曆」規定時間辦理，約為期中考後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週內申請。</a:t>
            </a:r>
            <a:endParaRPr lang="zh-TW" altLang="en-US" sz="3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2</a:t>
            </a:fld>
            <a:endParaRPr kumimoji="0" lang="zh-TW" altLang="en-US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2954635"/>
              </p:ext>
            </p:extLst>
          </p:nvPr>
        </p:nvGraphicFramePr>
        <p:xfrm>
          <a:off x="1619672" y="1988840"/>
          <a:ext cx="4752528" cy="1371600"/>
        </p:xfrm>
        <a:graphic>
          <a:graphicData uri="http://schemas.openxmlformats.org/drawingml/2006/table">
            <a:tbl>
              <a:tblPr firstRow="1" bandRow="1"/>
              <a:tblGrid>
                <a:gridCol w="23762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二技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四技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4</a:t>
                      </a:r>
                      <a:r>
                        <a:rPr lang="zh-TW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8</a:t>
                      </a:r>
                      <a:r>
                        <a:rPr 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註：休學之學期不算在學。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13813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二、畢業自審：</a:t>
            </a:r>
            <a:endParaRPr lang="zh-TW" altLang="en-US" sz="3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340769"/>
            <a:ext cx="8077200" cy="5184576"/>
          </a:xfrm>
        </p:spPr>
        <p:txBody>
          <a:bodyPr>
            <a:no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畢業應修科目及學分數，係依入學時之課程規劃表修習。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  <a:hlinkClick r:id="rId2"/>
              </a:rPr>
              <a:t>學生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  <a:hlinkClick r:id="rId3"/>
              </a:rPr>
              <a:t>資訊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  <a:hlinkClick r:id="rId2"/>
              </a:rPr>
              <a:t>系統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＼畢業審核自審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自我審核各應修類別是否有漏修。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「畢業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審核自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審」自三上起，即可自行上網查看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校訂必修及專業必修，若為重補修課會對應至「自由選修」頁籤，請先與通識中心老師或系辦助教確認後，再於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〔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自審異動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〕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註記即可。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自審異動後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須經系辦助教確認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並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審核通過後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才會對應至正確的位置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3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408354118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62000" y="485656"/>
            <a:ext cx="8077200" cy="1503184"/>
          </a:xfrm>
        </p:spPr>
        <p:txBody>
          <a:bodyPr>
            <a:normAutofit fontScale="90000"/>
          </a:bodyPr>
          <a:lstStyle/>
          <a:p>
            <a:pPr>
              <a:lnSpc>
                <a:spcPts val="5500"/>
              </a:lnSpc>
              <a:spcBef>
                <a:spcPts val="600"/>
              </a:spcBef>
            </a:pP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三、</a:t>
            </a:r>
            <a:r>
              <a:rPr lang="zh-TW" altLang="en-US" sz="38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環管</a:t>
            </a:r>
            <a:r>
              <a:rPr lang="zh-TW" altLang="en-US" sz="38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系（四日）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畢業資格應修學分</a:t>
            </a:r>
            <a:r>
              <a:rPr lang="zh-TW" altLang="en-US" sz="3800" dirty="0">
                <a:latin typeface="華康中圓體" pitchFamily="49" charset="-120"/>
                <a:ea typeface="華康中圓體" pitchFamily="49" charset="-120"/>
              </a:rPr>
              <a:t>數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◎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適用課規：</a:t>
            </a:r>
            <a:r>
              <a:rPr lang="en-US" altLang="zh-TW" sz="2900" dirty="0" smtClean="0">
                <a:latin typeface="標楷體" pitchFamily="65" charset="-120"/>
                <a:ea typeface="標楷體" pitchFamily="65" charset="-120"/>
              </a:rPr>
              <a:t>108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學年度入學適用</a:t>
            </a:r>
            <a:endParaRPr lang="zh-TW" sz="29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27584" y="5445224"/>
            <a:ext cx="7920880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畢業自審：請至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學生資訊系統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\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畢業審核自審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先進行自審作業。</a:t>
            </a:r>
            <a:endParaRPr lang="zh-TW" altLang="en-US" sz="2000" dirty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268235"/>
              </p:ext>
            </p:extLst>
          </p:nvPr>
        </p:nvGraphicFramePr>
        <p:xfrm>
          <a:off x="899592" y="1988840"/>
          <a:ext cx="7776863" cy="3456384"/>
        </p:xfrm>
        <a:graphic>
          <a:graphicData uri="http://schemas.openxmlformats.org/drawingml/2006/table">
            <a:tbl>
              <a:tblPr firstRow="1" bandRow="1"/>
              <a:tblGrid>
                <a:gridCol w="13029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33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29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108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262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441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11111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304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校訂必修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</a:t>
                      </a:r>
                      <a:endParaRPr lang="en-US" altLang="zh-TW" sz="2200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總</a:t>
                      </a: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</a:t>
                      </a:r>
                      <a:endParaRPr lang="en-US" altLang="zh-TW" sz="2200" kern="0" dirty="0" smtClean="0"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分數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148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應修科目數及學分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</a:t>
                      </a: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30</a:t>
                      </a: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</a:t>
                      </a: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58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最少應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31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9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128</a:t>
                      </a:r>
                      <a:r>
                        <a:rPr lang="zh-TW" sz="2400" kern="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4</a:t>
            </a:fld>
            <a:endParaRPr kumimoji="0" lang="zh-TW" altLang="en-US"/>
          </a:p>
        </p:txBody>
      </p:sp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5</a:t>
            </a:fld>
            <a:endParaRPr kumimoji="0" lang="zh-TW" altLang="en-US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7990867"/>
              </p:ext>
            </p:extLst>
          </p:nvPr>
        </p:nvGraphicFramePr>
        <p:xfrm>
          <a:off x="971600" y="1340768"/>
          <a:ext cx="7776863" cy="4929856"/>
        </p:xfrm>
        <a:graphic>
          <a:graphicData uri="http://schemas.openxmlformats.org/drawingml/2006/table">
            <a:tbl>
              <a:tblPr firstRow="1" bandRow="1"/>
              <a:tblGrid>
                <a:gridCol w="13029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94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121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27153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13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校訂必修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680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備註</a:t>
                      </a:r>
                      <a:endParaRPr lang="zh-TW" sz="10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除表列課程外，尚須修習「大學入門」及「創造力講座」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1.</a:t>
                      </a: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以</a:t>
                      </a: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系上開立之課程</a:t>
                      </a: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為主</a:t>
                      </a:r>
                      <a:endParaRPr lang="en-US" altLang="zh-TW" sz="2600" kern="1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2.</a:t>
                      </a:r>
                      <a:r>
                        <a:rPr lang="zh-TW" altLang="en-US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畢業應通過系辦規定之「資訊證照門檻」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多修之學分數</a:t>
                      </a:r>
                      <a:r>
                        <a:rPr lang="zh-TW" sz="2600" b="1" kern="1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認列為自由選修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zh-TW" sz="26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altLang="en-US" sz="26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修習各系或通識課程</a:t>
                      </a:r>
                      <a:endParaRPr lang="zh-TW" sz="26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269632"/>
            <a:ext cx="8077200" cy="999128"/>
          </a:xfrm>
        </p:spPr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四、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環管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畢業資格審查項目：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181038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五、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環管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注意事項－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1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6</a:t>
            </a:fld>
            <a:endParaRPr kumimoji="0" lang="zh-TW" alt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27584" y="1844824"/>
            <a:ext cx="7920880" cy="504056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非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學年度課程，</a:t>
            </a:r>
            <a:r>
              <a:rPr lang="zh-TW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同一科目名稱</a:t>
            </a:r>
            <a:r>
              <a:rPr lang="zh-TW"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重</a:t>
            </a:r>
            <a:r>
              <a:rPr lang="zh-TW" altLang="en-US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複</a:t>
            </a:r>
            <a:r>
              <a:rPr lang="zh-TW"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修</a:t>
            </a:r>
            <a:r>
              <a:rPr lang="zh-TW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習，第</a:t>
            </a:r>
            <a:r>
              <a:rPr lang="en-US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門</a:t>
            </a:r>
            <a:r>
              <a:rPr lang="zh-TW" altLang="zh-TW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不</a:t>
            </a:r>
            <a:r>
              <a:rPr lang="zh-TW" altLang="en-US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得</a:t>
            </a:r>
            <a:r>
              <a:rPr lang="zh-TW"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認</a:t>
            </a:r>
            <a:r>
              <a:rPr lang="zh-TW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列為畢業學分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，如：</a:t>
            </a:r>
          </a:p>
          <a:p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　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選項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體育選修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次籃球課，第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次修習的籃球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不得列</a:t>
            </a: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計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　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畢業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學分中，須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再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補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門非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籃球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之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選項體育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專業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必修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程</a:t>
            </a:r>
            <a:r>
              <a:rPr lang="zh-TW"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務必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修習系上開設之課程，延修等因素經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系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主任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同意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始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得修習系上規定之相近課程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替代。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4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創造力講座</a:t>
            </a:r>
            <a:r>
              <a:rPr lang="zh-TW" altLang="en-US" sz="2400" kern="100" dirty="0">
                <a:latin typeface="Times New Roman"/>
                <a:ea typeface="標楷體"/>
                <a:cs typeface="Arial"/>
              </a:rPr>
              <a:t>，為日間部四年制學生畢業門檻之一，可至</a:t>
            </a:r>
            <a:r>
              <a:rPr lang="en-US" altLang="zh-TW" sz="2400" kern="100" dirty="0">
                <a:latin typeface="Times New Roman"/>
                <a:ea typeface="標楷體"/>
                <a:cs typeface="Arial"/>
              </a:rPr>
              <a:t>【</a:t>
            </a:r>
            <a:r>
              <a:rPr lang="zh-TW" altLang="en-US" sz="2400" kern="100" dirty="0">
                <a:latin typeface="Times New Roman"/>
                <a:ea typeface="標楷體"/>
                <a:cs typeface="Arial"/>
              </a:rPr>
              <a:t>學生資訊系統＼畢業證照門檻</a:t>
            </a:r>
            <a:r>
              <a:rPr lang="en-US" altLang="zh-TW" sz="2400" kern="100" dirty="0">
                <a:latin typeface="Times New Roman"/>
                <a:ea typeface="標楷體"/>
                <a:cs typeface="Arial"/>
              </a:rPr>
              <a:t>】 </a:t>
            </a:r>
            <a:r>
              <a:rPr lang="zh-TW" altLang="en-US" sz="2400" kern="100" dirty="0">
                <a:latin typeface="Times New Roman"/>
                <a:ea typeface="標楷體"/>
                <a:cs typeface="Arial"/>
              </a:rPr>
              <a:t>查詢是否通過</a:t>
            </a:r>
            <a:r>
              <a:rPr lang="zh-TW" altLang="en-US" sz="2400" kern="100" dirty="0" smtClean="0">
                <a:latin typeface="Times New Roman"/>
                <a:ea typeface="標楷體"/>
                <a:cs typeface="Arial"/>
              </a:rPr>
              <a:t>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勞作教育為必修，須２次成績及格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學則第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23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條規定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59546648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五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、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環管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注意事項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2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1628800"/>
            <a:ext cx="7920880" cy="453650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zh-TW" altLang="en-US" sz="1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043608" y="1945568"/>
            <a:ext cx="7704856" cy="468052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sz="1800" dirty="0">
                <a:latin typeface="標楷體" pitchFamily="65" charset="-120"/>
                <a:ea typeface="標楷體" pitchFamily="65" charset="-120"/>
              </a:rPr>
              <a:t>修習通過語言中心開設之「菁英英文</a:t>
            </a:r>
            <a:r>
              <a:rPr lang="en-US" altLang="zh-TW" sz="1800" dirty="0">
                <a:latin typeface="標楷體" pitchFamily="65" charset="-120"/>
                <a:ea typeface="標楷體" pitchFamily="65" charset="-120"/>
              </a:rPr>
              <a:t>I</a:t>
            </a:r>
            <a:r>
              <a:rPr lang="zh-TW" altLang="en-US" sz="1800" dirty="0">
                <a:latin typeface="標楷體" pitchFamily="65" charset="-120"/>
                <a:ea typeface="標楷體" pitchFamily="65" charset="-120"/>
              </a:rPr>
              <a:t>」、「菁英英文</a:t>
            </a:r>
            <a:r>
              <a:rPr lang="en-US" altLang="zh-TW" sz="1800" dirty="0">
                <a:latin typeface="標楷體" pitchFamily="65" charset="-120"/>
                <a:ea typeface="標楷體" pitchFamily="65" charset="-120"/>
              </a:rPr>
              <a:t>II</a:t>
            </a:r>
            <a:r>
              <a:rPr lang="zh-TW" altLang="en-US" sz="1800" dirty="0">
                <a:latin typeface="標楷體" pitchFamily="65" charset="-120"/>
                <a:ea typeface="標楷體" pitchFamily="65" charset="-120"/>
              </a:rPr>
              <a:t>」校訂選修課程，可以分別替代通識英文必修課程</a:t>
            </a:r>
            <a:r>
              <a:rPr lang="en-US" altLang="zh-TW" sz="18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1800" dirty="0">
                <a:latin typeface="標楷體" pitchFamily="65" charset="-120"/>
                <a:ea typeface="標楷體" pitchFamily="65" charset="-120"/>
              </a:rPr>
              <a:t>不含航空機械系</a:t>
            </a:r>
            <a:r>
              <a:rPr lang="en-US" altLang="zh-TW" sz="18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1800" dirty="0">
                <a:latin typeface="標楷體" pitchFamily="65" charset="-120"/>
                <a:ea typeface="標楷體" pitchFamily="65" charset="-120"/>
              </a:rPr>
              <a:t>，詳細課程內容及替代方式請</a:t>
            </a: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參閱語言</a:t>
            </a:r>
            <a:r>
              <a:rPr lang="zh-TW" altLang="en-US" sz="1800" dirty="0">
                <a:latin typeface="標楷體" pitchFamily="65" charset="-120"/>
                <a:ea typeface="標楷體" pitchFamily="65" charset="-120"/>
              </a:rPr>
              <a:t>中心網站</a:t>
            </a: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1800" dirty="0" smtClean="0">
              <a:latin typeface="標楷體" pitchFamily="65" charset="-120"/>
              <a:ea typeface="標楷體" pitchFamily="65" charset="-12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TW" sz="1800" dirty="0" smtClean="0">
              <a:latin typeface="標楷體" pitchFamily="65" charset="-120"/>
              <a:ea typeface="標楷體" pitchFamily="65" charset="-12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sz="1800" kern="100" dirty="0" smtClean="0">
                <a:solidFill>
                  <a:srgbClr val="C00000"/>
                </a:solidFill>
                <a:ea typeface="標楷體"/>
                <a:cs typeface="Times New Roman" panose="02020603050405020304" pitchFamily="18" charset="0"/>
              </a:rPr>
              <a:t>全</a:t>
            </a:r>
            <a:r>
              <a:rPr lang="zh-TW" altLang="en-US" sz="1800" kern="100" dirty="0">
                <a:solidFill>
                  <a:srgbClr val="C00000"/>
                </a:solidFill>
                <a:ea typeface="標楷體"/>
                <a:cs typeface="Times New Roman" panose="02020603050405020304" pitchFamily="18" charset="0"/>
              </a:rPr>
              <a:t>院性</a:t>
            </a:r>
            <a:r>
              <a:rPr lang="zh-TW" altLang="en-US" sz="1800" dirty="0">
                <a:solidFill>
                  <a:srgbClr val="C00000"/>
                </a:solidFill>
                <a:ea typeface="標楷體" pitchFamily="65" charset="-120"/>
                <a:cs typeface="Times New Roman" panose="02020603050405020304" pitchFamily="18" charset="0"/>
              </a:rPr>
              <a:t>規定</a:t>
            </a:r>
          </a:p>
          <a:p>
            <a:r>
              <a:rPr lang="en-US" altLang="zh-TW" sz="1800" kern="100" dirty="0" smtClean="0">
                <a:solidFill>
                  <a:srgbClr val="C00000"/>
                </a:solidFill>
                <a:latin typeface="Times New Roman"/>
                <a:ea typeface="標楷體"/>
                <a:cs typeface="Arial"/>
              </a:rPr>
              <a:t>1.</a:t>
            </a:r>
            <a:r>
              <a:rPr lang="zh-TW" altLang="en-US" sz="1800" kern="100" dirty="0" smtClean="0">
                <a:solidFill>
                  <a:srgbClr val="C00000"/>
                </a:solidFill>
                <a:latin typeface="Times New Roman"/>
                <a:ea typeface="標楷體"/>
                <a:cs typeface="Arial"/>
              </a:rPr>
              <a:t>理工學院</a:t>
            </a:r>
            <a:r>
              <a:rPr lang="zh-TW" altLang="en-US" sz="1800" kern="100" dirty="0">
                <a:solidFill>
                  <a:srgbClr val="C00000"/>
                </a:solidFill>
                <a:latin typeface="Times New Roman"/>
                <a:ea typeface="標楷體"/>
                <a:cs typeface="Arial"/>
              </a:rPr>
              <a:t>各系學生資訊證照畢業門檻</a:t>
            </a:r>
            <a:r>
              <a:rPr lang="zh-TW" altLang="en-US" sz="1800" kern="100" dirty="0" smtClean="0">
                <a:solidFill>
                  <a:srgbClr val="C00000"/>
                </a:solidFill>
                <a:latin typeface="Times New Roman"/>
                <a:ea typeface="標楷體"/>
                <a:cs typeface="Arial"/>
              </a:rPr>
              <a:t>以及邏輯思考與運算及格</a:t>
            </a:r>
            <a:r>
              <a:rPr lang="zh-TW" altLang="en-US" sz="1800" kern="100" dirty="0">
                <a:solidFill>
                  <a:srgbClr val="C00000"/>
                </a:solidFill>
                <a:latin typeface="Times New Roman"/>
                <a:ea typeface="標楷體"/>
                <a:cs typeface="Arial"/>
              </a:rPr>
              <a:t>門檻：取得</a:t>
            </a:r>
            <a:r>
              <a:rPr lang="en-US" altLang="zh-TW" sz="1800" kern="100" dirty="0">
                <a:solidFill>
                  <a:srgbClr val="C00000"/>
                </a:solidFill>
                <a:latin typeface="Times New Roman"/>
                <a:ea typeface="標楷體"/>
                <a:cs typeface="Arial"/>
              </a:rPr>
              <a:t>1</a:t>
            </a:r>
            <a:r>
              <a:rPr lang="zh-TW" altLang="en-US" sz="1800" kern="100" dirty="0">
                <a:solidFill>
                  <a:srgbClr val="C00000"/>
                </a:solidFill>
                <a:latin typeface="Times New Roman"/>
                <a:ea typeface="標楷體"/>
                <a:cs typeface="Arial"/>
              </a:rPr>
              <a:t>張</a:t>
            </a:r>
            <a:r>
              <a:rPr lang="en-US" altLang="zh-TW" sz="1800" kern="100" dirty="0">
                <a:solidFill>
                  <a:srgbClr val="C00000"/>
                </a:solidFill>
                <a:latin typeface="Times New Roman"/>
                <a:ea typeface="標楷體"/>
                <a:cs typeface="Arial"/>
              </a:rPr>
              <a:t>Excel</a:t>
            </a:r>
            <a:r>
              <a:rPr lang="zh-TW" altLang="en-US" sz="1800" kern="100" dirty="0">
                <a:solidFill>
                  <a:srgbClr val="C00000"/>
                </a:solidFill>
                <a:latin typeface="Times New Roman"/>
                <a:ea typeface="標楷體"/>
                <a:cs typeface="Arial"/>
              </a:rPr>
              <a:t>之</a:t>
            </a:r>
            <a:r>
              <a:rPr lang="en-US" altLang="zh-TW" sz="1800" kern="100" dirty="0">
                <a:solidFill>
                  <a:srgbClr val="C00000"/>
                </a:solidFill>
                <a:latin typeface="Times New Roman"/>
                <a:ea typeface="標楷體"/>
                <a:cs typeface="Arial"/>
              </a:rPr>
              <a:t>TQC</a:t>
            </a:r>
            <a:r>
              <a:rPr lang="zh-TW" altLang="en-US" sz="1800" kern="100" dirty="0">
                <a:solidFill>
                  <a:srgbClr val="C00000"/>
                </a:solidFill>
                <a:latin typeface="Times New Roman"/>
                <a:ea typeface="標楷體"/>
                <a:cs typeface="Arial"/>
              </a:rPr>
              <a:t>全國電腦專業人才技能認證</a:t>
            </a:r>
            <a:r>
              <a:rPr lang="zh-TW" altLang="en-US" sz="1800" kern="100" dirty="0" smtClean="0">
                <a:solidFill>
                  <a:srgbClr val="C00000"/>
                </a:solidFill>
                <a:latin typeface="Times New Roman"/>
                <a:ea typeface="標楷體"/>
                <a:cs typeface="Arial"/>
              </a:rPr>
              <a:t>證照即</a:t>
            </a:r>
            <a:r>
              <a:rPr lang="zh-TW" altLang="en-US" sz="1800" kern="100" dirty="0">
                <a:solidFill>
                  <a:srgbClr val="C00000"/>
                </a:solidFill>
                <a:latin typeface="Times New Roman"/>
                <a:ea typeface="標楷體"/>
                <a:cs typeface="Arial"/>
              </a:rPr>
              <a:t>達及格門檻。</a:t>
            </a:r>
          </a:p>
          <a:p>
            <a:r>
              <a:rPr lang="en-US" altLang="zh-TW" sz="1800" kern="100" dirty="0" smtClean="0">
                <a:solidFill>
                  <a:srgbClr val="C00000"/>
                </a:solidFill>
                <a:latin typeface="Times New Roman"/>
                <a:ea typeface="標楷體"/>
                <a:cs typeface="Arial"/>
              </a:rPr>
              <a:t>2.</a:t>
            </a:r>
            <a:r>
              <a:rPr lang="zh-TW" altLang="en-US" sz="1800" kern="100" dirty="0" smtClean="0">
                <a:solidFill>
                  <a:srgbClr val="C00000"/>
                </a:solidFill>
                <a:latin typeface="Times New Roman"/>
                <a:ea typeface="標楷體"/>
                <a:cs typeface="Arial"/>
              </a:rPr>
              <a:t>學院</a:t>
            </a:r>
            <a:r>
              <a:rPr lang="zh-TW" altLang="en-US" sz="1800" kern="100" dirty="0">
                <a:solidFill>
                  <a:srgbClr val="C00000"/>
                </a:solidFill>
                <a:latin typeface="Times New Roman"/>
                <a:ea typeface="標楷體"/>
                <a:cs typeface="Arial"/>
              </a:rPr>
              <a:t>開設之專業選修課程，可認列為本系之專業選修課程。</a:t>
            </a:r>
          </a:p>
          <a:p>
            <a:endParaRPr lang="en-US" altLang="zh-TW" sz="1800" kern="100" dirty="0">
              <a:solidFill>
                <a:srgbClr val="0000FF"/>
              </a:solidFill>
              <a:latin typeface="Times New Roman"/>
              <a:ea typeface="標楷體"/>
              <a:cs typeface="Arial"/>
            </a:endParaRPr>
          </a:p>
          <a:p>
            <a:endParaRPr lang="zh-TW" altLang="en-US" sz="1800" kern="100" dirty="0">
              <a:solidFill>
                <a:srgbClr val="0000FF"/>
              </a:solidFill>
              <a:latin typeface="Times New Roman"/>
              <a:ea typeface="標楷體"/>
              <a:cs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sz="18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備註：自由學分包含外系學分、課程規劃中未有之本系課程、超修的專業選修或校訂必修及選修學分。</a:t>
            </a:r>
            <a:endParaRPr lang="en-US" altLang="zh-TW" sz="1800" kern="100" dirty="0" smtClean="0">
              <a:solidFill>
                <a:srgbClr val="0000FF"/>
              </a:solidFill>
              <a:latin typeface="Times New Roman"/>
              <a:ea typeface="標楷體"/>
              <a:cs typeface="Arial"/>
            </a:endParaRPr>
          </a:p>
          <a:p>
            <a:endParaRPr lang="en-US" altLang="zh-TW" sz="18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7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375915135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五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、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環管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注意事項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3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27584" y="1772816"/>
            <a:ext cx="7704856" cy="216024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en-US" sz="28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課程規劃表請至本系網頁</a:t>
            </a:r>
            <a:r>
              <a:rPr lang="en-US" altLang="zh-TW" sz="28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-</a:t>
            </a:r>
            <a:r>
              <a:rPr lang="zh-TW" altLang="en-US" sz="28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課程資訊查看</a:t>
            </a:r>
            <a:endParaRPr lang="en-US" altLang="zh-TW" sz="28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28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   (dem.cyut.edu.tw)</a:t>
            </a:r>
            <a:endParaRPr lang="en-US" altLang="zh-TW" sz="2800" dirty="0" smtClean="0">
              <a:solidFill>
                <a:srgbClr val="0000FF"/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8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12462685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9</a:t>
            </a:fld>
            <a:endParaRPr kumimoji="0" lang="zh-TW" alt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395536" y="1556792"/>
            <a:ext cx="8352928" cy="4536504"/>
          </a:xfrm>
        </p:spPr>
        <p:txBody>
          <a:bodyPr>
            <a:noAutofit/>
          </a:bodyPr>
          <a:lstStyle/>
          <a:p>
            <a:pPr algn="ctr">
              <a:spcBef>
                <a:spcPts val="1200"/>
              </a:spcBef>
              <a:defRPr lang="zh-TW"/>
            </a:pPr>
            <a:r>
              <a:rPr lang="en-US" altLang="zh-TW" sz="8000" dirty="0" smtClean="0">
                <a:solidFill>
                  <a:srgbClr val="0000FF"/>
                </a:solidFill>
              </a:rPr>
              <a:t>Q&amp;A</a:t>
            </a:r>
            <a:r>
              <a:rPr lang="en-US" altLang="zh-TW" sz="6000" dirty="0" smtClean="0">
                <a:solidFill>
                  <a:schemeClr val="tx1"/>
                </a:solidFill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en-US" altLang="zh-TW" sz="2000" dirty="0" smtClean="0">
                <a:solidFill>
                  <a:schemeClr val="tx1"/>
                </a:solidFill>
              </a:rPr>
              <a:t/>
            </a:r>
            <a:br>
              <a:rPr lang="en-US" altLang="zh-TW" sz="2000" dirty="0" smtClean="0">
                <a:solidFill>
                  <a:schemeClr val="tx1"/>
                </a:solidFill>
              </a:rPr>
            </a:br>
            <a:r>
              <a:rPr lang="zh-TW" altLang="en-US" sz="6000" dirty="0" smtClean="0">
                <a:solidFill>
                  <a:schemeClr val="tx1"/>
                </a:solidFill>
              </a:rPr>
              <a:t>是否仍有</a:t>
            </a:r>
            <a:r>
              <a:rPr lang="zh-TW" sz="6000" dirty="0" smtClean="0">
                <a:solidFill>
                  <a:schemeClr val="tx1"/>
                </a:solidFill>
              </a:rPr>
              <a:t>問題?</a:t>
            </a:r>
            <a:r>
              <a:rPr lang="en-US" altLang="zh-TW" sz="6000" dirty="0" smtClean="0">
                <a:solidFill>
                  <a:schemeClr val="tx1"/>
                </a:solidFill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zh-TW" altLang="en-US" sz="3000" dirty="0" smtClean="0">
                <a:solidFill>
                  <a:schemeClr val="bg1"/>
                </a:solidFill>
              </a:rPr>
              <a:t>．</a:t>
            </a:r>
            <a:r>
              <a:rPr lang="en-US" altLang="zh-TW" sz="6000" dirty="0">
                <a:solidFill>
                  <a:schemeClr val="tx1"/>
                </a:solidFill>
              </a:rPr>
              <a:t/>
            </a:r>
            <a:br>
              <a:rPr lang="en-US" altLang="zh-TW" sz="6000" dirty="0">
                <a:solidFill>
                  <a:schemeClr val="tx1"/>
                </a:solidFill>
              </a:rPr>
            </a:b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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請先上網查看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/>
              </a:rPr>
              <a:t>【</a:t>
            </a: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/>
              </a:rPr>
              <a:t>畢業生專區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/>
              </a:rPr>
              <a:t>】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資訊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2200" b="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.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『</a:t>
            </a:r>
            <a:r>
              <a:rPr lang="zh-TW" altLang="en-US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各系畢業資格審核注意事項</a:t>
            </a: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』</a:t>
            </a:r>
            <a:endParaRPr lang="zh-TW" sz="6000" b="0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zdaKHeWyBnZyZ2cDqRSoa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heme/theme1.xml><?xml version="1.0" encoding="utf-8"?>
<a:theme xmlns:a="http://schemas.openxmlformats.org/drawingml/2006/main" name="訓練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897</Words>
  <Application>Microsoft Office PowerPoint</Application>
  <PresentationFormat>如螢幕大小 (4:3)</PresentationFormat>
  <Paragraphs>125</Paragraphs>
  <Slides>10</Slides>
  <Notes>3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9" baseType="lpstr">
      <vt:lpstr>華康中圓體</vt:lpstr>
      <vt:lpstr>新細明體</vt:lpstr>
      <vt:lpstr>標楷體</vt:lpstr>
      <vt:lpstr>Arial</vt:lpstr>
      <vt:lpstr>Calibri</vt:lpstr>
      <vt:lpstr>Georgia</vt:lpstr>
      <vt:lpstr>Times New Roman</vt:lpstr>
      <vt:lpstr>Wingdings</vt:lpstr>
      <vt:lpstr>訓練</vt:lpstr>
      <vt:lpstr>朝陽科技大學 109學年度第2學期應屆畢業生  畢業資格審核注意事項  　　 　－環境工程與管理系</vt:lpstr>
      <vt:lpstr>一、應屆畢業生規定：</vt:lpstr>
      <vt:lpstr>二、畢業自審：</vt:lpstr>
      <vt:lpstr>三、環管系（四日）畢業資格應修學分數： ◎適用課規：108學年度入學適用</vt:lpstr>
      <vt:lpstr>四、環管系（四日）畢業資格審查項目：</vt:lpstr>
      <vt:lpstr>五、環管系（四日）畢業資格： 注意事項－1：</vt:lpstr>
      <vt:lpstr>五、環管系（四日）畢業資格： 注意事項－2：</vt:lpstr>
      <vt:lpstr>五、環管系（四日）畢業資格： 注意事項－3：</vt:lpstr>
      <vt:lpstr>Q&amp;A  是否仍有問題? ． 請先上網查看【畢業生專區】資訊 . 『各系畢業資格審核注意事項』</vt:lpstr>
      <vt:lpstr>洽詢單位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2015-11-09T06:45:29Z</dcterms:created>
  <dcterms:modified xsi:type="dcterms:W3CDTF">2020-10-27T02:20:49Z</dcterms:modified>
</cp:coreProperties>
</file>