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91" r:id="rId3"/>
    <p:sldId id="292" r:id="rId4"/>
    <p:sldId id="290" r:id="rId5"/>
    <p:sldId id="298" r:id="rId6"/>
    <p:sldId id="287" r:id="rId7"/>
    <p:sldId id="289" r:id="rId8"/>
    <p:sldId id="299" r:id="rId9"/>
    <p:sldId id="301" r:id="rId10"/>
    <p:sldId id="302" r:id="rId11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華康中圓體" panose="020F0509000000000000" pitchFamily="49" charset="-120"/>
      <p:regular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  <p:embeddedFont>
      <p:font typeface="標楷體" panose="03000509000000000000" pitchFamily="65" charset="-120"/>
      <p:regular r:id="rId23"/>
    </p:embeddedFont>
  </p:embeddedFontLst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779CC93D-E52E-4D84-901B-11D7331DD495}">
          <p14:sldIdLst>
            <p14:sldId id="259"/>
          </p14:sldIdLst>
        </p14:section>
        <p14:section name="畢審說明及注意事項" id="{6D9936A3-3945-4757-BC8B-B5C252D8E036}">
          <p14:sldIdLst>
            <p14:sldId id="291"/>
            <p14:sldId id="292"/>
            <p14:sldId id="290"/>
            <p14:sldId id="298"/>
            <p14:sldId id="287"/>
            <p14:sldId id="289"/>
            <p14:sldId id="299"/>
            <p14:sldId id="301"/>
            <p14:sldId id="302"/>
          </p14:sldIdLst>
        </p14:section>
        <p14:section name="畢業審查流程及時程" id="{2935B57C-F987-4DAA-B8BF-ED23B522240A}">
          <p14:sldIdLst/>
        </p14:section>
        <p14:section name="Q&amp;A" id="{157DB0FE-FE9C-4235-BB9A-F6825E1A6DC2}">
          <p14:sldIdLst/>
        </p14:section>
        <p14:section name="洽詢單位" id="{E214D6B6-C572-40D4-A7C7-D1A7F1424E3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7658" autoAdjust="0"/>
  </p:normalViewPr>
  <p:slideViewPr>
    <p:cSldViewPr>
      <p:cViewPr varScale="1">
        <p:scale>
          <a:sx n="111" d="100"/>
          <a:sy n="111" d="100"/>
        </p:scale>
        <p:origin x="10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12/13/2021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955804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2021/12/13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104059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 smtClean="0"/>
              <a:t>此範本可作為群組設定中簡報訓練教材的起始檔案。</a:t>
            </a:r>
          </a:p>
          <a:p>
            <a:endParaRPr lang="zh-TW" dirty="0" smtClean="0"/>
          </a:p>
          <a:p>
            <a:pPr lvl="0"/>
            <a:r>
              <a:rPr lang="zh-TW" sz="1200" b="1" dirty="0" smtClean="0"/>
              <a:t>章節</a:t>
            </a:r>
            <a:endParaRPr lang="zh-TW" sz="1200" b="0" dirty="0" smtClean="0"/>
          </a:p>
          <a:p>
            <a:pPr lvl="0"/>
            <a:r>
              <a:rPr lang="zh-TW" sz="1200" b="0" dirty="0" smtClean="0"/>
              <a:t>在投影片上按一下右鍵以新增章節。</a:t>
            </a:r>
            <a:r>
              <a:rPr lang="zh-TW" sz="1200" b="0" baseline="0" dirty="0" smtClean="0"/>
              <a:t> 章節可協助您組織投影片，或簡化多個作者之間的共同作業。</a:t>
            </a:r>
            <a:endParaRPr lang="zh-TW" sz="1200" b="0" dirty="0" smtClean="0"/>
          </a:p>
          <a:p>
            <a:pPr lvl="0"/>
            <a:endParaRPr lang="zh-TW" sz="1200" b="1" dirty="0" smtClean="0"/>
          </a:p>
          <a:p>
            <a:pPr lvl="0"/>
            <a:r>
              <a:rPr lang="zh-TW" sz="1200" b="1" dirty="0" smtClean="0"/>
              <a:t>備忘稿</a:t>
            </a:r>
          </a:p>
          <a:p>
            <a:pPr lvl="0"/>
            <a:r>
              <a:rPr lang="zh-TW" sz="1200" dirty="0" smtClean="0"/>
              <a:t>使用 [備忘稿] 章節記錄交付備忘稿，或提供其他詳細資料給對象。</a:t>
            </a:r>
            <a:r>
              <a:rPr lang="zh-TW" sz="1200" baseline="0" dirty="0" smtClean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200" dirty="0" smtClean="0"/>
              <a:t>請記住字型大小 (對於協助工具、可見度、影片拍攝及線上生產非常重要)</a:t>
            </a:r>
          </a:p>
          <a:p>
            <a:pPr lvl="0"/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協調的色彩 </a:t>
            </a:r>
          </a:p>
          <a:p>
            <a:pPr lvl="0">
              <a:buFontTx/>
              <a:buNone/>
            </a:pPr>
            <a:r>
              <a:rPr lang="zh-TW" sz="1200" dirty="0" smtClean="0"/>
              <a:t>請特別注意圖形、圖表及文字方塊。</a:t>
            </a:r>
            <a:r>
              <a:rPr lang="zh-TW" sz="1200" baseline="0" dirty="0" smtClean="0"/>
              <a:t> </a:t>
            </a:r>
            <a:endParaRPr lang="zh-TW" sz="1200" dirty="0" smtClean="0"/>
          </a:p>
          <a:p>
            <a:pPr lvl="0"/>
            <a:r>
              <a:rPr lang="zh-TW" sz="1200" dirty="0" smtClean="0"/>
              <a:t>考慮出席者將以黑白或 </a:t>
            </a:r>
            <a:r>
              <a:rPr lang="zh-TW" sz="1200" dirty="0" err="1" smtClean="0"/>
              <a:t>灰階列印</a:t>
            </a:r>
            <a:r>
              <a:rPr lang="zh-TW" sz="1200" dirty="0" smtClean="0"/>
              <a:t>。執行測試列印，以確保在進行純黑白及 </a:t>
            </a:r>
            <a:r>
              <a:rPr lang="zh-TW" sz="1200" dirty="0" err="1" smtClean="0"/>
              <a:t>灰階列印時色彩正確</a:t>
            </a:r>
            <a:r>
              <a:rPr lang="zh-TW" sz="1200" dirty="0" smtClean="0"/>
              <a:t>。</a:t>
            </a:r>
          </a:p>
          <a:p>
            <a:pPr lvl="0">
              <a:buFontTx/>
              <a:buNone/>
            </a:pPr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圖形、表格和圖表</a:t>
            </a:r>
          </a:p>
          <a:p>
            <a:pPr lvl="0"/>
            <a:r>
              <a:rPr lang="zh-TW" sz="1200" dirty="0" smtClean="0"/>
              <a:t>保持簡單: 如果可能，使用一致而不令人分心的樣式和色彩。</a:t>
            </a:r>
          </a:p>
          <a:p>
            <a:pPr lvl="0"/>
            <a:r>
              <a:rPr lang="zh-TW" sz="1200" dirty="0" smtClean="0"/>
              <a:t>所有圖表和表格都加上標籤。</a:t>
            </a:r>
          </a:p>
          <a:p>
            <a:endParaRPr lang="zh-TW" dirty="0" smtClean="0"/>
          </a:p>
          <a:p>
            <a:endParaRPr lang="zh-TW" dirty="0" smtClean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TW" smtClean="0"/>
              <a:pPr/>
              <a:t>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Microsoft </a:t>
            </a:r>
            <a:r>
              <a:rPr kumimoji="0" lang="zh-TW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卓越工程</a:t>
            </a:r>
            <a:endParaRPr kumimoji="0" lang="zh-TW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Microsoft 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機密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B44A5F-6CE4-493C-A0D7-6834FF76660C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488950"/>
            <a:ext cx="4965700" cy="3724275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87" y="4484318"/>
            <a:ext cx="6206573" cy="4945462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zh-TW" dirty="0" smtClean="0"/>
          </a:p>
        </p:txBody>
      </p:sp>
    </p:spTree>
    <p:extLst>
      <p:ext uri="{BB962C8B-B14F-4D97-AF65-F5344CB8AC3E}">
        <p14:creationId xmlns:p14="http://schemas.microsoft.com/office/powerpoint/2010/main" val="322493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zh-TW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TW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smtClean="0"/>
              <a:t>按一下以編輯母片副標題樣式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000" baseline="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zh-TW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180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32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3200"/>
            </a:lvl1pPr>
            <a:lvl2pPr eaLnBrk="1" latinLnBrk="0" hangingPunct="1">
              <a:defRPr kumimoji="0" lang="zh-TW" sz="2800"/>
            </a:lvl2pPr>
            <a:lvl3pPr eaLnBrk="1" latinLnBrk="0" hangingPunct="1">
              <a:defRPr kumimoji="0" lang="zh-TW" sz="2400"/>
            </a:lvl3pPr>
            <a:lvl4pPr eaLnBrk="1" latinLnBrk="0" hangingPunct="1">
              <a:defRPr kumimoji="0" lang="zh-TW" sz="2000"/>
            </a:lvl4pPr>
            <a:lvl5pPr eaLnBrk="1" latinLnBrk="0" hangingPunct="1">
              <a:defRPr kumimoji="0" lang="zh-TW" sz="20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.cyut.edu.tw/cyutge/course.php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hyperlink" Target="http://www.flc.cyut.edu.tw/FLC_web/Lang/Courses1.aspx" TargetMode="External"/><Relationship Id="rId4" Type="http://schemas.openxmlformats.org/officeDocument/2006/relationships/hyperlink" Target="http://www.flc.cyut.edu.tw/FLC_web/Lang/Courses3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dmin.cyut.edu.tw/student/loginstu.asp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c.cyut.edu.tw/FLC_web/Lang/Download.aspx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hyperlink" Target="main-graduate.htm" TargetMode="External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83768" y="1340768"/>
            <a:ext cx="6480720" cy="3312368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朝陽科技大學</a:t>
            </a:r>
            <a: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109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學年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度第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學期應屆畢業生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畢業資格審核注意事項</a:t>
            </a:r>
            <a: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　　　－－大學部　</a:t>
            </a:r>
            <a:r>
              <a:rPr lang="zh-TW" altLang="en-US" sz="32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en-US" altLang="zh-TW" sz="33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3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endParaRPr lang="zh-TW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563888" y="4725144"/>
            <a:ext cx="4896544" cy="5802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zh-TW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r>
              <a:rPr lang="zh-TW" altLang="en-US" sz="32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適用</a:t>
            </a:r>
            <a:r>
              <a:rPr lang="en-US" altLang="zh-TW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106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學年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度課程規劃表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endParaRPr lang="zh-TW" altLang="en-US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6E5A2-EC83-451F-A719-9AC1370DD5CF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2852936"/>
            <a:ext cx="8352928" cy="38164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專業必修、專業選修及自由選修之認列，請先洽系辦助教確認（分機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7662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）</a:t>
            </a:r>
            <a:r>
              <a:rPr kumimoji="0" lang="zh-TW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。</a:t>
            </a: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  <a:hlinkClick r:id="rId3"/>
              </a:rPr>
              <a:t>通識課程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，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請洽通識中心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學院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老師（分機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7246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）</a:t>
            </a: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  <a:hlinkClick r:id="rId4"/>
              </a:rPr>
              <a:t>外語能力檢定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、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  <a:hlinkClick r:id="rId5"/>
              </a:rPr>
              <a:t>大一大二英文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，請洽語言中心助教（分機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7525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創造力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講座，請洽三創教育與發展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中心張景雄先生（分機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6302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勞作教育，請洽學務處服務學習組（分機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5042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、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5044)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畢業資格審查系統問題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如已修科目未出現等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：</a:t>
            </a: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　 日間部學生：請洽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註冊組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（分機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4012~4016</a:t>
            </a:r>
            <a:r>
              <a:rPr kumimoji="0" lang="zh-TW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）</a:t>
            </a:r>
            <a:endParaRPr kumimoji="0" lang="en-US" altLang="zh-TW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995936" y="692696"/>
            <a:ext cx="2880320" cy="936104"/>
          </a:xfrm>
        </p:spPr>
        <p:txBody>
          <a:bodyPr>
            <a:noAutofit/>
          </a:bodyPr>
          <a:lstStyle/>
          <a:p>
            <a:pPr algn="ctr">
              <a:defRPr lang="zh-TW"/>
            </a:pPr>
            <a:r>
              <a:rPr lang="zh-TW" altLang="en-US" sz="4500" b="0" u="sng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洽詢單</a:t>
            </a:r>
            <a:r>
              <a:rPr lang="zh-TW" altLang="en-US" sz="4500" b="0" u="sng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位</a:t>
            </a:r>
            <a:endParaRPr lang="zh-TW" sz="4500" b="0" u="sng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82335" y="1700808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學校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電話：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  <a:sym typeface="Wingdings" panose="05000000000000000000" pitchFamily="2" charset="2"/>
              </a:rPr>
              <a:t>(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04)2332-3000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567742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一、應屆畢業生規定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777"/>
            <a:ext cx="8077200" cy="4680520"/>
          </a:xfrm>
        </p:spPr>
        <p:txBody>
          <a:bodyPr>
            <a:normAutofit lnSpcReduction="10000"/>
          </a:bodyPr>
          <a:lstStyle/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應屆畢業生規定：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　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未修足學期數，但學分已修足欲畢業者，須依學則第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54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條規定申請提前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學期業，審核通過者始得畢業。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申請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提前畢業，請依「本校行事曆」規定時間辦理，約為期中考後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週內申請。</a:t>
            </a:r>
            <a:endParaRPr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2</a:t>
            </a:fld>
            <a:endParaRPr kumimoji="0"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954635"/>
              </p:ext>
            </p:extLst>
          </p:nvPr>
        </p:nvGraphicFramePr>
        <p:xfrm>
          <a:off x="1619672" y="1988840"/>
          <a:ext cx="4752528" cy="1371600"/>
        </p:xfrm>
        <a:graphic>
          <a:graphicData uri="http://schemas.openxmlformats.org/drawingml/2006/table">
            <a:tbl>
              <a:tblPr firstRow="1" bandRow="1"/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二技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四技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註：休學之學期不算在學。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381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二、畢業自審：</a:t>
            </a:r>
            <a:endParaRPr lang="zh-TW" altLang="en-US" sz="3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340769"/>
            <a:ext cx="8077200" cy="5184576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畢業應修科目及學分數，係依入學時之課程規劃表修習。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hlinkClick r:id="rId2"/>
              </a:rPr>
              <a:t>學生資訊系統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＼畢業審核自審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自我審核各應修類別是否有漏修。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「畢業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審核自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審」自三上起，即可自行上網查看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校訂必修及專業必修，若為重補修課會對應至「自由選修」頁籤，請先與通識中心老師或系辦助教確認後，再於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自審異動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〕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註記即可。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自審異動後，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須經系辦助教確認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並審核通過後，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才會對應至正確的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位置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3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40835411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4</a:t>
            </a:fld>
            <a:endParaRPr kumimoji="0"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410036"/>
              </p:ext>
            </p:extLst>
          </p:nvPr>
        </p:nvGraphicFramePr>
        <p:xfrm>
          <a:off x="971600" y="1340768"/>
          <a:ext cx="7776863" cy="4921386"/>
        </p:xfrm>
        <a:graphic>
          <a:graphicData uri="http://schemas.openxmlformats.org/drawingml/2006/table">
            <a:tbl>
              <a:tblPr firstRow="1" bandRow="1"/>
              <a:tblGrid>
                <a:gridCol w="1302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2939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26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校訂必修</a:t>
                      </a:r>
                      <a:endParaRPr kumimoji="0" lang="zh-TW" altLang="en-US" sz="2600" u="non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69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應修科目數及學分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13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30</a:t>
                      </a:r>
                      <a:r>
                        <a:rPr lang="zh-TW" sz="2400" kern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22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62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最少應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選修</a:t>
                      </a:r>
                      <a:r>
                        <a:rPr lang="en-US" alt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3</a:t>
                      </a:r>
                      <a:r>
                        <a:rPr lang="en-US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4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067016"/>
                  </a:ext>
                </a:extLst>
              </a:tr>
              <a:tr h="1456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新細明體"/>
                          <a:cs typeface="新細明體"/>
                        </a:rPr>
                        <a:t>128</a:t>
                      </a:r>
                      <a:r>
                        <a:rPr lang="zh-TW" alt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850829"/>
                  </a:ext>
                </a:extLst>
              </a:tr>
              <a:tr h="2159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備註</a:t>
                      </a:r>
                      <a:endParaRPr lang="zh-TW" sz="10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除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表列課程外，尚須修習「大學入門」及「創造力講座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」</a:t>
                      </a:r>
                      <a:endParaRPr lang="zh-TW" sz="20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kern="100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</a:t>
                      </a:r>
                      <a:r>
                        <a:rPr kumimoji="0" lang="zh-TW" altLang="en-US" sz="2000" kern="100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以系上開立      之課程為主</a:t>
                      </a:r>
                      <a:endParaRPr kumimoji="0" lang="en-US" altLang="zh-TW" sz="2000" kern="100" noProof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kern="100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kumimoji="0" lang="zh-TW" altLang="en-US" sz="2000" kern="100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畢業應通過系辦規定之「資訊證照門檻」</a:t>
                      </a:r>
                      <a:endParaRPr kumimoji="0" lang="zh-TW" altLang="en-US" sz="2000" kern="100" noProof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多修之學分數</a:t>
                      </a:r>
                      <a:r>
                        <a:rPr 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認列為自由選修</a:t>
                      </a:r>
                      <a:endParaRPr lang="en-US" altLang="zh-TW" sz="20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修習各系或通識課程（課名不得重複）</a:t>
                      </a:r>
                      <a:endParaRPr lang="zh-TW" altLang="zh-TW" sz="20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9632"/>
            <a:ext cx="8077200" cy="99912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三、</a:t>
            </a:r>
            <a:r>
              <a:rPr lang="zh-TW" altLang="en-US" sz="32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畢業資格審查項目：</a:t>
            </a:r>
            <a:endParaRPr lang="zh-TW" sz="3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9592" y="6309320"/>
            <a:ext cx="7920880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畢業自審：請至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學生資訊系統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\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畢業審核自審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先進行自審作業。 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8103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專業選修與</a:t>
            </a:r>
            <a:r>
              <a:rPr lang="zh-TW" altLang="zh-TW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自由</a:t>
            </a:r>
            <a:r>
              <a:rPr lang="zh-TW" altLang="en-US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選修說明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5</a:t>
            </a:fld>
            <a:endParaRPr kumimoji="0" lang="zh-TW" altLang="en-US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308476"/>
              </p:ext>
            </p:extLst>
          </p:nvPr>
        </p:nvGraphicFramePr>
        <p:xfrm>
          <a:off x="683569" y="1268760"/>
          <a:ext cx="7848871" cy="3215660"/>
        </p:xfrm>
        <a:graphic>
          <a:graphicData uri="http://schemas.openxmlformats.org/drawingml/2006/table">
            <a:tbl>
              <a:tblPr/>
              <a:tblGrid>
                <a:gridCol w="1374862">
                  <a:extLst>
                    <a:ext uri="{9D8B030D-6E8A-4147-A177-3AD203B41FA5}">
                      <a16:colId xmlns:a16="http://schemas.microsoft.com/office/drawing/2014/main" val="1636277562"/>
                    </a:ext>
                  </a:extLst>
                </a:gridCol>
                <a:gridCol w="1599459">
                  <a:extLst>
                    <a:ext uri="{9D8B030D-6E8A-4147-A177-3AD203B41FA5}">
                      <a16:colId xmlns:a16="http://schemas.microsoft.com/office/drawing/2014/main" val="1130294331"/>
                    </a:ext>
                  </a:extLst>
                </a:gridCol>
                <a:gridCol w="974910">
                  <a:extLst>
                    <a:ext uri="{9D8B030D-6E8A-4147-A177-3AD203B41FA5}">
                      <a16:colId xmlns:a16="http://schemas.microsoft.com/office/drawing/2014/main" val="3812132585"/>
                    </a:ext>
                  </a:extLst>
                </a:gridCol>
                <a:gridCol w="974910">
                  <a:extLst>
                    <a:ext uri="{9D8B030D-6E8A-4147-A177-3AD203B41FA5}">
                      <a16:colId xmlns:a16="http://schemas.microsoft.com/office/drawing/2014/main" val="3473953323"/>
                    </a:ext>
                  </a:extLst>
                </a:gridCol>
                <a:gridCol w="974910">
                  <a:extLst>
                    <a:ext uri="{9D8B030D-6E8A-4147-A177-3AD203B41FA5}">
                      <a16:colId xmlns:a16="http://schemas.microsoft.com/office/drawing/2014/main" val="1091312870"/>
                    </a:ext>
                  </a:extLst>
                </a:gridCol>
                <a:gridCol w="974910">
                  <a:extLst>
                    <a:ext uri="{9D8B030D-6E8A-4147-A177-3AD203B41FA5}">
                      <a16:colId xmlns:a16="http://schemas.microsoft.com/office/drawing/2014/main" val="575486256"/>
                    </a:ext>
                  </a:extLst>
                </a:gridCol>
                <a:gridCol w="974910">
                  <a:extLst>
                    <a:ext uri="{9D8B030D-6E8A-4147-A177-3AD203B41FA5}">
                      <a16:colId xmlns:a16="http://schemas.microsoft.com/office/drawing/2014/main" val="462959842"/>
                    </a:ext>
                  </a:extLst>
                </a:gridCol>
              </a:tblGrid>
              <a:tr h="30534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類別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學分數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專業選修與自由學分</a:t>
                      </a:r>
                      <a:r>
                        <a:rPr lang="zh-TW" sz="20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使用</a:t>
                      </a:r>
                      <a:r>
                        <a:rPr lang="zh-TW" altLang="en-US" sz="20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分配</a:t>
                      </a:r>
                      <a:r>
                        <a:rPr lang="zh-TW" sz="20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表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706467"/>
                  </a:ext>
                </a:extLst>
              </a:tr>
              <a:tr h="3053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方案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方案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方案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方案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方案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158348"/>
                  </a:ext>
                </a:extLst>
              </a:tr>
              <a:tr h="461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校訂必修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科目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213994"/>
                  </a:ext>
                </a:extLst>
              </a:tr>
              <a:tr h="461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專業必修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zh-TW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科目</a:t>
                      </a:r>
                      <a:r>
                        <a:rPr lang="en-US" altLang="zh-TW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62</a:t>
                      </a:r>
                      <a:r>
                        <a:rPr lang="zh-TW" sz="20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696392"/>
                  </a:ext>
                </a:extLst>
              </a:tr>
              <a:tr h="461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專業選修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TW" sz="2000" kern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最少應</a:t>
                      </a:r>
                      <a:r>
                        <a:rPr kumimoji="0" 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選修</a:t>
                      </a:r>
                      <a:endParaRPr kumimoji="0" lang="en-US" altLang="zh-TW" sz="2000" kern="1200" dirty="0" smtClean="0">
                        <a:solidFill>
                          <a:srgbClr val="0000FF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altLang="zh-TW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kumimoji="0" 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kumimoji="0" lang="zh-TW" sz="2000" kern="12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32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33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34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35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36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649054"/>
                  </a:ext>
                </a:extLst>
              </a:tr>
              <a:tr h="461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可自由學分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altLang="zh-TW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4</a:t>
                      </a:r>
                      <a:r>
                        <a:rPr kumimoji="0" 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kumimoji="0" lang="zh-TW" sz="2000" kern="12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58950"/>
                  </a:ext>
                </a:extLst>
              </a:tr>
              <a:tr h="461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最低</a:t>
                      </a:r>
                      <a:endParaRPr lang="en-US" altLang="zh-TW" sz="2000" kern="100" dirty="0" smtClean="0"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畢業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學分數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128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718915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651421" y="4488646"/>
            <a:ext cx="81518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專業選修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最少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32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學分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自由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學分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最少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36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學分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「自由學分」不強制一定要修外系、通識課程</a:t>
            </a:r>
            <a:endParaRPr lang="en-US" altLang="zh-TW" sz="20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例如：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專業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選修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32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學分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自由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學分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36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學分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 專業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選修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33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學分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自由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學分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=36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學分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 專業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選修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36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學分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自由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0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學分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=36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1628443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782960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四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2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畢業資格注意事項－</a:t>
            </a:r>
            <a:r>
              <a:rPr lang="en-US" altLang="zh-TW" sz="3200" dirty="0" smtClean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556792"/>
            <a:ext cx="7920880" cy="48965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非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學年度課程，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同一科目名稱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重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複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習，第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門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認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列為畢業學分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，如：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選項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體育選修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次籃球課，第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次修習的籃球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不得列計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畢業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學分中，須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補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門非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籃球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選項體育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專業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必修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程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務必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修習系上開設之課程，延修等因素經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主任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同意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始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得修習系上規定之相近課程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替代。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勞作教育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為必修，須２次成績及格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學則第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條規定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6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5954664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0648"/>
            <a:ext cx="8077200" cy="854968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四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2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畢業資格注意事項－</a:t>
            </a:r>
            <a:r>
              <a:rPr lang="en-US" altLang="zh-TW" sz="3200" dirty="0" smtClean="0"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3568" y="1124744"/>
            <a:ext cx="8064896" cy="540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7584" y="1124744"/>
            <a:ext cx="8136904" cy="554461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3000" dirty="0" smtClean="0">
                <a:latin typeface="標楷體" pitchFamily="65" charset="-120"/>
                <a:ea typeface="標楷體" pitchFamily="65" charset="-120"/>
                <a:hlinkClick r:id="rId3"/>
              </a:rPr>
              <a:t>外語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  <a:hlinkClick r:id="rId3"/>
              </a:rPr>
              <a:t>能力輔導課程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，若於應屆畢業之次學期開學前未及格或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未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取得規定之證照門檻，須選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「外語能力輔導課程」並完成註冊繳費。</a:t>
            </a:r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上規定未開課之證照門檻，於應屆畢業之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次學期開學前未取得者，須完成次學期之註冊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繳費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程序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次學期取得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證照經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系辦通過者，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於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次學期之</a:t>
            </a:r>
            <a:r>
              <a:rPr lang="zh-TW" altLang="zh-TW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期末</a:t>
            </a:r>
            <a:r>
              <a:rPr lang="zh-TW" altLang="zh-TW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始得領取畢業證書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資訊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證照門檻須通過始得畢業，取得證照時，請至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【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學生資訊系統＼畢業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證照門檻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】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上傳證照電子檔並將紙本繳至系辦查驗，始得通過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。</a:t>
            </a:r>
            <a:endParaRPr lang="en-US" altLang="zh-TW" sz="3000" kern="100" dirty="0" smtClean="0">
              <a:latin typeface="Times New Roman"/>
              <a:ea typeface="標楷體"/>
              <a:cs typeface="Arial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3000" kern="100" dirty="0" smtClean="0">
              <a:latin typeface="Times New Roman"/>
              <a:ea typeface="標楷體"/>
              <a:cs typeface="Arial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kern="100" dirty="0" smtClean="0">
                <a:solidFill>
                  <a:srgbClr val="0000FF"/>
                </a:solidFill>
                <a:latin typeface="Times New Roman"/>
                <a:ea typeface="標楷體"/>
                <a:cs typeface="Arial"/>
              </a:rPr>
              <a:t>創造力講座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，為日間部四年制學生畢業門檻之一，可至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【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學生資訊系統＼畢業證照門檻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】 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查詢是否通過。</a:t>
            </a:r>
            <a:endParaRPr lang="en-US" altLang="zh-TW" sz="2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7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37591513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0648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五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400" b="1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景都</a:t>
            </a:r>
            <a:r>
              <a:rPr lang="zh-TW" altLang="en-US" sz="3400" b="1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注意事項－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556792"/>
            <a:ext cx="7920880" cy="49685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非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學年度課程，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同一科目名稱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重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複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修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習，第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2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門</a:t>
            </a:r>
            <a:r>
              <a:rPr kumimoji="0" lang="zh-TW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不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得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認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列為畢業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學分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lvl="0"/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如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2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選項體育選修</a:t>
            </a:r>
            <a:r>
              <a:rPr lang="en-US" altLang="zh-TW" sz="2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次籃球課，第</a:t>
            </a:r>
            <a:r>
              <a:rPr lang="en-US" altLang="zh-TW" sz="2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次修習的</a:t>
            </a:r>
            <a:r>
              <a:rPr lang="zh-TW" altLang="zh-TW" sz="2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籃球</a:t>
            </a:r>
            <a:r>
              <a:rPr lang="zh-TW" altLang="zh-TW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不得</a:t>
            </a:r>
            <a:r>
              <a:rPr lang="en-US" altLang="zh-TW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lvl="0"/>
            <a:r>
              <a:rPr lang="en-US" altLang="zh-TW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zh-TW" sz="2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列</a:t>
            </a:r>
            <a:r>
              <a:rPr kumimoji="0" lang="zh-TW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計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至畢業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學分中，須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再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補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修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1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門非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籃球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課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之選項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lvl="0"/>
            <a:r>
              <a:rPr lang="en-US" altLang="zh-TW" sz="2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體育。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專業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必修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課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程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務必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修習系上開設之課程，延修等因素經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系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主任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同意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，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始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得修習系上規定之相近課程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替代。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2400" b="0" i="0" u="none" strike="noStrike" kern="1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標楷體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4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標楷體"/>
                <a:cs typeface="Arial"/>
              </a:rPr>
              <a:t>創造力</a:t>
            </a:r>
            <a:r>
              <a:rPr kumimoji="0" lang="zh-TW" alt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標楷體"/>
                <a:cs typeface="Arial"/>
              </a:rPr>
              <a:t>講座</a:t>
            </a:r>
            <a:r>
              <a:rPr kumimoji="0" lang="zh-TW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  <a:cs typeface="Arial"/>
              </a:rPr>
              <a:t>，為日間部四年制學生畢業門檻之一，可至</a:t>
            </a:r>
            <a:r>
              <a:rPr kumimoji="0" lang="en-US" altLang="zh-TW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  <a:cs typeface="Arial"/>
              </a:rPr>
              <a:t>【</a:t>
            </a:r>
            <a:r>
              <a:rPr kumimoji="0" lang="zh-TW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  <a:cs typeface="Arial"/>
              </a:rPr>
              <a:t>學生資訊系統＼畢業證照門檻</a:t>
            </a:r>
            <a:r>
              <a:rPr kumimoji="0" lang="en-US" altLang="zh-TW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  <a:cs typeface="Arial"/>
              </a:rPr>
              <a:t>】 </a:t>
            </a:r>
            <a:r>
              <a:rPr kumimoji="0" lang="zh-TW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  <a:cs typeface="Arial"/>
              </a:rPr>
              <a:t>查詢是否通過</a:t>
            </a:r>
            <a:r>
              <a:rPr kumimoji="0" lang="zh-TW" altLang="en-US" sz="24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標楷體"/>
                <a:cs typeface="Arial"/>
              </a:rPr>
              <a:t>。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勞作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教育為必修，須２次成績及格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學則第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23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條規定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。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6E5A2-EC83-451F-A719-9AC1370DD5CF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462921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6E5A2-EC83-451F-A719-9AC1370DD5CF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1556792"/>
            <a:ext cx="8352928" cy="4536504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defRPr lang="zh-TW"/>
            </a:pPr>
            <a:r>
              <a:rPr lang="en-US" altLang="zh-TW" sz="8000" dirty="0" smtClean="0">
                <a:solidFill>
                  <a:srgbClr val="0000FF"/>
                </a:solidFill>
              </a:rPr>
              <a:t>Q&amp;A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6000" dirty="0" smtClean="0">
                <a:solidFill>
                  <a:schemeClr val="tx1"/>
                </a:solidFill>
              </a:rPr>
              <a:t>是否仍有</a:t>
            </a:r>
            <a:r>
              <a:rPr lang="zh-TW" sz="6000" dirty="0" smtClean="0">
                <a:solidFill>
                  <a:schemeClr val="tx1"/>
                </a:solidFill>
              </a:rPr>
              <a:t>問題?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zh-TW" altLang="en-US" sz="3000" dirty="0" smtClean="0">
                <a:solidFill>
                  <a:schemeClr val="bg1"/>
                </a:solidFill>
              </a:rPr>
              <a:t>．</a:t>
            </a:r>
            <a:r>
              <a:rPr lang="en-US" altLang="zh-TW" sz="6000" dirty="0">
                <a:solidFill>
                  <a:schemeClr val="tx1"/>
                </a:solidFill>
              </a:rPr>
              <a:t/>
            </a:r>
            <a:br>
              <a:rPr lang="en-US" altLang="zh-TW" sz="6000" dirty="0">
                <a:solidFill>
                  <a:schemeClr val="tx1"/>
                </a:solidFill>
              </a:rPr>
            </a:b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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請先上網查看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畢業生專區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】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資訊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200" b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各系畢業資格審核注意事項</a:t>
            </a: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』</a:t>
            </a:r>
            <a:endParaRPr lang="zh-TW" sz="6000" b="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521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1090</Words>
  <Application>Microsoft Office PowerPoint</Application>
  <PresentationFormat>如螢幕大小 (4:3)</PresentationFormat>
  <Paragraphs>156</Paragraphs>
  <Slides>10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9" baseType="lpstr">
      <vt:lpstr>Calibri</vt:lpstr>
      <vt:lpstr>Wingdings</vt:lpstr>
      <vt:lpstr>華康中圓體</vt:lpstr>
      <vt:lpstr>Georgia</vt:lpstr>
      <vt:lpstr>新細明體</vt:lpstr>
      <vt:lpstr>Arial</vt:lpstr>
      <vt:lpstr>Times New Roman</vt:lpstr>
      <vt:lpstr>標楷體</vt:lpstr>
      <vt:lpstr>訓練</vt:lpstr>
      <vt:lpstr>朝陽科技大學 109學年度第2學期應屆畢業生  畢業資格審核注意事項 　　　　　－－大學部　　　 　　</vt:lpstr>
      <vt:lpstr>一、應屆畢業生規定：</vt:lpstr>
      <vt:lpstr>二、畢業自審：</vt:lpstr>
      <vt:lpstr>三、四日畢業資格審查項目：</vt:lpstr>
      <vt:lpstr>專業選修與自由選修說明</vt:lpstr>
      <vt:lpstr>四、四日畢業資格注意事項－1：</vt:lpstr>
      <vt:lpstr>四、四日畢業資格注意事項－2：</vt:lpstr>
      <vt:lpstr>五、景都系（四日）畢業資格： 注意事項－1：</vt:lpstr>
      <vt:lpstr>Q&amp;A  是否仍有問題? ． 請先上網查看【畢業生專區】資訊 . 『各系畢業資格審核注意事項』</vt:lpstr>
      <vt:lpstr>洽詢單位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2015-11-09T06:45:29Z</dcterms:created>
  <dcterms:modified xsi:type="dcterms:W3CDTF">2021-12-13T08:21:06Z</dcterms:modified>
</cp:coreProperties>
</file>