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291" r:id="rId3"/>
    <p:sldId id="292" r:id="rId4"/>
    <p:sldId id="290" r:id="rId5"/>
    <p:sldId id="298" r:id="rId6"/>
    <p:sldId id="287" r:id="rId7"/>
    <p:sldId id="289" r:id="rId8"/>
    <p:sldId id="297" r:id="rId9"/>
    <p:sldId id="295" r:id="rId10"/>
    <p:sldId id="296" r:id="rId11"/>
    <p:sldId id="277" r:id="rId12"/>
    <p:sldId id="293" r:id="rId13"/>
  </p:sldIdLst>
  <p:sldSz cx="9144000" cy="6858000" type="screen4x3"/>
  <p:notesSz cx="6797675" cy="9928225"/>
  <p:embeddedFontLst>
    <p:embeddedFont>
      <p:font typeface="標楷體" panose="03000509000000000000" pitchFamily="65" charset="-120"/>
      <p:regular r:id="rId16"/>
    </p:embeddedFont>
    <p:embeddedFont>
      <p:font typeface="華康中圓體" panose="020F0509000000000000" pitchFamily="49" charset="-12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98"/>
            <p14:sldId id="287"/>
            <p14:sldId id="289"/>
            <p14:sldId id="297"/>
          </p14:sldIdLst>
        </p14:section>
        <p14:section name="畢業審查流程及時程" id="{2935B57C-F987-4DAA-B8BF-ED23B522240A}">
          <p14:sldIdLst>
            <p14:sldId id="295"/>
            <p14:sldId id="296"/>
          </p14:sldIdLst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100" d="100"/>
          <a:sy n="100" d="100"/>
        </p:scale>
        <p:origin x="9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12/5/2021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2021/12/5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 smtClean="0"/>
              <a:t>此範本可作為群組設定中簡報訓練教材的起始檔案。</a:t>
            </a:r>
          </a:p>
          <a:p>
            <a:endParaRPr lang="zh-TW" dirty="0" smtClean="0"/>
          </a:p>
          <a:p>
            <a:pPr lvl="0"/>
            <a:r>
              <a:rPr lang="zh-TW" sz="1200" b="1" dirty="0" smtClean="0"/>
              <a:t>章節</a:t>
            </a:r>
            <a:endParaRPr lang="zh-TW" sz="1200" b="0" dirty="0" smtClean="0"/>
          </a:p>
          <a:p>
            <a:pPr lvl="0"/>
            <a:r>
              <a:rPr lang="zh-TW" sz="1200" b="0" dirty="0" smtClean="0"/>
              <a:t>在投影片上按一下右鍵以新增章節。</a:t>
            </a:r>
            <a:r>
              <a:rPr lang="zh-TW" sz="1200" b="0" baseline="0" dirty="0" smtClean="0"/>
              <a:t> 章節可協助您組織投影片，或簡化多個作者之間的共同作業。</a:t>
            </a:r>
            <a:endParaRPr lang="zh-TW" sz="1200" b="0" dirty="0" smtClean="0"/>
          </a:p>
          <a:p>
            <a:pPr lvl="0"/>
            <a:endParaRPr lang="zh-TW" sz="1200" b="1" dirty="0" smtClean="0"/>
          </a:p>
          <a:p>
            <a:pPr lvl="0"/>
            <a:r>
              <a:rPr lang="zh-TW" sz="1200" b="1" dirty="0" smtClean="0"/>
              <a:t>備忘稿</a:t>
            </a:r>
          </a:p>
          <a:p>
            <a:pPr lvl="0"/>
            <a:r>
              <a:rPr lang="zh-TW" sz="1200" dirty="0" smtClean="0"/>
              <a:t>使用 [備忘稿] 章節記錄交付備忘稿，或提供其他詳細資料給對象。</a:t>
            </a:r>
            <a:r>
              <a:rPr lang="zh-TW" sz="1200" baseline="0" dirty="0" smtClean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 smtClean="0"/>
              <a:t>請記住字型大小 (對於協助工具、可見度、影片拍攝及線上生產非常重要)</a:t>
            </a:r>
          </a:p>
          <a:p>
            <a:pPr lvl="0"/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協調的色彩 </a:t>
            </a:r>
          </a:p>
          <a:p>
            <a:pPr lvl="0">
              <a:buFontTx/>
              <a:buNone/>
            </a:pPr>
            <a:r>
              <a:rPr lang="zh-TW" sz="1200" dirty="0" smtClean="0"/>
              <a:t>請特別注意圖形、圖表及文字方塊。</a:t>
            </a:r>
            <a:r>
              <a:rPr lang="zh-TW" sz="1200" baseline="0" dirty="0" smtClean="0"/>
              <a:t> </a:t>
            </a:r>
            <a:endParaRPr lang="zh-TW" sz="1200" dirty="0" smtClean="0"/>
          </a:p>
          <a:p>
            <a:pPr lvl="0"/>
            <a:r>
              <a:rPr lang="zh-TW" sz="1200" dirty="0" smtClean="0"/>
              <a:t>考慮出席者將以黑白或 </a:t>
            </a:r>
            <a:r>
              <a:rPr lang="zh-TW" sz="1200" dirty="0" err="1" smtClean="0"/>
              <a:t>灰階列印</a:t>
            </a:r>
            <a:r>
              <a:rPr lang="zh-TW" sz="1200" dirty="0" smtClean="0"/>
              <a:t>。執行測試列印，以確保在進行純黑白及 </a:t>
            </a:r>
            <a:r>
              <a:rPr lang="zh-TW" sz="1200" dirty="0" err="1" smtClean="0"/>
              <a:t>灰階列印時色彩正確</a:t>
            </a:r>
            <a:r>
              <a:rPr lang="zh-TW" sz="1200" dirty="0" smtClean="0"/>
              <a:t>。</a:t>
            </a:r>
          </a:p>
          <a:p>
            <a:pPr lvl="0">
              <a:buFontTx/>
              <a:buNone/>
            </a:pPr>
            <a:endParaRPr lang="zh-TW" sz="1200" dirty="0" smtClean="0"/>
          </a:p>
          <a:p>
            <a:pPr lvl="0">
              <a:buFontTx/>
              <a:buNone/>
            </a:pPr>
            <a:r>
              <a:rPr lang="zh-TW" sz="1200" b="1" dirty="0" smtClean="0"/>
              <a:t>圖形、表格和圖表</a:t>
            </a:r>
          </a:p>
          <a:p>
            <a:pPr lvl="0"/>
            <a:r>
              <a:rPr lang="zh-TW" sz="1200" dirty="0" smtClean="0"/>
              <a:t>保持簡單: 如果可能，使用一致而不令人分心的樣式和色彩。</a:t>
            </a:r>
          </a:p>
          <a:p>
            <a:pPr lvl="0"/>
            <a:r>
              <a:rPr lang="zh-TW" sz="1200" dirty="0" smtClean="0"/>
              <a:t>所有圖表和表格都加上標籤。</a:t>
            </a:r>
          </a:p>
          <a:p>
            <a:endParaRPr lang="zh-TW" dirty="0" smtClean="0"/>
          </a:p>
          <a:p>
            <a:endParaRPr lang="zh-TW" dirty="0" smtClean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</a:t>
            </a:r>
            <a:r>
              <a:rPr lang="zh-TW" b="1" dirty="0" smtClean="0"/>
              <a:t>卓越工程</a:t>
            </a:r>
            <a:endParaRPr lang="zh-TW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 smtClean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11</a:t>
            </a:fld>
            <a:endParaRPr lang="zh-TW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 smtClean="0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 smtClean="0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 smtClean="0"/>
              <a:t>按一下以編輯母片標題樣式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hyperlink" Target="https://www.cyut.edu.tw/~enroll/graduate/G.html" TargetMode="External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.cyut.edu.tw/cyutge/course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://www.flc.cyut.edu.tw/FLC_web/Lang/Courses1.aspx" TargetMode="External"/><Relationship Id="rId4" Type="http://schemas.openxmlformats.org/officeDocument/2006/relationships/hyperlink" Target="http://www.flc.cyut.edu.tw/FLC_web/Lang/Courses3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cyut.edu.tw/student/loginstu.as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c.cyut.edu.tw/FLC_web/Lang/Download.aspx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6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110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40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　－－大學部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4896544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107</a:t>
            </a:r>
            <a:r>
              <a:rPr lang="zh-TW" altLang="en-US" sz="3300" b="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 smtClean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endParaRPr lang="zh-TW" altLang="en-US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03255"/>
              </p:ext>
            </p:extLst>
          </p:nvPr>
        </p:nvGraphicFramePr>
        <p:xfrm>
          <a:off x="822112" y="764704"/>
          <a:ext cx="8142376" cy="59668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85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9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111.02.16</a:t>
                      </a: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b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111.03.11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審</a:t>
                      </a: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及個人基本資料</a:t>
                      </a:r>
                      <a:endParaRPr lang="en-US" altLang="zh-TW" sz="180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確認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「畢業調查表」日間部將送系辦公室、進修部請班 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 代至進修部聯合辦公室領取</a:t>
                      </a:r>
                    </a:p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畢業生再次上網自審，於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【◎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自我審查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頁籤確認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是否能如期畢業並於「畢業調查表」簽章</a:t>
                      </a:r>
                    </a:p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至「學生資訊系統→個人相關資料→個人基本資料」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indent="-72000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確認姓名、生日是否正確</a:t>
                      </a:r>
                      <a:endParaRPr lang="zh-TW" altLang="en-US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111.03.14</a:t>
                      </a: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b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111.03.15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畢業調查表送回系辦，系辦進行全面畢業資格初審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作業</a:t>
                      </a: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初審與學生自審結果不同時，務必告知學生</a:t>
                      </a: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課程異動或停開，至課程系統維護替代課程，並將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替代課程對照表送課務組</a:t>
                      </a: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「畢業調查表」及「畢業成績審查清冊」電子檔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73025" indent="-12319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Mail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至註冊組信箱，紙本請系辦自行留存。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111.04.18</a:t>
                      </a: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b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111.05.27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</a:t>
                      </a:r>
                      <a:endParaRPr lang="zh-TW" sz="12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組進行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畢業資格複審及證書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製作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10</a:t>
                      </a:r>
                      <a:endParaRPr lang="zh-TW" sz="16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b="0" kern="1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111.05.28</a:t>
                      </a: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</a:t>
                      </a:r>
                      <a:b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111.05.29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離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校手續皆通過者，領取畢業證書及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成績單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67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畢業門檻若於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15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日前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仍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未通過者，視為延修生，須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完成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延修生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註冊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繳費</a:t>
                      </a:r>
                      <a:r>
                        <a:rPr 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程序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並於當學期結束後始得畢業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民國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112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月領畢業證書</a:t>
                      </a:r>
                      <a:r>
                        <a:rPr lang="en-US" altLang="zh-TW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lang="zh-TW" altLang="en-US" sz="1600" kern="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en-US" altLang="zh-TW" sz="1600" kern="1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</a:t>
                      </a:r>
                      <a:r>
                        <a:rPr lang="en-US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.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外語證照及系證照門檻通過後，務必將『證照正本』送語言中心及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</a:t>
                      </a:r>
                      <a:r>
                        <a:rPr lang="en-US" alt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辦</a:t>
                      </a:r>
                      <a:r>
                        <a:rPr lang="zh-TW" sz="16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認定，始為</a:t>
                      </a:r>
                      <a:r>
                        <a:rPr lang="zh-TW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通過</a:t>
                      </a:r>
                      <a:r>
                        <a:rPr lang="zh-TW" altLang="en-US" sz="16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6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116632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233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 smtClean="0">
                <a:solidFill>
                  <a:srgbClr val="0000FF"/>
                </a:solidFill>
              </a:rPr>
              <a:t>Q&amp;A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en-US" altLang="zh-TW" sz="2000" dirty="0" smtClean="0">
                <a:solidFill>
                  <a:schemeClr val="tx1"/>
                </a:solidFill>
              </a:rPr>
              <a:t/>
            </a:r>
            <a:br>
              <a:rPr lang="en-US" altLang="zh-TW" sz="2000" dirty="0" smtClean="0">
                <a:solidFill>
                  <a:schemeClr val="tx1"/>
                </a:solidFill>
              </a:rPr>
            </a:br>
            <a:r>
              <a:rPr lang="zh-TW" altLang="en-US" sz="6000" dirty="0" smtClean="0">
                <a:solidFill>
                  <a:schemeClr val="tx1"/>
                </a:solidFill>
              </a:rPr>
              <a:t>是否仍有</a:t>
            </a:r>
            <a:r>
              <a:rPr lang="zh-TW" sz="6000" dirty="0" smtClean="0">
                <a:solidFill>
                  <a:schemeClr val="tx1"/>
                </a:solidFill>
              </a:rPr>
              <a:t>問題?</a:t>
            </a:r>
            <a:r>
              <a:rPr lang="en-US" altLang="zh-TW" sz="6000" dirty="0" smtClean="0">
                <a:solidFill>
                  <a:schemeClr val="tx1"/>
                </a:solidFill>
              </a:rPr>
              <a:t/>
            </a:r>
            <a:br>
              <a:rPr lang="en-US" altLang="zh-TW" sz="6000" dirty="0" smtClean="0">
                <a:solidFill>
                  <a:schemeClr val="tx1"/>
                </a:solidFill>
              </a:rPr>
            </a:br>
            <a:r>
              <a:rPr lang="zh-TW" altLang="en-US" sz="3000" dirty="0" smtClean="0">
                <a:solidFill>
                  <a:schemeClr val="bg1"/>
                </a:solidFill>
              </a:rPr>
              <a:t>．</a:t>
            </a:r>
            <a:r>
              <a:rPr lang="en-US" altLang="zh-TW" sz="6000" dirty="0">
                <a:solidFill>
                  <a:schemeClr val="tx1"/>
                </a:solidFill>
              </a:rPr>
              <a:t/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11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12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564904"/>
            <a:ext cx="8352928" cy="41044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專業必修、專業選修及自由選修之認列，請洽系辦助教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確認（分機</a:t>
            </a:r>
            <a:r>
              <a:rPr lang="en-US" altLang="zh-TW" sz="2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7662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zh-TW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3"/>
              </a:rPr>
              <a:t>通識課程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4"/>
              </a:rPr>
              <a:t>外語能力檢定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日間部學生：請洽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註冊組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（分機</a:t>
            </a:r>
            <a:r>
              <a:rPr lang="en-US" altLang="zh-TW" sz="1800" dirty="0" smtClean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 smtClean="0">
                <a:latin typeface="標楷體" pitchFamily="65" charset="-120"/>
                <a:ea typeface="標楷體" pitchFamily="65" charset="-120"/>
              </a:rPr>
              <a:t>）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</a:t>
            </a: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+mj-cs"/>
              </a:rPr>
              <a:t>電話：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一、應屆畢業生規定</a:t>
            </a:r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　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提前畢業，請依「本校行事曆」規定時間辦理，約為期中考後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 smtClean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 smtClean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「畢業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審核自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審」自三上起，即可自行上網查看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位置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125275"/>
              </p:ext>
            </p:extLst>
          </p:nvPr>
        </p:nvGraphicFramePr>
        <p:xfrm>
          <a:off x="971600" y="1340768"/>
          <a:ext cx="7776863" cy="4921386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939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26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校訂必修</a:t>
                      </a:r>
                      <a:endParaRPr kumimoji="0" lang="zh-TW" altLang="en-US" sz="2600" u="none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7692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應修科目數及學分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13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30</a:t>
                      </a: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23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科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70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22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067016"/>
                  </a:ext>
                </a:extLst>
              </a:tr>
              <a:tr h="1456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新細明體"/>
                          <a:cs typeface="新細明體"/>
                        </a:rPr>
                        <a:t>128</a:t>
                      </a:r>
                      <a:r>
                        <a:rPr lang="zh-TW" altLang="zh-TW" sz="24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850829"/>
                  </a:ext>
                </a:extLst>
              </a:tr>
              <a:tr h="2159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表列課程外，尚須修習「大學入門」及「創造力講座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」</a:t>
                      </a:r>
                      <a:endParaRPr lang="zh-TW" sz="2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以系上開立      之課程為主</a:t>
                      </a:r>
                      <a:endParaRPr kumimoji="0" lang="en-US" altLang="zh-TW" sz="2000" kern="100" noProof="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kumimoji="0" lang="zh-TW" altLang="en-US" sz="2000" kern="100" noProof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畢業應通過系辦規定之「資訊證照門檻」</a:t>
                      </a:r>
                      <a:endParaRPr kumimoji="0" lang="zh-TW" altLang="en-US" sz="2000" kern="100" noProof="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en-US" altLang="zh-TW" sz="2000" kern="1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修習各系或通識課程（課名不得重複）</a:t>
                      </a:r>
                      <a:endParaRPr lang="zh-TW" altLang="zh-TW" sz="20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三、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9592" y="6309320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先進行自審作業。 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專業選修與</a:t>
            </a:r>
            <a:r>
              <a:rPr lang="zh-TW" altLang="zh-TW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自由</a:t>
            </a:r>
            <a:r>
              <a:rPr lang="zh-TW" altLang="en-US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選修說明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51107"/>
              </p:ext>
            </p:extLst>
          </p:nvPr>
        </p:nvGraphicFramePr>
        <p:xfrm>
          <a:off x="683569" y="1268760"/>
          <a:ext cx="8208914" cy="3215660"/>
        </p:xfrm>
        <a:graphic>
          <a:graphicData uri="http://schemas.openxmlformats.org/drawingml/2006/table">
            <a:tbl>
              <a:tblPr/>
              <a:tblGrid>
                <a:gridCol w="1374862">
                  <a:extLst>
                    <a:ext uri="{9D8B030D-6E8A-4147-A177-3AD203B41FA5}">
                      <a16:colId xmlns:a16="http://schemas.microsoft.com/office/drawing/2014/main" val="1636277562"/>
                    </a:ext>
                  </a:extLst>
                </a:gridCol>
                <a:gridCol w="1599459">
                  <a:extLst>
                    <a:ext uri="{9D8B030D-6E8A-4147-A177-3AD203B41FA5}">
                      <a16:colId xmlns:a16="http://schemas.microsoft.com/office/drawing/2014/main" val="1130294331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3812132585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3473953323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1091312870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575486256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462959842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3756089122"/>
                    </a:ext>
                  </a:extLst>
                </a:gridCol>
                <a:gridCol w="747799">
                  <a:extLst>
                    <a:ext uri="{9D8B030D-6E8A-4147-A177-3AD203B41FA5}">
                      <a16:colId xmlns:a16="http://schemas.microsoft.com/office/drawing/2014/main" val="2043391186"/>
                    </a:ext>
                  </a:extLst>
                </a:gridCol>
              </a:tblGrid>
              <a:tr h="3053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專業選修與自由學分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使用</a:t>
                      </a:r>
                      <a:r>
                        <a:rPr lang="zh-TW" altLang="en-US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分配</a:t>
                      </a: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表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706467"/>
                  </a:ext>
                </a:extLst>
              </a:tr>
              <a:tr h="30534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方案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158348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校訂必修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21399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專業必修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科目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1696392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專業選修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最少應</a:t>
                      </a:r>
                      <a:r>
                        <a:rPr kumimoji="0" lang="zh-TW" sz="2000" kern="120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選修</a:t>
                      </a:r>
                      <a:endParaRPr kumimoji="0" lang="en-US" altLang="zh-TW" sz="2000" kern="1200" dirty="0" smtClean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/>
                        <a:cs typeface="新細明體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27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4649054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可自由學分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2000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6</a:t>
                      </a:r>
                      <a:r>
                        <a:rPr kumimoji="0" lang="zh-TW" sz="2000" kern="120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58950"/>
                  </a:ext>
                </a:extLst>
              </a:tr>
              <a:tr h="4619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</a:t>
                      </a:r>
                      <a:endParaRPr lang="en-US" altLang="zh-TW" sz="2000" kern="100" dirty="0" smtClean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 smtClean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畢業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學分數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128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學分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1891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651421" y="4488646"/>
            <a:ext cx="81518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專業選修最少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=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最少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  「自由學分」不強制一定要</a:t>
            </a: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修外系、通識課程</a:t>
            </a:r>
            <a:endParaRPr lang="en-US" altLang="zh-TW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例如：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專業選修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        專業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選修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自由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=28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學分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162844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非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選項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畢業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學分中，須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籃球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必修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始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得修習系上規定之相近課程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替代。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為必修，須２次成績及格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、</a:t>
            </a:r>
            <a:r>
              <a:rPr lang="zh-TW" altLang="en-US" sz="3200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  <a:hlinkClick r:id="rId3"/>
              </a:rPr>
              <a:t>外語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  <a:hlinkClick r:id="rId3"/>
              </a:rPr>
              <a:t>能力輔導課程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，若於應屆畢業之次學期開學前未及格或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取得規定之證照門檻，須選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「外語能力輔導課程」並完成註冊繳費。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系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</a:t>
            </a:r>
            <a:r>
              <a:rPr lang="zh-TW" altLang="zh-TW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繳費</a:t>
            </a:r>
            <a:r>
              <a:rPr lang="zh-TW" altLang="en-US" sz="300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次學期取得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證照經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資訊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上傳證照電子檔並將紙本繳至系辦查驗，始得通過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。</a:t>
            </a: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 smtClean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 smtClean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 smtClean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48" y="974703"/>
            <a:ext cx="7312768" cy="334287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9910"/>
          <a:stretch/>
        </p:blipFill>
        <p:spPr>
          <a:xfrm>
            <a:off x="1063271" y="4314505"/>
            <a:ext cx="7193522" cy="2376264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5937425" y="3236416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698901"/>
              </p:ext>
            </p:extLst>
          </p:nvPr>
        </p:nvGraphicFramePr>
        <p:xfrm>
          <a:off x="827584" y="908720"/>
          <a:ext cx="8030981" cy="54971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{E8B1032C-EA38-4F05-BA0D-38AFFFC7BED3}</a:tableStyleId>
              </a:tblPr>
              <a:tblGrid>
                <a:gridCol w="324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6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流程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時程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en-US" altLang="zh-TW" sz="1800" b="1" kern="100" dirty="0" smtClean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800" b="1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內　　　　　容</a:t>
                      </a: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kumimoji="0"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~110.12.17</a:t>
                      </a:r>
                      <a:endParaRPr kumimoji="0" lang="zh-TW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自審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上網至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【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學生資訊系統→新生及畢業生專區→畢業審核自審、外語證照登錄、畢業證照門檻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】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先進行自審作業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2.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課程類別不符者，務必與系辦確認，以利初選</a:t>
                      </a:r>
                      <a:endParaRPr lang="zh-TW" altLang="en-US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kumimoji="0"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~110.12.17</a:t>
                      </a:r>
                      <a:endParaRPr kumimoji="0" lang="zh-TW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系辦檢視「修習狀況清冊」及「重覆修課名單」異常</a:t>
                      </a:r>
                      <a:r>
                        <a:rPr kumimoji="0"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/>
                      </a:r>
                      <a:br>
                        <a:rPr kumimoji="0"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0"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學生並提醒所屬學生加選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即日起</a:t>
                      </a:r>
                      <a:r>
                        <a:rPr kumimoji="0"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~111.03.11</a:t>
                      </a:r>
                      <a:endParaRPr kumimoji="0" lang="zh-TW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endParaRPr lang="zh-TW" altLang="zh-TW" sz="180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針對大四生予以畢業應修學分之宣導，請</a:t>
                      </a:r>
                      <a:r>
                        <a:rPr lang="en-US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mail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回覆進班宣導之日期、班級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110.12.20~</a:t>
                      </a:r>
                      <a:b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110.12.27</a:t>
                      </a:r>
                      <a:endParaRPr kumimoji="0" lang="zh-TW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zh-TW" sz="1800" b="0" kern="12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下學期課程初選，並再次自我審查是否需加選課程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6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111.01.17</a:t>
                      </a:r>
                      <a: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b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111.03.01</a:t>
                      </a:r>
                      <a:endParaRPr kumimoji="0" lang="zh-TW" sz="1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針對初選結果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系辦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檢視</a:t>
                      </a:r>
                      <a:r>
                        <a:rPr lang="zh-TW" alt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「修習狀況清冊」異常學生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提醒學生選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課。</a:t>
                      </a:r>
                      <a:endParaRPr lang="zh-TW" sz="1800" b="0" kern="100" dirty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6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111.02.14~</a:t>
                      </a:r>
                      <a:b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111.03.01</a:t>
                      </a:r>
                      <a:endParaRPr kumimoji="0" lang="zh-TW" sz="18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</a:t>
                      </a:r>
                    </a:p>
                  </a:txBody>
                  <a:tcPr marL="49924" marR="4992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學生自行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加</a:t>
                      </a:r>
                      <a:r>
                        <a:rPr lang="zh-TW" sz="1800" b="0" kern="100" dirty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</a:t>
                      </a:r>
                      <a:r>
                        <a:rPr lang="zh-TW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選</a:t>
                      </a:r>
                      <a:r>
                        <a:rPr lang="zh-TW" altLang="en-US" sz="1800" b="0" kern="100" dirty="0" smtClean="0"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課程，請及早進行選課以免影響畢業</a:t>
                      </a:r>
                      <a:endParaRPr lang="en-US" altLang="zh-TW" sz="1800" b="0" kern="100" dirty="0" smtClean="0"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9924" marR="4992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648072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六、畢業資格審查流程及時程</a:t>
            </a:r>
            <a:r>
              <a:rPr lang="en-US" altLang="zh-TW" sz="3200" dirty="0" smtClean="0">
                <a:latin typeface="華康中圓體" pitchFamily="49" charset="-120"/>
                <a:ea typeface="華康中圓體" pitchFamily="49" charset="-120"/>
              </a:rPr>
              <a:t>-1</a:t>
            </a:r>
            <a:r>
              <a:rPr lang="zh-TW" altLang="en-US" sz="3200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10491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1449</Words>
  <Application>Microsoft Office PowerPoint</Application>
  <PresentationFormat>如螢幕大小 (4:3)</PresentationFormat>
  <Paragraphs>222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1" baseType="lpstr">
      <vt:lpstr>Arial</vt:lpstr>
      <vt:lpstr>Times New Roman</vt:lpstr>
      <vt:lpstr>標楷體</vt:lpstr>
      <vt:lpstr>華康中圓體</vt:lpstr>
      <vt:lpstr>Wingdings</vt:lpstr>
      <vt:lpstr>Calibri</vt:lpstr>
      <vt:lpstr>Georgia</vt:lpstr>
      <vt:lpstr>新細明體</vt:lpstr>
      <vt:lpstr>訓練</vt:lpstr>
      <vt:lpstr>朝陽科技大學 110學年度第2學期應屆畢業生  畢業資格審核注意事項 　　　　　－－大學部　　　 　　</vt:lpstr>
      <vt:lpstr>一、應屆畢業生規定：</vt:lpstr>
      <vt:lpstr>二、畢業自審：</vt:lpstr>
      <vt:lpstr>三、四日畢業資格審查項目：</vt:lpstr>
      <vt:lpstr>專業選修與自由選修說明</vt:lpstr>
      <vt:lpstr>四、四日畢業資格注意事項－1：</vt:lpstr>
      <vt:lpstr>四、四日畢業資格注意事項－2：</vt:lpstr>
      <vt:lpstr>五、畢業自審及證照門檻查詢：</vt:lpstr>
      <vt:lpstr>六、畢業資格審查流程及時程-1：</vt:lpstr>
      <vt:lpstr>六、畢業資格審查流程及時程-2：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2021-12-05T12:58:09Z</dcterms:modified>
</cp:coreProperties>
</file>