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91" r:id="rId3"/>
    <p:sldId id="292" r:id="rId4"/>
    <p:sldId id="290" r:id="rId5"/>
    <p:sldId id="298" r:id="rId6"/>
    <p:sldId id="287" r:id="rId7"/>
    <p:sldId id="289" r:id="rId8"/>
    <p:sldId id="301" r:id="rId9"/>
    <p:sldId id="302" r:id="rId10"/>
  </p:sldIdLst>
  <p:sldSz cx="9144000" cy="6858000" type="screen4x3"/>
  <p:notesSz cx="6797675" cy="9928225"/>
  <p:embeddedFontLst>
    <p:embeddedFont>
      <p:font typeface="華康中圓體" panose="020F0509000000000000" pitchFamily="49" charset="-12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標楷體" panose="03000509000000000000" pitchFamily="65" charset="-120"/>
      <p:regular r:id="rId22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98"/>
            <p14:sldId id="287"/>
            <p14:sldId id="289"/>
            <p14:sldId id="301"/>
            <p14:sldId id="302"/>
          </p14:sldIdLst>
        </p14:section>
        <p14:section name="畢業審查流程及時程" id="{2935B57C-F987-4DAA-B8BF-ED23B522240A}">
          <p14:sldIdLst/>
        </p14:section>
        <p14:section name="Q&amp;A" id="{157DB0FE-FE9C-4235-BB9A-F6825E1A6DC2}">
          <p14:sldIdLst/>
        </p14:section>
        <p14:section name="洽詢單位" id="{E214D6B6-C572-40D4-A7C7-D1A7F1424E3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658" autoAdjust="0"/>
  </p:normalViewPr>
  <p:slideViewPr>
    <p:cSldViewPr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12/9/2022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2022/12/9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Microsoft </a:t>
            </a:r>
            <a:r>
              <a:rPr kumimoji="0" lang="zh-TW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卓越工程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Microsoft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4A5F-6CE4-493C-A0D7-6834FF76660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3224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111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　－－大學部　</a:t>
            </a:r>
            <a:r>
              <a:rPr lang="zh-TW" altLang="en-US" sz="32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53629"/>
              </p:ext>
            </p:extLst>
          </p:nvPr>
        </p:nvGraphicFramePr>
        <p:xfrm>
          <a:off x="971600" y="1340768"/>
          <a:ext cx="7776863" cy="4921386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939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6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kumimoji="0" lang="zh-TW" altLang="en-US" sz="2600" u="non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69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70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67016"/>
                  </a:ext>
                </a:extLst>
              </a:tr>
              <a:tr h="145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新細明體"/>
                          <a:cs typeface="新細明體"/>
                        </a:rPr>
                        <a:t>128</a:t>
                      </a:r>
                      <a:r>
                        <a:rPr lang="zh-TW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50829"/>
                  </a:ext>
                </a:extLst>
              </a:tr>
              <a:tr h="2159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kumimoji="0" lang="zh-TW" altLang="en-US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以系上開立      之課程為主</a:t>
                      </a:r>
                      <a:endParaRPr kumimoji="0" lang="en-US" altLang="zh-TW" sz="2000" kern="1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kumimoji="0" lang="zh-TW" altLang="en-US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kumimoji="0" lang="zh-TW" altLang="en-US" sz="2000" kern="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修習各系或通識課程（課名不得重複）</a:t>
                      </a:r>
                      <a:endParaRPr lang="zh-TW" altLang="zh-TW" sz="20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630932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專業選修與</a:t>
            </a:r>
            <a:r>
              <a:rPr lang="zh-TW" altLang="zh-TW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自由</a:t>
            </a:r>
            <a:r>
              <a:rPr lang="zh-TW" altLang="en-US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選修說明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041002"/>
              </p:ext>
            </p:extLst>
          </p:nvPr>
        </p:nvGraphicFramePr>
        <p:xfrm>
          <a:off x="683569" y="1268760"/>
          <a:ext cx="7848871" cy="3215660"/>
        </p:xfrm>
        <a:graphic>
          <a:graphicData uri="http://schemas.openxmlformats.org/drawingml/2006/table">
            <a:tbl>
              <a:tblPr/>
              <a:tblGrid>
                <a:gridCol w="1374862">
                  <a:extLst>
                    <a:ext uri="{9D8B030D-6E8A-4147-A177-3AD203B41FA5}">
                      <a16:colId xmlns:a16="http://schemas.microsoft.com/office/drawing/2014/main" val="1636277562"/>
                    </a:ext>
                  </a:extLst>
                </a:gridCol>
                <a:gridCol w="1599459">
                  <a:extLst>
                    <a:ext uri="{9D8B030D-6E8A-4147-A177-3AD203B41FA5}">
                      <a16:colId xmlns:a16="http://schemas.microsoft.com/office/drawing/2014/main" val="1130294331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3812132585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3473953323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1091312870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575486256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462959842"/>
                    </a:ext>
                  </a:extLst>
                </a:gridCol>
              </a:tblGrid>
              <a:tr h="3053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專業選修與自由學分</a:t>
                      </a: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zh-TW" altLang="en-US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分配</a:t>
                      </a: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表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06467"/>
                  </a:ext>
                </a:extLst>
              </a:tr>
              <a:tr h="3053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58348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校訂必修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213994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專業必修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96392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專業選修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kumimoji="0" lang="en-US" altLang="zh-TW" sz="2000" kern="12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kumimoji="0" lang="zh-TW" sz="2000" kern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49054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可自由學分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kumimoji="0" lang="zh-TW" sz="2000" kern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58950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畢業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1891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51421" y="4488646"/>
            <a:ext cx="81518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專業選修最少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「自由學分」不強制一定要修外系、通識課程</a:t>
            </a:r>
            <a:endParaRPr lang="en-US" altLang="zh-TW" sz="2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專業選修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專業選修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62844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資訊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證照門檻須通過始得畢業，取得證照時，請至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上傳證照電子檔並將紙本繳至系辦查驗，始得通過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52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816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專業必修、專業選修及自由選修之認列，請先洽系辦助教確認（分機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7662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r>
              <a:rPr kumimoji="0" lang="zh-TW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3"/>
              </a:rPr>
              <a:t>通識課程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，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請洽通識中心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學院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老師（分機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7246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4"/>
              </a:rPr>
              <a:t>外語能力檢定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、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5"/>
              </a:rPr>
              <a:t>大一大二英文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，請洽語言中心助教（分機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7525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創造力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講座，請洽三創教育與發展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中心張景雄先生（分機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6302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勞作教育，請洽學務處服務學習組（分機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5042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、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5044)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畢業資格審查系統問題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如已修科目未出現等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：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　 日間部學生：請洽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註冊組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4012~4016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學校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電話：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(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04)2332-3000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67742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901</Words>
  <Application>Microsoft Office PowerPoint</Application>
  <PresentationFormat>如螢幕大小 (4:3)</PresentationFormat>
  <Paragraphs>143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華康中圓體</vt:lpstr>
      <vt:lpstr>Wingdings</vt:lpstr>
      <vt:lpstr>Calibri</vt:lpstr>
      <vt:lpstr>Georgia</vt:lpstr>
      <vt:lpstr>新細明體</vt:lpstr>
      <vt:lpstr>Arial</vt:lpstr>
      <vt:lpstr>Times New Roman</vt:lpstr>
      <vt:lpstr>標楷體</vt:lpstr>
      <vt:lpstr>訓練</vt:lpstr>
      <vt:lpstr>朝陽科技大學 111學年度第2學期應屆畢業生  畢業資格審核注意事項 　　　　　－－大學部　　　 　　</vt:lpstr>
      <vt:lpstr>一、應屆畢業生規定：</vt:lpstr>
      <vt:lpstr>二、畢業自審：</vt:lpstr>
      <vt:lpstr>三、四日畢業資格審查項目：</vt:lpstr>
      <vt:lpstr>專業選修與自由選修說明</vt:lpstr>
      <vt:lpstr>四、四日畢業資格注意事項－1：</vt:lpstr>
      <vt:lpstr>四、四日畢業資格注意事項－2：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2022-12-09T06:45:56Z</dcterms:modified>
</cp:coreProperties>
</file>