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88" r:id="rId9"/>
    <p:sldId id="293" r:id="rId10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  <p14:sldId id="288"/>
            <p14:sldId id="293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00"/>
    <a:srgbClr val="0000FF"/>
    <a:srgbClr val="009ED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 varScale="1">
        <p:scale>
          <a:sx n="113" d="100"/>
          <a:sy n="113" d="100"/>
        </p:scale>
        <p:origin x="-16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11/29/2018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rPr lang="zh-TW" altLang="en-US"/>
              <a:pPr/>
              <a:t>2018/11/29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rPr/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932957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370490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79512" y="1340768"/>
            <a:ext cx="8856984" cy="4248472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106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傳播藝術系</a:t>
            </a:r>
            <a: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(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日間部四技</a:t>
            </a:r>
            <a: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)</a:t>
            </a:r>
            <a:b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      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69632"/>
            <a:ext cx="88392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endParaRPr lang="zh-TW" altLang="en-US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/>
          </a:bodyPr>
          <a:lstStyle/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2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5976663" cy="1737360"/>
        </p:xfrm>
        <a:graphic>
          <a:graphicData uri="http://schemas.openxmlformats.org/drawingml/2006/table">
            <a:tbl>
              <a:tblPr firstRow="1" bandRow="1"/>
              <a:tblGrid>
                <a:gridCol w="1992221"/>
                <a:gridCol w="1992221"/>
                <a:gridCol w="1992221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一般生</a:t>
                      </a:r>
                      <a:endParaRPr lang="en-US" sz="2400" kern="1200" dirty="0" smtClean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雙聯學位生</a:t>
                      </a:r>
                      <a:endParaRPr lang="en-US" altLang="zh-TW" sz="2400" kern="100" dirty="0" smtClean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4</a:t>
                      </a:r>
                      <a:r>
                        <a:rPr lang="zh-TW" alt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altLang="zh-TW" sz="2400" kern="100" dirty="0" smtClean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69632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44942" y="1171774"/>
            <a:ext cx="8077200" cy="4849514"/>
          </a:xfrm>
        </p:spPr>
        <p:txBody>
          <a:bodyPr>
            <a:noAutofit/>
          </a:bodyPr>
          <a:lstStyle/>
          <a:p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畢業應修科目及學分數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，須依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入學時之課程規劃表修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習並認定畢業學分。</a:t>
            </a:r>
            <a:endParaRPr lang="en-US" altLang="zh-TW" sz="28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學生資訊系統＼畢業審核自審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系統自三上起開放，提供上網查看所修課程是否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有漏修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課程歸類僅供參考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校訂必修及專業必修，若為重補修課會對應至「自由選修」頁籤，請先與通識中心助教或系辦助教確認後，再於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提出。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修習本系其它班級或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外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系之專業選修，請依課程規劃自審異動為自由選修。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0" y="485656"/>
            <a:ext cx="9144000" cy="1503184"/>
          </a:xfrm>
        </p:spPr>
        <p:txBody>
          <a:bodyPr>
            <a:normAutofit/>
          </a:bodyPr>
          <a:lstStyle/>
          <a:p>
            <a:pPr algn="ctr">
              <a:lnSpc>
                <a:spcPts val="5500"/>
              </a:lnSpc>
              <a:spcBef>
                <a:spcPts val="600"/>
              </a:spcBef>
            </a:pPr>
            <a:r>
              <a:rPr lang="zh-TW" altLang="en-US" sz="3200" dirty="0" smtClean="0">
                <a:latin typeface="華康中圓體" pitchFamily="49" charset="-120"/>
                <a:ea typeface="華康中圓體" pitchFamily="49" charset="-120"/>
              </a:rPr>
              <a:t>三</a:t>
            </a:r>
            <a:r>
              <a:rPr lang="zh-TW" altLang="en-US" sz="3200" dirty="0" smtClean="0">
                <a:solidFill>
                  <a:srgbClr val="003300"/>
                </a:solidFill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200" dirty="0" smtClean="0">
                <a:latin typeface="華康中圓體" pitchFamily="49" charset="-120"/>
                <a:ea typeface="華康中圓體" pitchFamily="49" charset="-120"/>
              </a:rPr>
              <a:t>畢業資格應修學分數</a:t>
            </a:r>
            <a:r>
              <a:rPr lang="en-US" altLang="zh-TW" sz="32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2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2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103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學年度入學適用                                                                                                            </a:t>
            </a:r>
            <a:endParaRPr lang="zh-TW" sz="3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4581128"/>
            <a:ext cx="7920880" cy="115212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畢業自審：大四下開學前應至</a:t>
            </a:r>
            <a:r>
              <a:rPr lang="en-US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完成自審，系上二審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於大四下選課確認後</a:t>
            </a:r>
            <a:r>
              <a:rPr lang="en-US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月中旬完成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。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639852"/>
              </p:ext>
            </p:extLst>
          </p:nvPr>
        </p:nvGraphicFramePr>
        <p:xfrm>
          <a:off x="899592" y="1988840"/>
          <a:ext cx="7776863" cy="2376264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33398"/>
                <a:gridCol w="1382931"/>
                <a:gridCol w="1410843"/>
                <a:gridCol w="1202623"/>
                <a:gridCol w="1044162"/>
              </a:tblGrid>
              <a:tr h="504056">
                <a:tc>
                  <a:txBody>
                    <a:bodyPr/>
                    <a:lstStyle/>
                    <a:p>
                      <a:endParaRPr lang="zh-TW" sz="20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0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0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en-US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50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40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8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000" kern="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2222478"/>
              </p:ext>
            </p:extLst>
          </p:nvPr>
        </p:nvGraphicFramePr>
        <p:xfrm>
          <a:off x="971600" y="1340768"/>
          <a:ext cx="7776863" cy="4686016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649422"/>
                <a:gridCol w="1800200"/>
                <a:gridCol w="1512168"/>
                <a:gridCol w="1512167"/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除表列課程外，尚須修習「大學入門」及「創造力講座」</a:t>
                      </a:r>
                      <a:endParaRPr lang="zh-TW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400" kern="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2400" kern="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400" kern="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400" kern="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2400" kern="1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400" kern="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2400" kern="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畢業應取得「</a:t>
                      </a:r>
                      <a:r>
                        <a:rPr lang="en-US" altLang="zh-TW" sz="2400" kern="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PPT</a:t>
                      </a:r>
                      <a:r>
                        <a:rPr lang="zh-TW" altLang="en-US" sz="2400" kern="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證照門檻」</a:t>
                      </a:r>
                      <a:endParaRPr lang="zh-TW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至少選擇一類專業選修模組，並選修該模組</a:t>
                      </a:r>
                      <a:r>
                        <a:rPr lang="en-US" altLang="zh-TW" sz="2400" kern="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8</a:t>
                      </a:r>
                      <a:r>
                        <a:rPr lang="zh-TW" altLang="en-US" sz="2400" kern="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學分</a:t>
                      </a:r>
                      <a:r>
                        <a:rPr lang="en-US" altLang="zh-TW" sz="2400" kern="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(</a:t>
                      </a:r>
                      <a:r>
                        <a:rPr lang="zh-TW" altLang="en-US" sz="2400" kern="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含</a:t>
                      </a:r>
                      <a:r>
                        <a:rPr lang="en-US" altLang="zh-TW" sz="2400" kern="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)</a:t>
                      </a:r>
                      <a:r>
                        <a:rPr lang="zh-TW" altLang="en-US" sz="2400" kern="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以上</a:t>
                      </a:r>
                      <a:endParaRPr lang="zh-TW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400" b="1" kern="10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包含外系學分、課程規劃中未有之本系課程、超修的專業選修或校訂學分</a:t>
                      </a:r>
                      <a:endParaRPr lang="zh-TW" sz="2400" b="0" kern="1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69632"/>
            <a:ext cx="9144000" cy="999128"/>
          </a:xfrm>
        </p:spPr>
        <p:txBody>
          <a:bodyPr>
            <a:normAutofit/>
          </a:bodyPr>
          <a:lstStyle/>
          <a:p>
            <a:pPr algn="ctr"/>
            <a:r>
              <a:rPr lang="zh-TW" altLang="en-US" sz="3200" dirty="0" smtClean="0">
                <a:latin typeface="華康中圓體" pitchFamily="49" charset="-120"/>
                <a:ea typeface="華康中圓體" pitchFamily="49" charset="-120"/>
              </a:rPr>
              <a:t>四、畢業資格審查項目</a:t>
            </a:r>
            <a:endParaRPr lang="zh-TW" sz="32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629816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五、畢業資格注意事項－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844824"/>
            <a:ext cx="7920880" cy="396044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依選課準則第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3 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條規定：日間部學生至進修部修習學分，全學程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採計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以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12 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為限。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學年度課程，同一科目名稱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400" b="1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400" b="1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列為畢業學分，如：</a:t>
            </a:r>
          </a:p>
          <a:p>
            <a:r>
              <a:rPr lang="zh-TW" altLang="en-US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不得列</a:t>
            </a:r>
            <a:r>
              <a:rPr lang="zh-TW" altLang="zh-TW" sz="2400" b="1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計</a:t>
            </a:r>
            <a:r>
              <a:rPr lang="zh-TW" altLang="en-US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於</a:t>
            </a:r>
            <a:endParaRPr lang="en-US" altLang="zh-TW" sz="2400" dirty="0" smtClean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b="1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得修習系上規定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之替代課程。</a:t>
            </a:r>
            <a:endParaRPr lang="en-US" altLang="zh-TW" sz="2400" dirty="0" smtClean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629816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、畢業資格注意事項－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3608" y="1916832"/>
            <a:ext cx="7704856" cy="36004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外語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能力輔導課程，若於應屆畢業之次學期開學前未及格或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取得規定之證照門檻，須選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「外語能力輔導課程」並完成註冊繳費。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kern="100" dirty="0" smtClean="0">
                <a:solidFill>
                  <a:srgbClr val="003300"/>
                </a:solidFill>
                <a:latin typeface="Times New Roman"/>
                <a:ea typeface="標楷體"/>
                <a:cs typeface="Arial"/>
              </a:rPr>
              <a:t>資訊軟體應用課程如未修畢，日後需於取得</a:t>
            </a:r>
            <a:r>
              <a:rPr lang="zh-TW" altLang="en-US" sz="2400" kern="100" dirty="0">
                <a:solidFill>
                  <a:srgbClr val="003300"/>
                </a:solidFill>
                <a:latin typeface="Times New Roman"/>
                <a:ea typeface="標楷體"/>
                <a:cs typeface="Arial"/>
              </a:rPr>
              <a:t>證照時</a:t>
            </a:r>
            <a:r>
              <a:rPr lang="zh-TW" altLang="en-US" sz="2400" kern="100" dirty="0" smtClean="0">
                <a:solidFill>
                  <a:srgbClr val="003300"/>
                </a:solidFill>
                <a:latin typeface="Times New Roman"/>
                <a:ea typeface="標楷體"/>
                <a:cs typeface="Arial"/>
              </a:rPr>
              <a:t>，先至</a:t>
            </a:r>
            <a:r>
              <a:rPr lang="en-US" altLang="zh-TW" sz="2400" kern="100" dirty="0">
                <a:solidFill>
                  <a:srgbClr val="003300"/>
                </a:solidFill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2400" kern="100" dirty="0">
                <a:solidFill>
                  <a:srgbClr val="003300"/>
                </a:solidFill>
                <a:latin typeface="Times New Roman"/>
                <a:ea typeface="標楷體"/>
                <a:cs typeface="Arial"/>
              </a:rPr>
              <a:t>學生資訊系統＼畢業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證照門檻</a:t>
            </a:r>
            <a:r>
              <a:rPr lang="en-US" altLang="zh-TW" sz="2400" kern="100" dirty="0">
                <a:solidFill>
                  <a:srgbClr val="003300"/>
                </a:solidFill>
                <a:latin typeface="Times New Roman"/>
                <a:ea typeface="標楷體"/>
                <a:cs typeface="Arial"/>
              </a:rPr>
              <a:t>】</a:t>
            </a:r>
            <a:r>
              <a:rPr lang="zh-TW" altLang="en-US" sz="2400" kern="100" dirty="0">
                <a:solidFill>
                  <a:srgbClr val="003300"/>
                </a:solidFill>
                <a:latin typeface="Times New Roman"/>
                <a:ea typeface="標楷體"/>
                <a:cs typeface="Arial"/>
              </a:rPr>
              <a:t>上傳證照電子</a:t>
            </a:r>
            <a:r>
              <a:rPr lang="zh-TW" altLang="en-US" sz="2400" kern="100" dirty="0" smtClean="0">
                <a:solidFill>
                  <a:srgbClr val="003300"/>
                </a:solidFill>
                <a:latin typeface="Times New Roman"/>
                <a:ea typeface="標楷體"/>
                <a:cs typeface="Arial"/>
              </a:rPr>
              <a:t>檔辦理證照抵免課程，再攜帶紙本至器材室</a:t>
            </a:r>
            <a:r>
              <a:rPr lang="zh-TW" altLang="en-US" sz="2400" kern="100" smtClean="0">
                <a:solidFill>
                  <a:srgbClr val="003300"/>
                </a:solidFill>
                <a:latin typeface="Times New Roman"/>
                <a:ea typeface="標楷體"/>
                <a:cs typeface="Arial"/>
              </a:rPr>
              <a:t>辦理證照積點</a:t>
            </a:r>
            <a:r>
              <a:rPr lang="zh-TW" altLang="en-US" sz="2400" kern="100" dirty="0" smtClean="0">
                <a:solidFill>
                  <a:srgbClr val="003300"/>
                </a:solidFill>
                <a:latin typeface="Times New Roman"/>
                <a:ea typeface="標楷體"/>
                <a:cs typeface="Arial"/>
              </a:rPr>
              <a:t>。</a:t>
            </a:r>
            <a:endParaRPr lang="en-US" altLang="zh-TW" sz="2400" dirty="0">
              <a:solidFill>
                <a:srgbClr val="003300"/>
              </a:solidFill>
            </a:endParaRPr>
          </a:p>
          <a:p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629816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、畢業資格注意事項－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3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43608" y="1844824"/>
            <a:ext cx="7704856" cy="302433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800" b="1" kern="100" dirty="0" smtClean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外</a:t>
            </a:r>
            <a:r>
              <a:rPr lang="zh-TW" altLang="en-US" sz="2800" b="1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系學分、</a:t>
            </a:r>
            <a:r>
              <a:rPr lang="zh-TW" altLang="en-US" sz="2800" b="1" u="sng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課程規劃中未有之本系課程</a:t>
            </a:r>
            <a:r>
              <a:rPr lang="zh-TW" altLang="en-US" sz="2800" b="1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、超修的專業選修或校訂</a:t>
            </a:r>
            <a:r>
              <a:rPr lang="zh-TW" altLang="en-US" sz="2800" b="1" kern="100" dirty="0" smtClean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學分認列為自由學分。</a:t>
            </a:r>
            <a:endParaRPr lang="zh-TW" altLang="zh-TW" sz="2800" kern="100" dirty="0">
              <a:solidFill>
                <a:srgbClr val="C00000"/>
              </a:solidFill>
              <a:latin typeface="Times New Roman"/>
              <a:ea typeface="新細明體"/>
              <a:cs typeface="新細明體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 smtClean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停</a:t>
            </a:r>
            <a:r>
              <a:rPr lang="zh-TW" altLang="en-US" sz="28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修之替代課程，</a:t>
            </a:r>
            <a:r>
              <a:rPr lang="zh-TW" altLang="en-US" sz="28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請上系網頁</a:t>
            </a:r>
            <a:r>
              <a:rPr lang="en-US" altLang="zh-TW" sz="28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28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課程規畫表查看。</a:t>
            </a:r>
            <a:endParaRPr lang="en-US" altLang="zh-TW" sz="2800" dirty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solidFill>
                <a:srgbClr val="003300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「藝術概論」、「人文社會科學專題」本系學生畢業前必選，認列在專業選修學分。餘學院共同核心課程認列為自由選修學分。</a:t>
            </a:r>
            <a:endParaRPr lang="en-US" altLang="zh-TW" sz="2800" dirty="0" smtClean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4626851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132856"/>
            <a:ext cx="8352928" cy="34563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8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專業必修、專業選修及自由選修之認列，上班時間請找系辦楊姐，分機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7333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校訂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通識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課程，請洽分機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通識學院助教。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外語類課程，請洽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7524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7525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語言中心助教。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創造力講座課程，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請洽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000" smtClean="0">
                <a:latin typeface="標楷體" pitchFamily="65" charset="-120"/>
                <a:ea typeface="標楷體" pitchFamily="65" charset="-120"/>
              </a:rPr>
              <a:t>6302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三創中心。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日間部學生請洽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0" y="980728"/>
            <a:ext cx="9144000" cy="792088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3800" u="sng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如仍有問題</a:t>
            </a:r>
            <a:r>
              <a:rPr lang="en-US" altLang="zh-TW" sz="3800" u="sng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…</a:t>
            </a:r>
            <a:r>
              <a:rPr lang="zh-TW" altLang="en-US" sz="3800" u="sng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3800" u="sng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3800" u="sng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924</Words>
  <Application>Microsoft Office PowerPoint</Application>
  <PresentationFormat>如螢幕大小 (4:3)</PresentationFormat>
  <Paragraphs>111</Paragraphs>
  <Slides>9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訓練</vt:lpstr>
      <vt:lpstr>朝陽科技大學 106學年度應屆畢業生  傳播藝術系(日間部四技) 畢業資格審核注意事項 　　 　      </vt:lpstr>
      <vt:lpstr>一、應屆畢業生規定</vt:lpstr>
      <vt:lpstr>二、畢業自審</vt:lpstr>
      <vt:lpstr>三、畢業資格應修學分數 ◎適用課規：103學年度入學適用                                                                                                            </vt:lpstr>
      <vt:lpstr>四、畢業資格審查項目</vt:lpstr>
      <vt:lpstr>五、畢業資格注意事項－1</vt:lpstr>
      <vt:lpstr>五、畢業資格注意事項－2</vt:lpstr>
      <vt:lpstr>五、畢業資格注意事項－3</vt:lpstr>
      <vt:lpstr>如仍有問題…洽詢單位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2018-11-29T08:28:56Z</dcterms:modified>
</cp:coreProperties>
</file>