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9" r:id="rId2"/>
    <p:sldId id="291" r:id="rId3"/>
    <p:sldId id="261" r:id="rId4"/>
    <p:sldId id="290" r:id="rId5"/>
    <p:sldId id="292" r:id="rId6"/>
    <p:sldId id="287" r:id="rId7"/>
    <p:sldId id="289" r:id="rId8"/>
    <p:sldId id="293" r:id="rId9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61"/>
            <p14:sldId id="290"/>
            <p14:sldId id="292"/>
            <p14:sldId id="287"/>
            <p14:sldId id="289"/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00"/>
    <a:srgbClr val="0000FF"/>
    <a:srgbClr val="009ED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74" autoAdjust="0"/>
    <p:restoredTop sz="97658" autoAdjust="0"/>
  </p:normalViewPr>
  <p:slideViewPr>
    <p:cSldViewPr>
      <p:cViewPr varScale="1">
        <p:scale>
          <a:sx n="108" d="100"/>
          <a:sy n="108" d="100"/>
        </p:scale>
        <p:origin x="176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10/22/2020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rPr lang="zh-TW" altLang="en-US"/>
              <a:pPr/>
              <a:t>2020/10/22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rPr/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932957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3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370490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79512" y="692696"/>
            <a:ext cx="8856984" cy="4248472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zh-TW" altLang="en-US" sz="67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華康新特明體" pitchFamily="49" charset="-120"/>
                <a:ea typeface="華康新特明體" pitchFamily="49" charset="-120"/>
              </a:rPr>
              <a:t>傳播藝術系</a:t>
            </a:r>
            <a:r>
              <a:rPr lang="en-US" altLang="zh-TW" sz="67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華康新特明體" pitchFamily="49" charset="-120"/>
                <a:ea typeface="華康新特明體" pitchFamily="49" charset="-120"/>
              </a:rPr>
              <a:t/>
            </a:r>
            <a:br>
              <a:rPr lang="en-US" altLang="zh-TW" sz="67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華康新特明體" pitchFamily="49" charset="-120"/>
                <a:ea typeface="華康新特明體" pitchFamily="49" charset="-120"/>
              </a:rPr>
            </a:br>
            <a:r>
              <a:rPr lang="en-US" altLang="zh-TW" sz="8000" kern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US" altLang="zh-TW" sz="8000" kern="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zh-TW" altLang="en-US" sz="5300" kern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日</a:t>
            </a:r>
            <a:r>
              <a:rPr lang="zh-TW" altLang="en-US" sz="5300" kern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間</a:t>
            </a:r>
            <a:r>
              <a:rPr lang="zh-TW" altLang="en-US" sz="5300" kern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部畢業</a:t>
            </a:r>
            <a:r>
              <a:rPr lang="zh-TW" altLang="en-US" sz="5300" kern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學分審查</a:t>
            </a:r>
            <a:r>
              <a:rPr lang="en-US" altLang="zh-TW" sz="5300" kern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US" altLang="zh-TW" sz="5300" kern="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altLang="zh-TW" sz="5300" kern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(109</a:t>
            </a:r>
            <a:r>
              <a:rPr lang="zh-TW" altLang="en-US" sz="5300" kern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學年</a:t>
            </a:r>
            <a:r>
              <a:rPr lang="zh-TW" altLang="en-US" sz="5300" kern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度</a:t>
            </a:r>
            <a:r>
              <a:rPr lang="zh-TW" altLang="en-US" sz="5300" kern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四技</a:t>
            </a:r>
            <a:r>
              <a:rPr lang="zh-TW" altLang="en-US" sz="5300" kern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應屆</a:t>
            </a:r>
            <a:r>
              <a:rPr lang="zh-TW" altLang="en-US" sz="5300" kern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畢業生</a:t>
            </a:r>
            <a:r>
              <a:rPr lang="en-US" altLang="zh-TW" sz="5300" kern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r>
              <a:rPr lang="en-US" altLang="zh-TW" sz="6000" kern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US" altLang="zh-TW" sz="6000" kern="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altLang="zh-TW" b="0" dirty="0">
                <a:solidFill>
                  <a:schemeClr val="tx1">
                    <a:lumMod val="95000"/>
                    <a:lumOff val="5000"/>
                  </a:schemeClr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>
                    <a:lumMod val="95000"/>
                    <a:lumOff val="5000"/>
                  </a:schemeClr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en-US" altLang="zh-TW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en-US" altLang="zh-TW" dirty="0">
                <a:solidFill>
                  <a:schemeClr val="tx1">
                    <a:lumMod val="95000"/>
                    <a:lumOff val="5000"/>
                  </a:schemeClr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華康中圓體" pitchFamily="49" charset="-120"/>
                <a:ea typeface="華康中圓體" pitchFamily="49" charset="-120"/>
              </a:rPr>
              <a:t>　      </a:t>
            </a:r>
            <a:endParaRPr lang="zh-TW" b="0" dirty="0">
              <a:solidFill>
                <a:schemeClr val="tx1">
                  <a:lumMod val="95000"/>
                  <a:lumOff val="5000"/>
                </a:schemeClr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69632"/>
            <a:ext cx="88392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一、應屆畢業生修業規定</a:t>
            </a:r>
            <a:endParaRPr lang="zh-TW" altLang="en-US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/>
          </a:bodyPr>
          <a:lstStyle/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學期畢業，審核通過者始得畢業。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提前畢業，請依「本校行事曆」規定時間辦理，於四上期中考後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週申請。</a:t>
            </a:r>
            <a:endParaRPr lang="zh-TW" altLang="en-US" sz="2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5976663" cy="1737360"/>
        </p:xfrm>
        <a:graphic>
          <a:graphicData uri="http://schemas.openxmlformats.org/drawingml/2006/table">
            <a:tbl>
              <a:tblPr firstRow="1" bandRow="1"/>
              <a:tblGrid>
                <a:gridCol w="1992221"/>
                <a:gridCol w="1992221"/>
                <a:gridCol w="1992221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一般生</a:t>
                      </a:r>
                      <a:endParaRPr lang="en-US" sz="2400" kern="1200" dirty="0" smtClean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雙聯學位生</a:t>
                      </a:r>
                      <a:endParaRPr lang="en-US" altLang="zh-TW" sz="2400" kern="100" dirty="0" smtClean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4</a:t>
                      </a:r>
                      <a:r>
                        <a:rPr lang="zh-TW" alt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altLang="zh-TW" sz="2400" kern="100" dirty="0" smtClean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0" y="485656"/>
            <a:ext cx="9144000" cy="880090"/>
          </a:xfrm>
        </p:spPr>
        <p:txBody>
          <a:bodyPr>
            <a:normAutofit/>
          </a:bodyPr>
          <a:lstStyle/>
          <a:p>
            <a:pPr algn="ctr">
              <a:lnSpc>
                <a:spcPts val="5500"/>
              </a:lnSpc>
              <a:spcBef>
                <a:spcPts val="600"/>
              </a:spcBef>
            </a:pPr>
            <a:r>
              <a:rPr lang="zh-TW" altLang="en-US" sz="3200" dirty="0">
                <a:latin typeface="華康中圓體" pitchFamily="49" charset="-120"/>
                <a:ea typeface="華康中圓體" pitchFamily="49" charset="-120"/>
              </a:rPr>
              <a:t>二</a:t>
            </a:r>
            <a:r>
              <a:rPr lang="zh-TW" altLang="en-US" sz="3200" dirty="0" smtClean="0">
                <a:solidFill>
                  <a:srgbClr val="003300"/>
                </a:solidFill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200" dirty="0" smtClean="0">
                <a:latin typeface="華康中圓體" pitchFamily="49" charset="-120"/>
                <a:ea typeface="華康中圓體" pitchFamily="49" charset="-120"/>
              </a:rPr>
              <a:t>畢業資格應修學分數</a:t>
            </a:r>
            <a:r>
              <a:rPr lang="en-US" altLang="zh-TW" sz="3200" dirty="0" smtClean="0">
                <a:latin typeface="華康中圓體" pitchFamily="49" charset="-120"/>
                <a:ea typeface="華康中圓體" pitchFamily="49" charset="-120"/>
              </a:rPr>
              <a:t>-1</a:t>
            </a:r>
            <a:endParaRPr lang="zh-TW" sz="3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79248" y="1268760"/>
            <a:ext cx="7920880" cy="136815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畢業應修科目及學分數，依各入學年度適用之課程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規</a:t>
            </a:r>
            <a:r>
              <a:rPr lang="zh-TW" altLang="en-US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劃表</a:t>
            </a:r>
            <a:endParaRPr lang="en-US" altLang="zh-TW" sz="2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認定</a:t>
            </a:r>
            <a:r>
              <a:rPr lang="zh-TW" altLang="en-US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畢業學分。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延修生請依據所屬學年度適用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之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課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規認定</a:t>
            </a:r>
            <a:endParaRPr lang="zh-TW" altLang="en-US" sz="2400" dirty="0"/>
          </a:p>
          <a:p>
            <a:endParaRPr lang="zh-TW" altLang="en-US" sz="24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772921"/>
              </p:ext>
            </p:extLst>
          </p:nvPr>
        </p:nvGraphicFramePr>
        <p:xfrm>
          <a:off x="899592" y="2564904"/>
          <a:ext cx="7776863" cy="2451328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33398"/>
                <a:gridCol w="1382931"/>
                <a:gridCol w="1410843"/>
                <a:gridCol w="1202623"/>
                <a:gridCol w="1044162"/>
              </a:tblGrid>
              <a:tr h="504056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106</a:t>
                      </a:r>
                      <a:r>
                        <a:rPr kumimoji="0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學年度</a:t>
                      </a:r>
                      <a:endParaRPr kumimoji="0" lang="en-US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為例</a:t>
                      </a:r>
                      <a:endParaRPr kumimoji="0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0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0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en-US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0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43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47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8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000" kern="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474936"/>
              </p:ext>
            </p:extLst>
          </p:nvPr>
        </p:nvGraphicFramePr>
        <p:xfrm>
          <a:off x="971600" y="1340768"/>
          <a:ext cx="7776863" cy="4536505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649422"/>
                <a:gridCol w="1800200"/>
                <a:gridCol w="1512168"/>
                <a:gridCol w="1512167"/>
              </a:tblGrid>
              <a:tr h="827153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106</a:t>
                      </a:r>
                      <a:r>
                        <a:rPr kumimoji="0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學年度</a:t>
                      </a:r>
                      <a:endParaRPr kumimoji="0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為例</a:t>
                      </a:r>
                      <a:endParaRPr kumimoji="0" lang="zh-TW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</a:t>
                      </a:r>
                      <a:r>
                        <a:rPr lang="zh-TW" sz="2000" kern="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，須修</a:t>
                      </a:r>
                      <a:r>
                        <a:rPr lang="zh-TW" altLang="en-US" sz="2000" kern="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</a:t>
                      </a:r>
                      <a:r>
                        <a:rPr lang="zh-TW" sz="2000" kern="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「</a:t>
                      </a:r>
                      <a:r>
                        <a:rPr lang="zh-TW" sz="2000" kern="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大學入門」及「創造力講座」</a:t>
                      </a:r>
                      <a:endParaRPr lang="zh-TW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kern="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altLang="en-US" sz="2000" kern="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院訂門檻：取得「</a:t>
                      </a:r>
                      <a:r>
                        <a:rPr lang="en-US" altLang="zh-TW" sz="2000" kern="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PPT</a:t>
                      </a:r>
                      <a:r>
                        <a:rPr lang="zh-TW" altLang="en-US" sz="2000" kern="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證照」</a:t>
                      </a:r>
                      <a:endParaRPr lang="en-US" altLang="zh-TW" sz="200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+mn-ea"/>
                        <a:cs typeface="Arial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kern="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2000" kern="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修畢專業必修</a:t>
                      </a:r>
                      <a:r>
                        <a:rPr lang="zh-TW" altLang="zh-TW" sz="2000" kern="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課程</a:t>
                      </a:r>
                      <a:endParaRPr lang="en-US" altLang="zh-TW" sz="2000" kern="1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至少選擇一類專業選修模組，並選修該模組</a:t>
                      </a:r>
                      <a:r>
                        <a:rPr lang="en-US" altLang="zh-TW" sz="2000" kern="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8</a:t>
                      </a:r>
                      <a:r>
                        <a:rPr lang="zh-TW" altLang="en-US" sz="2000" kern="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學分</a:t>
                      </a:r>
                      <a:r>
                        <a:rPr lang="en-US" altLang="zh-TW" sz="2000" kern="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(</a:t>
                      </a:r>
                      <a:r>
                        <a:rPr lang="zh-TW" altLang="en-US" sz="2000" kern="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含</a:t>
                      </a:r>
                      <a:r>
                        <a:rPr lang="en-US" altLang="zh-TW" sz="2000" kern="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)</a:t>
                      </a:r>
                      <a:r>
                        <a:rPr lang="zh-TW" altLang="en-US" sz="2000" kern="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以上</a:t>
                      </a:r>
                      <a:endParaRPr lang="zh-TW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b="0" kern="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包含外系學分、課程規劃中未有之本系課程、超修的專業選修或校訂學分</a:t>
                      </a:r>
                      <a:endParaRPr lang="zh-TW" sz="2000" b="0" kern="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69632"/>
            <a:ext cx="9144000" cy="999128"/>
          </a:xfrm>
        </p:spPr>
        <p:txBody>
          <a:bodyPr>
            <a:normAutofit/>
          </a:bodyPr>
          <a:lstStyle/>
          <a:p>
            <a:pPr algn="ctr"/>
            <a:r>
              <a:rPr lang="zh-TW" altLang="en-US" sz="3200" dirty="0">
                <a:latin typeface="華康中圓體" pitchFamily="49" charset="-120"/>
                <a:ea typeface="華康中圓體" pitchFamily="49" charset="-120"/>
              </a:rPr>
              <a:t>二</a:t>
            </a:r>
            <a:r>
              <a:rPr lang="zh-TW" altLang="en-US" sz="3200" dirty="0">
                <a:solidFill>
                  <a:srgbClr val="003300"/>
                </a:solidFill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200" dirty="0">
                <a:latin typeface="華康中圓體" pitchFamily="49" charset="-120"/>
                <a:ea typeface="華康中圓體" pitchFamily="49" charset="-120"/>
              </a:rPr>
              <a:t>畢業資格應修學分數</a:t>
            </a:r>
            <a:r>
              <a:rPr lang="en-US" altLang="zh-TW" sz="3200" dirty="0" smtClean="0">
                <a:latin typeface="華康中圓體" pitchFamily="49" charset="-120"/>
                <a:ea typeface="華康中圓體" pitchFamily="49" charset="-120"/>
              </a:rPr>
              <a:t>-2</a:t>
            </a:r>
            <a:endParaRPr lang="zh-TW" sz="32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69632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三、畢業學分自審注意事項－</a:t>
            </a:r>
            <a:r>
              <a:rPr lang="en-US" altLang="zh-TW" sz="34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1</a:t>
            </a:r>
            <a:endParaRPr lang="zh-TW" altLang="en-US" sz="3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sp>
        <p:nvSpPr>
          <p:cNvPr id="7" name="內容版面配置區 2"/>
          <p:cNvSpPr>
            <a:spLocks noGrp="1"/>
          </p:cNvSpPr>
          <p:nvPr>
            <p:ph idx="1"/>
          </p:nvPr>
        </p:nvSpPr>
        <p:spPr>
          <a:xfrm>
            <a:off x="684213" y="1629470"/>
            <a:ext cx="8077200" cy="417579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zh-TW" alt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學分歸類為校訂必修、專業必修、專業選修及自由學分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類項。</a:t>
            </a:r>
            <a:endParaRPr lang="en-US" altLang="zh-TW" sz="24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學生資訊系統＼畢業審核自審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系統自三上起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開放查看是否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有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漏列，歸類僅供參考。四上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12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月正式自審起請檢視歸類是否正確。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大四下開學日前應至</a:t>
            </a:r>
            <a:r>
              <a:rPr lang="en-US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完成自審，系上二審於大四下加退選結束後開始審查，</a:t>
            </a:r>
            <a:r>
              <a:rPr lang="en-US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月中旬請應屆畢業生務必上系統確認二審結果。</a:t>
            </a:r>
            <a:endParaRPr lang="en-US" altLang="zh-TW" sz="24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依選課準則第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條規定：日間部學生至進修部修習學分，全學程採計以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學分為限。</a:t>
            </a:r>
            <a:r>
              <a:rPr lang="zh-TW" altLang="en-US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超出學分不予認列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629816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三、畢業學分自審注意事項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844824"/>
            <a:ext cx="7920880" cy="396044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補修校訂必修或專業必修，可能出現在自由學分類中，請依據課程規劃表歸類，於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提出更正。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zh-TW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同一科目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重複修習，</a:t>
            </a:r>
            <a:r>
              <a:rPr lang="zh-TW" altLang="en-US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不予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認列為畢業學分</a:t>
            </a:r>
            <a:r>
              <a:rPr lang="zh-TW" altLang="en-US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zh-TW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標楷體"/>
                <a:cs typeface="新細明體"/>
              </a:rPr>
              <a:t>自由學分</a:t>
            </a:r>
            <a:r>
              <a:rPr lang="zh-TW" altLang="en-US" sz="2400" kern="1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標楷體"/>
                <a:cs typeface="Arial"/>
              </a:rPr>
              <a:t>包含外系學分、課程規劃中未有之課程、超修的專業選修或校訂學分。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選修本班未規劃之本系專業選修或外系課程，依課程規劃表規定應歸類為自由學分，請注意並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超修本班之專業選修即可認列為自由學分，無須再異動至自由選修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多此一舉了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400" dirty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629816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三、畢業學分自審注意事項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3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3608" y="1916832"/>
            <a:ext cx="7704856" cy="36004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停開之替代課程，請上系網頁</a:t>
            </a:r>
            <a:r>
              <a:rPr lang="en-US" altLang="zh-TW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課程規畫表查看。</a:t>
            </a:r>
            <a:endParaRPr lang="zh-TW" alt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外語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能力輔導課程，若於應屆畢業之次學期開學前未及格或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取得規定之證照門檻，須選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「外語能力輔導課程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」。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sz="2400" kern="100" dirty="0" smtClean="0">
                <a:solidFill>
                  <a:srgbClr val="FF0000"/>
                </a:solidFill>
                <a:latin typeface="Times New Roman"/>
                <a:ea typeface="標楷體"/>
                <a:cs typeface="Arial"/>
              </a:rPr>
              <a:t>邏輯</a:t>
            </a:r>
            <a:r>
              <a:rPr lang="zh-TW" altLang="en-US" sz="2400" kern="100" dirty="0" smtClean="0">
                <a:solidFill>
                  <a:srgbClr val="FF0000"/>
                </a:solidFill>
                <a:latin typeface="Times New Roman"/>
                <a:ea typeface="標楷體"/>
                <a:cs typeface="Arial"/>
              </a:rPr>
              <a:t>思考與</a:t>
            </a:r>
            <a:r>
              <a:rPr lang="zh-TW" altLang="en-US" sz="2400" kern="100" dirty="0" smtClean="0">
                <a:solidFill>
                  <a:srgbClr val="FF0000"/>
                </a:solidFill>
                <a:latin typeface="Times New Roman"/>
                <a:ea typeface="標楷體"/>
                <a:cs typeface="Arial"/>
              </a:rPr>
              <a:t>運算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」</a:t>
            </a:r>
            <a:r>
              <a:rPr lang="zh-TW" altLang="en-US" sz="2400" kern="100" dirty="0" smtClean="0">
                <a:solidFill>
                  <a:srgbClr val="FF0000"/>
                </a:solidFill>
                <a:latin typeface="Times New Roman"/>
                <a:ea typeface="標楷體"/>
                <a:cs typeface="Arial"/>
              </a:rPr>
              <a:t>課程</a:t>
            </a:r>
            <a:r>
              <a:rPr lang="zh-TW" altLang="en-US" sz="2400" kern="100" dirty="0" smtClean="0">
                <a:solidFill>
                  <a:srgbClr val="FF0000"/>
                </a:solidFill>
                <a:latin typeface="Times New Roman"/>
                <a:ea typeface="標楷體"/>
                <a:cs typeface="Arial"/>
              </a:rPr>
              <a:t>如未修畢，日後於取得</a:t>
            </a:r>
            <a:r>
              <a:rPr lang="en-US" altLang="zh-TW" sz="2400" kern="100" dirty="0" smtClean="0">
                <a:solidFill>
                  <a:srgbClr val="FF0000"/>
                </a:solidFill>
                <a:latin typeface="Times New Roman"/>
                <a:ea typeface="標楷體"/>
                <a:cs typeface="Arial"/>
              </a:rPr>
              <a:t>PPT</a:t>
            </a:r>
            <a:r>
              <a:rPr lang="zh-TW" altLang="en-US" sz="2400" kern="100" dirty="0" smtClean="0">
                <a:solidFill>
                  <a:srgbClr val="FF0000"/>
                </a:solidFill>
                <a:latin typeface="Times New Roman"/>
                <a:ea typeface="標楷體"/>
                <a:cs typeface="Arial"/>
              </a:rPr>
              <a:t>證照</a:t>
            </a:r>
            <a:r>
              <a:rPr lang="zh-TW" altLang="en-US" sz="2400" kern="100" dirty="0">
                <a:solidFill>
                  <a:srgbClr val="FF0000"/>
                </a:solidFill>
                <a:latin typeface="Times New Roman"/>
                <a:ea typeface="標楷體"/>
                <a:cs typeface="Arial"/>
              </a:rPr>
              <a:t>時，</a:t>
            </a:r>
            <a:r>
              <a:rPr lang="zh-TW" altLang="en-US" sz="2400" kern="100" dirty="0" smtClean="0">
                <a:solidFill>
                  <a:srgbClr val="FF0000"/>
                </a:solidFill>
                <a:latin typeface="Times New Roman"/>
                <a:ea typeface="標楷體"/>
                <a:cs typeface="Arial"/>
              </a:rPr>
              <a:t>攜帶證照正本至系</a:t>
            </a:r>
            <a:r>
              <a:rPr lang="zh-TW" altLang="en-US" sz="2400" kern="100" dirty="0">
                <a:solidFill>
                  <a:srgbClr val="FF0000"/>
                </a:solidFill>
                <a:latin typeface="Times New Roman"/>
                <a:ea typeface="標楷體"/>
                <a:cs typeface="Arial"/>
              </a:rPr>
              <a:t>辦辦理課程抵免，</a:t>
            </a:r>
            <a:r>
              <a:rPr lang="zh-TW" altLang="en-US" sz="2400" kern="100" dirty="0" smtClean="0">
                <a:solidFill>
                  <a:srgbClr val="FF0000"/>
                </a:solidFill>
                <a:latin typeface="Times New Roman"/>
                <a:ea typeface="標楷體"/>
                <a:cs typeface="Arial"/>
              </a:rPr>
              <a:t>再至器材室辦理證照積點及畢業門檻登錄。</a:t>
            </a:r>
            <a:endParaRPr lang="en-US" altLang="zh-TW" sz="2400" dirty="0">
              <a:solidFill>
                <a:srgbClr val="FF0000"/>
              </a:solidFill>
            </a:endParaRPr>
          </a:p>
          <a:p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132856"/>
            <a:ext cx="8352928" cy="34563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77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專業必修、專業選修及自由選修之認列，上班時間請找系辦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助教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楊姐，分機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7333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校訂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通識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及大學入門課程，請洽分機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通識學院助教。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外語類課程，請洽分機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7525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語言中心助教。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創造力講座課程，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請洽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6302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三創中心。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日間部學生請洽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0" y="980728"/>
            <a:ext cx="9144000" cy="792088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3800" u="sng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如仍有問題</a:t>
            </a:r>
            <a:r>
              <a:rPr lang="en-US" altLang="zh-TW" sz="3800" u="sng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…</a:t>
            </a:r>
            <a:r>
              <a:rPr lang="zh-TW" altLang="en-US" sz="3800" u="sng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3800" u="sng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3800" u="sng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949</Words>
  <Application>Microsoft Office PowerPoint</Application>
  <PresentationFormat>如螢幕大小 (4:3)</PresentationFormat>
  <Paragraphs>109</Paragraphs>
  <Slides>8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7" baseType="lpstr">
      <vt:lpstr>華康中圓體</vt:lpstr>
      <vt:lpstr>華康新特明體</vt:lpstr>
      <vt:lpstr>新細明體</vt:lpstr>
      <vt:lpstr>標楷體</vt:lpstr>
      <vt:lpstr>Arial</vt:lpstr>
      <vt:lpstr>Calibri</vt:lpstr>
      <vt:lpstr>Georgia</vt:lpstr>
      <vt:lpstr>Times New Roman</vt:lpstr>
      <vt:lpstr>訓練</vt:lpstr>
      <vt:lpstr>傳播藝術系  日間部畢業學分審查 (109學年度四技應屆畢業生)  　 　 　      </vt:lpstr>
      <vt:lpstr>一、應屆畢業生修業規定</vt:lpstr>
      <vt:lpstr>二、畢業資格應修學分數-1</vt:lpstr>
      <vt:lpstr>二、畢業資格應修學分數-2</vt:lpstr>
      <vt:lpstr>三、畢業學分自審注意事項－1</vt:lpstr>
      <vt:lpstr>三、畢業學分自審注意事項－2</vt:lpstr>
      <vt:lpstr>三、畢業學分自審注意事項－3</vt:lpstr>
      <vt:lpstr>如仍有問題…洽詢單位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2020-10-22T06:03:33Z</dcterms:modified>
</cp:coreProperties>
</file>