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61" r:id="rId4"/>
    <p:sldId id="290" r:id="rId5"/>
    <p:sldId id="292" r:id="rId6"/>
    <p:sldId id="287" r:id="rId7"/>
    <p:sldId id="289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61"/>
            <p14:sldId id="290"/>
            <p14:sldId id="292"/>
            <p14:sldId id="287"/>
            <p14:sldId id="289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2" d="100"/>
          <a:sy n="82" d="100"/>
        </p:scale>
        <p:origin x="8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12/9/2022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2022/12/9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329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7049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692696"/>
            <a:ext cx="8856984" cy="424847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zh-TW" altLang="en-US" sz="67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  <a:t>傳播藝術系</a:t>
            </a:r>
            <a:br>
              <a:rPr lang="en-US" altLang="zh-TW" sz="67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新特明體" pitchFamily="49" charset="-120"/>
                <a:ea typeface="華康新特明體" pitchFamily="49" charset="-120"/>
              </a:rPr>
            </a:br>
            <a:br>
              <a:rPr lang="en-US" altLang="zh-TW" sz="80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日間部畢業學分審查</a:t>
            </a:r>
            <a:b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(111</a:t>
            </a:r>
            <a:r>
              <a:rPr lang="zh-TW" altLang="en-US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學年度四技應屆畢業生</a:t>
            </a:r>
            <a:r>
              <a:rPr lang="en-US" altLang="zh-TW" sz="53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br>
              <a:rPr lang="en-US" altLang="zh-TW" sz="60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altLang="zh-TW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br>
              <a:rPr lang="en-US" altLang="zh-TW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>
                    <a:lumMod val="95000"/>
                    <a:lumOff val="5000"/>
                  </a:schemeClr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>
                  <a:lumMod val="95000"/>
                  <a:lumOff val="5000"/>
                </a:schemeClr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一、應屆畢業生修業規定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3960439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應屆畢業生規定：</a:t>
            </a:r>
            <a:r>
              <a:rPr lang="en-US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學期</a:t>
            </a:r>
            <a:r>
              <a:rPr lang="zh-TW" altLang="en-US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皆在學</a:t>
            </a:r>
            <a:r>
              <a:rPr lang="en-US" altLang="zh-TW" sz="28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Arial"/>
              </a:rPr>
              <a:t>(</a:t>
            </a:r>
            <a:r>
              <a:rPr lang="zh-TW" altLang="en-US" sz="2800" kern="100" dirty="0">
                <a:latin typeface="標楷體" pitchFamily="65" charset="-120"/>
                <a:ea typeface="標楷體" pitchFamily="65" charset="-120"/>
              </a:rPr>
              <a:t>休學之學期不算在學</a:t>
            </a:r>
            <a:r>
              <a:rPr lang="en-US" altLang="zh-TW" sz="2800" kern="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kern="1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kern="1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880090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二</a:t>
            </a:r>
            <a:r>
              <a:rPr lang="zh-TW" altLang="en-US" sz="3200" dirty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>-1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9248" y="1268760"/>
            <a:ext cx="7920880" cy="13681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畢業應修科目及學分數，依各入學年度適用之課程規劃表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認定畢業學分。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延修生請依據所屬學年度適用之課規認定</a:t>
            </a:r>
            <a:endParaRPr lang="zh-TW" altLang="en-US" sz="2400" dirty="0"/>
          </a:p>
          <a:p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710308"/>
              </p:ext>
            </p:extLst>
          </p:nvPr>
        </p:nvGraphicFramePr>
        <p:xfrm>
          <a:off x="899592" y="2564904"/>
          <a:ext cx="7776863" cy="2755661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</a:t>
                      </a: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kumimoji="0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入學為例</a:t>
                      </a:r>
                      <a:endParaRPr kumimoji="0" lang="zh-TW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0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9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000" kern="12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19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en-US" altLang="zh-TW" sz="2000" kern="12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41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000" kern="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351384"/>
              </p:ext>
            </p:extLst>
          </p:nvPr>
        </p:nvGraphicFramePr>
        <p:xfrm>
          <a:off x="971600" y="1281072"/>
          <a:ext cx="7776863" cy="409214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學年度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入學為例</a:t>
                      </a:r>
                      <a:endParaRPr kumimoji="0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2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除表列課程外，須修</a:t>
                      </a: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</a:t>
                      </a:r>
                      <a:r>
                        <a:rPr 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「大學入門」及「創造力講座」</a:t>
                      </a:r>
                      <a:endParaRPr lang="zh-TW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修畢專業必修表列</a:t>
                      </a:r>
                      <a:r>
                        <a:rPr lang="zh-TW" alt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en-US" altLang="zh-TW" sz="20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至少選擇一類專業選修模組，並選修該模組</a:t>
                      </a:r>
                      <a:r>
                        <a:rPr lang="en-US" alt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r>
                        <a:rPr lang="en-US" alt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含</a:t>
                      </a:r>
                      <a:r>
                        <a:rPr lang="en-US" altLang="zh-TW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20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以上</a:t>
                      </a:r>
                      <a:endParaRPr lang="zh-TW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包含外系學分、課程規劃中未有之本系課程、超修的專業選修或校訂學分</a:t>
                      </a:r>
                      <a:endParaRPr lang="zh-TW" sz="2000" b="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69632"/>
            <a:ext cx="9144000" cy="999128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二</a:t>
            </a:r>
            <a:r>
              <a:rPr lang="zh-TW" altLang="en-US" sz="3200" dirty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>-2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endParaRPr lang="zh-TW" altLang="en-US" sz="3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84213" y="1629470"/>
            <a:ext cx="8077200" cy="41757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學分歸類為校訂必修、專業必修、專業選修及自由學分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類項。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系統自三上起開放查看是否有漏列，但歸類僅供參考，仍應以各學年度適用之課程規畫表為準。四上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月正式第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次自審，請檢視歸類是否正確，如需更正請於系統提出自審申請。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系上將於</a:t>
            </a:r>
            <a:r>
              <a:rPr lang="zh-TW" altLang="en-US" sz="2400" b="1" u="sng" dirty="0">
                <a:latin typeface="標楷體" pitchFamily="65" charset="-120"/>
                <a:ea typeface="標楷體" pitchFamily="65" charset="-120"/>
              </a:rPr>
              <a:t>初選後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進行畢業學分</a:t>
            </a:r>
            <a:r>
              <a:rPr lang="zh-TW" altLang="en-US" sz="2400" u="sng" dirty="0">
                <a:latin typeface="標楷體" pitchFamily="65" charset="-120"/>
                <a:ea typeface="標楷體" pitchFamily="65" charset="-120"/>
              </a:rPr>
              <a:t>預審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大四下開學日前請至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次自審，系上正式審查於大四下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加退選結束後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進行，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月中旬請應屆畢業生務必上系統確認審查結果。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CB4AFD-896C-43A1-B81D-2F7364D3B051}"/>
              </a:ext>
            </a:extLst>
          </p:cNvPr>
          <p:cNvSpPr txBox="1">
            <a:spLocks/>
          </p:cNvSpPr>
          <p:nvPr/>
        </p:nvSpPr>
        <p:spPr>
          <a:xfrm>
            <a:off x="683568" y="1499394"/>
            <a:ext cx="8155632" cy="42338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條規定：日間部學生至進修部修習學分，全學程採計以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學分為限。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超出學分不予認列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重補修校訂必修或專業必修，可能出現在自由學分類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別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中，請依據課程規劃表歸類，於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提出更正。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同一科目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</a:t>
            </a:r>
            <a:r>
              <a:rPr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予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自由</a:t>
            </a:r>
            <a:r>
              <a:rPr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新細明體"/>
              </a:rPr>
              <a:t>學分</a:t>
            </a:r>
            <a:r>
              <a:rPr altLang="en-US" sz="2400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標楷體"/>
                <a:cs typeface="Arial"/>
              </a:rPr>
              <a:t>包含外系學分、課程規劃中未有之課程、超修的專業選修或校訂學分。</a:t>
            </a:r>
            <a:endParaRPr lang="en-US" altLang="zh-TW" sz="2400" kern="1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標楷體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選修本班未規劃之本系專業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不論日間部或進修部，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依課程規劃表規定歸類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自由學分，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請特別留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latin typeface="標楷體" pitchFamily="65" charset="-120"/>
                <a:ea typeface="標楷體" pitchFamily="65" charset="-120"/>
              </a:rPr>
              <a:t>超修本班之專業選修即認列為自由學分，無須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異動至自由選修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多此一舉了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三、畢業學分自審注意事項－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3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停開之替代課程，請上系網頁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外語能力輔導課程，若於應屆畢業之次學期開學前未及格或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邏輯思考與運算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課程如未修畢，可於取得</a:t>
            </a:r>
            <a:r>
              <a:rPr lang="en-US" altLang="zh-TW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PPT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證照時，攜帶證照正本至系辦辦理課程抵免。</a:t>
            </a:r>
            <a:endParaRPr lang="en-US" altLang="zh-TW" sz="2400" kern="100" dirty="0">
              <a:solidFill>
                <a:srgbClr val="FF0000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人文社會科學專題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400" kern="100" dirty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為院訂課程，畢業前必選，認列於專業選修。</a:t>
            </a:r>
            <a:endParaRPr lang="en-US" altLang="zh-TW" sz="2400" dirty="0">
              <a:solidFill>
                <a:srgbClr val="FF0000"/>
              </a:solidFill>
            </a:endParaRPr>
          </a:p>
          <a:p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專業必修、專業選修及自由選修之認列，上班時間請找系辦助教楊姐，分機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及大學入門課程，請洽分機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創造力講座課程，請洽分機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三創中心。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982</Words>
  <Application>Microsoft Office PowerPoint</Application>
  <PresentationFormat>如螢幕大小 (4:3)</PresentationFormat>
  <Paragraphs>99</Paragraphs>
  <Slides>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華康新特明體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傳播藝術系  日間部畢業學分審查 (111學年度四技應屆畢業生)  　 　 　      </vt:lpstr>
      <vt:lpstr>一、應屆畢業生修業規定</vt:lpstr>
      <vt:lpstr>二、畢業資格應修學分數-1</vt:lpstr>
      <vt:lpstr>二、畢業資格應修學分數-2</vt:lpstr>
      <vt:lpstr>三、畢業學分自審注意事項－1</vt:lpstr>
      <vt:lpstr>三、畢業學分自審注意事項－2</vt:lpstr>
      <vt:lpstr>三、畢業學分自審注意事項－3</vt:lpstr>
      <vt:lpstr>如仍有問題…洽詢單位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2022-12-09T06:42:55Z</dcterms:modified>
</cp:coreProperties>
</file>